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7"/>
  </p:notesMasterIdLst>
  <p:sldIdLst>
    <p:sldId id="264" r:id="rId2"/>
    <p:sldId id="282" r:id="rId3"/>
    <p:sldId id="271" r:id="rId4"/>
    <p:sldId id="285" r:id="rId5"/>
    <p:sldId id="281" r:id="rId6"/>
    <p:sldId id="274" r:id="rId7"/>
    <p:sldId id="291" r:id="rId8"/>
    <p:sldId id="286" r:id="rId9"/>
    <p:sldId id="279" r:id="rId10"/>
    <p:sldId id="278" r:id="rId11"/>
    <p:sldId id="290" r:id="rId12"/>
    <p:sldId id="297" r:id="rId13"/>
    <p:sldId id="296" r:id="rId14"/>
    <p:sldId id="295" r:id="rId15"/>
    <p:sldId id="272" r:id="rId16"/>
  </p:sldIdLst>
  <p:sldSz cx="12192000" cy="6858000"/>
  <p:notesSz cx="6858000" cy="9144000"/>
  <p:embeddedFontLst>
    <p:embeddedFont>
      <p:font typeface="맑은 고딕" panose="020B0503020000020004" pitchFamily="50" charset="-127"/>
      <p:regular r:id="rId18"/>
      <p:bold r:id="rId19"/>
    </p:embeddedFont>
    <p:embeddedFont>
      <p:font typeface="배달의민족 도현" panose="020B0600000101010101" pitchFamily="50" charset="-127"/>
      <p:regular r:id="rId20"/>
    </p:embeddedFont>
    <p:embeddedFont>
      <p:font typeface="HY강M" panose="02030600000101010101" pitchFamily="18" charset="-127"/>
      <p:regular r:id="rId2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828"/>
    <a:srgbClr val="007033"/>
    <a:srgbClr val="FCCCEF"/>
    <a:srgbClr val="A3D8FF"/>
    <a:srgbClr val="C9E8FF"/>
    <a:srgbClr val="65BDFF"/>
    <a:srgbClr val="0594FF"/>
    <a:srgbClr val="F99D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83" autoAdjust="0"/>
    <p:restoredTop sz="96429" autoAdjust="0"/>
  </p:normalViewPr>
  <p:slideViewPr>
    <p:cSldViewPr snapToGrid="0">
      <p:cViewPr varScale="1">
        <p:scale>
          <a:sx n="116" d="100"/>
          <a:sy n="116" d="100"/>
        </p:scale>
        <p:origin x="1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8EB970-BAD7-46B2-8C95-9B7375AF29A5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DBA1DF-5B54-4050-A2AA-B40D623568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4420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DBA1DF-5B54-4050-A2AA-B40D6235680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26646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 smtClean="0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DBA1DF-5B54-4050-A2AA-B40D6235680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04087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DBA1DF-5B54-4050-A2AA-B40D6235680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8427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DBA1DF-5B54-4050-A2AA-B40D6235680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82754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&lt;</a:t>
            </a:r>
            <a:r>
              <a:rPr lang="ko-KR" altLang="en-US" smtClean="0"/>
              <a:t>세팅</a:t>
            </a:r>
            <a:r>
              <a:rPr lang="en-US" altLang="ko-KR" smtClean="0"/>
              <a:t>&gt;</a:t>
            </a:r>
          </a:p>
          <a:p>
            <a:r>
              <a:rPr lang="en-US" altLang="ko-KR" smtClean="0"/>
              <a:t>&lt;</a:t>
            </a:r>
            <a:r>
              <a:rPr lang="ko-KR" altLang="en-US" smtClean="0"/>
              <a:t>모델링</a:t>
            </a:r>
            <a:r>
              <a:rPr lang="en-US" altLang="ko-KR" smtClean="0"/>
              <a:t>&gt;</a:t>
            </a:r>
          </a:p>
          <a:p>
            <a:r>
              <a:rPr lang="en-US" altLang="ko-KR" smtClean="0"/>
              <a:t>&lt;</a:t>
            </a:r>
            <a:r>
              <a:rPr lang="ko-KR" altLang="en-US" smtClean="0"/>
              <a:t>모듈</a:t>
            </a:r>
            <a:r>
              <a:rPr lang="en-US" altLang="ko-KR" smtClean="0"/>
              <a:t>&gt;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DBA1DF-5B54-4050-A2AA-B40D6235680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23708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그림판에</a:t>
            </a:r>
            <a:r>
              <a:rPr lang="ko-KR" altLang="en-US" dirty="0" smtClean="0"/>
              <a:t> 토끼 그리고 인식 누르면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DBA1DF-5B54-4050-A2AA-B40D6235680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13812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토끼 사진이 뜨고 아래 예측결과에 토끼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DBA1DF-5B54-4050-A2AA-B40D6235680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1819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토끼 사진이 뜨고 아래 예측결과에 토끼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DBA1DF-5B54-4050-A2AA-B40D6235680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33690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DBA1DF-5B54-4050-A2AA-B40D6235680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5102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F575D-DAD1-48DA-B1DA-7F266B1C876D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2C287-7EFB-4043-9980-FA3EC98D34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8124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F575D-DAD1-48DA-B1DA-7F266B1C876D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2C287-7EFB-4043-9980-FA3EC98D34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0873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F575D-DAD1-48DA-B1DA-7F266B1C876D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2C287-7EFB-4043-9980-FA3EC98D34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71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F575D-DAD1-48DA-B1DA-7F266B1C876D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2C287-7EFB-4043-9980-FA3EC98D34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2269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F575D-DAD1-48DA-B1DA-7F266B1C876D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2C287-7EFB-4043-9980-FA3EC98D34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8312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F575D-DAD1-48DA-B1DA-7F266B1C876D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2C287-7EFB-4043-9980-FA3EC98D34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0862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F575D-DAD1-48DA-B1DA-7F266B1C876D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2C287-7EFB-4043-9980-FA3EC98D34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0386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F575D-DAD1-48DA-B1DA-7F266B1C876D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2C287-7EFB-4043-9980-FA3EC98D34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7558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F575D-DAD1-48DA-B1DA-7F266B1C876D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2C287-7EFB-4043-9980-FA3EC98D34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5718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F575D-DAD1-48DA-B1DA-7F266B1C876D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2C287-7EFB-4043-9980-FA3EC98D34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3360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F575D-DAD1-48DA-B1DA-7F266B1C876D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2C287-7EFB-4043-9980-FA3EC98D34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5856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FF575D-DAD1-48DA-B1DA-7F266B1C876D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E2C287-7EFB-4043-9980-FA3EC98D34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3251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50257" y="257476"/>
            <a:ext cx="11685070" cy="63454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75823" y="1727992"/>
            <a:ext cx="6805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Sketch Searcher used CNN</a:t>
            </a:r>
            <a:endParaRPr lang="ko-KR" altLang="en-US" sz="36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 flipV="1">
            <a:off x="1766237" y="2395202"/>
            <a:ext cx="8653110" cy="5181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101389" y="2519831"/>
            <a:ext cx="53179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Machine learning project ( use Python )</a:t>
            </a:r>
            <a:endParaRPr lang="ko-KR" altLang="en-US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805653" y="4437474"/>
            <a:ext cx="29820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- Kim </a:t>
            </a:r>
            <a:r>
              <a:rPr lang="en-US" altLang="ko-KR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Jinyeong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- </a:t>
            </a:r>
            <a:r>
              <a:rPr lang="en-US" altLang="ko-KR" dirty="0" err="1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Jeon</a:t>
            </a:r>
            <a:r>
              <a:rPr lang="en-US" altLang="ko-KR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dirty="0" err="1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Dabin</a:t>
            </a:r>
            <a:endParaRPr lang="en-US" altLang="ko-KR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- Shin </a:t>
            </a:r>
            <a:r>
              <a:rPr lang="en-US" altLang="ko-KR" dirty="0" err="1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Jiyoung</a:t>
            </a:r>
            <a:endParaRPr lang="en-US" altLang="ko-KR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- Lee </a:t>
            </a:r>
            <a:r>
              <a:rPr lang="en-US" altLang="ko-KR" dirty="0" err="1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JongHyun</a:t>
            </a:r>
            <a:endParaRPr lang="en-US" altLang="ko-KR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- Choi </a:t>
            </a:r>
            <a:r>
              <a:rPr lang="en-US" altLang="ko-KR" sz="1600" dirty="0" err="1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Myungsun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940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" y="0"/>
            <a:ext cx="893618" cy="6858000"/>
          </a:xfrm>
          <a:prstGeom prst="rect">
            <a:avLst/>
          </a:prstGeom>
          <a:solidFill>
            <a:srgbClr val="A3D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b="1" dirty="0" smtClean="0"/>
              <a:t>Step1 :  prepare </a:t>
            </a:r>
            <a:r>
              <a:rPr lang="ko-KR" altLang="en-US" b="1" dirty="0" err="1" smtClean="0"/>
              <a:t>그림판</a:t>
            </a:r>
            <a:endParaRPr lang="ko-KR" altLang="en-US" b="1" dirty="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893619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b="1" dirty="0" smtClean="0"/>
              <a:t>Step3 : Run Program </a:t>
            </a:r>
            <a:endParaRPr lang="ko-KR" altLang="en-US" b="1" dirty="0" smtClean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l="373" t="458" r="593" b="867"/>
          <a:stretch/>
        </p:blipFill>
        <p:spPr>
          <a:xfrm>
            <a:off x="1761418" y="936858"/>
            <a:ext cx="9201751" cy="4989527"/>
          </a:xfrm>
          <a:prstGeom prst="rect">
            <a:avLst/>
          </a:prstGeom>
          <a:ln w="19050">
            <a:solidFill>
              <a:schemeClr val="bg1">
                <a:lumMod val="50000"/>
              </a:schemeClr>
            </a:solidFill>
          </a:ln>
        </p:spPr>
      </p:pic>
      <p:sp>
        <p:nvSpPr>
          <p:cNvPr id="9" name="직사각형 8"/>
          <p:cNvSpPr/>
          <p:nvPr/>
        </p:nvSpPr>
        <p:spPr>
          <a:xfrm>
            <a:off x="6058648" y="3110705"/>
            <a:ext cx="569190" cy="318295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627838" y="3090446"/>
            <a:ext cx="13996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rgbClr val="C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Recognition</a:t>
            </a:r>
            <a:endParaRPr lang="ko-KR" altLang="en-US" sz="1600" b="1" dirty="0">
              <a:solidFill>
                <a:srgbClr val="C0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928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" y="0"/>
            <a:ext cx="893618" cy="6858000"/>
          </a:xfrm>
          <a:prstGeom prst="rect">
            <a:avLst/>
          </a:prstGeom>
          <a:solidFill>
            <a:srgbClr val="A3D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b="1" dirty="0" smtClean="0"/>
              <a:t>Step1 :  prepare </a:t>
            </a:r>
            <a:r>
              <a:rPr lang="ko-KR" altLang="en-US" b="1" dirty="0" err="1" smtClean="0"/>
              <a:t>그림판</a:t>
            </a:r>
            <a:endParaRPr lang="ko-KR" altLang="en-US" b="1" dirty="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893619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b="1" dirty="0" smtClean="0"/>
              <a:t>Step3 : Run Program </a:t>
            </a:r>
            <a:endParaRPr lang="ko-KR" altLang="en-US" b="1" dirty="0" smtClean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/>
          <a:srcRect l="674" t="909" r="453" b="909"/>
          <a:stretch/>
        </p:blipFill>
        <p:spPr>
          <a:xfrm>
            <a:off x="1761418" y="936858"/>
            <a:ext cx="9201751" cy="4989527"/>
          </a:xfrm>
          <a:prstGeom prst="rect">
            <a:avLst/>
          </a:prstGeom>
          <a:ln w="19050">
            <a:solidFill>
              <a:schemeClr val="bg1">
                <a:lumMod val="50000"/>
              </a:schemeClr>
            </a:solidFill>
          </a:ln>
        </p:spPr>
      </p:pic>
      <p:grpSp>
        <p:nvGrpSpPr>
          <p:cNvPr id="13" name="그룹 12"/>
          <p:cNvGrpSpPr/>
          <p:nvPr/>
        </p:nvGrpSpPr>
        <p:grpSpPr>
          <a:xfrm>
            <a:off x="1761418" y="5431085"/>
            <a:ext cx="1991432" cy="495300"/>
            <a:chOff x="4895850" y="3429000"/>
            <a:chExt cx="2076450" cy="495300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4"/>
            <a:srcRect l="21587" t="33701" r="16853" b="28270"/>
            <a:stretch/>
          </p:blipFill>
          <p:spPr>
            <a:xfrm>
              <a:off x="4908550" y="3435350"/>
              <a:ext cx="2063750" cy="488950"/>
            </a:xfrm>
            <a:prstGeom prst="rect">
              <a:avLst/>
            </a:prstGeom>
          </p:spPr>
        </p:pic>
        <p:sp>
          <p:nvSpPr>
            <p:cNvPr id="11" name="직사각형 10"/>
            <p:cNvSpPr/>
            <p:nvPr/>
          </p:nvSpPr>
          <p:spPr>
            <a:xfrm>
              <a:off x="4895850" y="3429000"/>
              <a:ext cx="2063750" cy="495300"/>
            </a:xfrm>
            <a:prstGeom prst="rect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765199" y="5082068"/>
            <a:ext cx="26950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rgbClr val="C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predictive results</a:t>
            </a:r>
            <a:endParaRPr lang="ko-KR" altLang="en-US" sz="1600" b="1" dirty="0">
              <a:solidFill>
                <a:srgbClr val="C0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2164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" y="0"/>
            <a:ext cx="893618" cy="6858000"/>
          </a:xfrm>
          <a:prstGeom prst="rect">
            <a:avLst/>
          </a:prstGeom>
          <a:solidFill>
            <a:srgbClr val="A3D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b="1" dirty="0" smtClean="0"/>
              <a:t>Step1 :  prepare </a:t>
            </a:r>
            <a:r>
              <a:rPr lang="ko-KR" altLang="en-US" b="1" dirty="0" err="1" smtClean="0"/>
              <a:t>그림판</a:t>
            </a:r>
            <a:endParaRPr lang="ko-KR" altLang="en-US" b="1" dirty="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893619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b="1" dirty="0" smtClean="0"/>
              <a:t>Step3 : Run Program </a:t>
            </a:r>
            <a:endParaRPr lang="ko-KR" altLang="en-US" b="1" dirty="0" smtClean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/>
          <a:srcRect l="674" t="909" r="453" b="909"/>
          <a:stretch/>
        </p:blipFill>
        <p:spPr>
          <a:xfrm>
            <a:off x="1761418" y="936858"/>
            <a:ext cx="9201751" cy="4989527"/>
          </a:xfrm>
          <a:prstGeom prst="rect">
            <a:avLst/>
          </a:prstGeom>
          <a:ln w="19050">
            <a:solidFill>
              <a:schemeClr val="bg1">
                <a:lumMod val="50000"/>
              </a:schemeClr>
            </a:solidFill>
          </a:ln>
        </p:spPr>
      </p:pic>
      <p:sp>
        <p:nvSpPr>
          <p:cNvPr id="9" name="직사각형 8"/>
          <p:cNvSpPr/>
          <p:nvPr/>
        </p:nvSpPr>
        <p:spPr>
          <a:xfrm>
            <a:off x="6049023" y="4034736"/>
            <a:ext cx="569190" cy="318295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627838" y="4033721"/>
            <a:ext cx="13996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rgbClr val="C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Search</a:t>
            </a:r>
            <a:endParaRPr lang="ko-KR" altLang="en-US" sz="1600" b="1" dirty="0">
              <a:solidFill>
                <a:srgbClr val="C0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333618" y="5392553"/>
            <a:ext cx="48220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C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After you recognize the image, press the search button</a:t>
            </a:r>
          </a:p>
        </p:txBody>
      </p:sp>
    </p:spTree>
    <p:extLst>
      <p:ext uri="{BB962C8B-B14F-4D97-AF65-F5344CB8AC3E}">
        <p14:creationId xmlns:p14="http://schemas.microsoft.com/office/powerpoint/2010/main" val="2581953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674" t="909" r="453" b="909"/>
          <a:stretch/>
        </p:blipFill>
        <p:spPr>
          <a:xfrm>
            <a:off x="1761418" y="936858"/>
            <a:ext cx="9201751" cy="4989527"/>
          </a:xfrm>
          <a:prstGeom prst="rect">
            <a:avLst/>
          </a:prstGeom>
          <a:ln w="19050">
            <a:solidFill>
              <a:schemeClr val="bg1">
                <a:lumMod val="50000"/>
              </a:schemeClr>
            </a:solidFill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l="283" t="281" r="505" b="819"/>
          <a:stretch/>
        </p:blipFill>
        <p:spPr>
          <a:xfrm>
            <a:off x="1761417" y="936858"/>
            <a:ext cx="9201751" cy="4989527"/>
          </a:xfrm>
          <a:prstGeom prst="rect">
            <a:avLst/>
          </a:prstGeom>
          <a:ln w="19050">
            <a:solidFill>
              <a:schemeClr val="bg1">
                <a:lumMod val="50000"/>
              </a:schemeClr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0" y="0"/>
            <a:ext cx="893619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b="1" dirty="0" smtClean="0"/>
              <a:t>Step3 : Run Program </a:t>
            </a:r>
            <a:endParaRPr lang="ko-KR" alt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3599974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4976261" cy="348434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50257" y="211755"/>
            <a:ext cx="5881036" cy="336884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41" t="4813" r="8659" b="6910"/>
          <a:stretch/>
        </p:blipFill>
        <p:spPr>
          <a:xfrm>
            <a:off x="1068407" y="240630"/>
            <a:ext cx="10318282" cy="642967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779091" y="5072442"/>
            <a:ext cx="2722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rgbClr val="C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Color </a:t>
            </a:r>
            <a:r>
              <a:rPr lang="en-US" altLang="ko-KR" sz="1600" b="1" dirty="0">
                <a:solidFill>
                  <a:srgbClr val="C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I</a:t>
            </a:r>
            <a:r>
              <a:rPr lang="en-US" altLang="ko-KR" sz="1600" b="1" dirty="0" smtClean="0">
                <a:solidFill>
                  <a:srgbClr val="C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mage Recognition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/>
          <a:srcRect l="333" t="651" r="404" b="797"/>
          <a:stretch/>
        </p:blipFill>
        <p:spPr>
          <a:xfrm>
            <a:off x="1973179" y="736331"/>
            <a:ext cx="8527982" cy="3893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638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842536" y="2136808"/>
            <a:ext cx="3686476" cy="3378468"/>
          </a:xfrm>
          <a:prstGeom prst="rect">
            <a:avLst/>
          </a:prstGeom>
          <a:solidFill>
            <a:schemeClr val="bg2">
              <a:lumMod val="75000"/>
              <a:alpha val="70000"/>
            </a:schemeClr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757964" y="856648"/>
            <a:ext cx="3686476" cy="3378468"/>
          </a:xfrm>
          <a:prstGeom prst="rect">
            <a:avLst/>
          </a:prstGeom>
          <a:noFill/>
          <a:ln w="1270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72252" y="2698282"/>
            <a:ext cx="42050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Thank you</a:t>
            </a:r>
            <a:endParaRPr lang="ko-KR" altLang="en-US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2148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8296977" y="0"/>
            <a:ext cx="3895023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95275" y="257476"/>
            <a:ext cx="11640052" cy="63454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9152" y="1277685"/>
            <a:ext cx="4762451" cy="3352846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76283">
            <a:off x="9618322" y="1135449"/>
            <a:ext cx="739538" cy="791185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61" t="15443" r="5464" b="14135"/>
          <a:stretch/>
        </p:blipFill>
        <p:spPr>
          <a:xfrm>
            <a:off x="6776386" y="1839878"/>
            <a:ext cx="1974011" cy="147993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35180" y="488340"/>
            <a:ext cx="37426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&lt;Aim of Project&gt;</a:t>
            </a:r>
            <a:endParaRPr lang="ko-KR" altLang="en-US" sz="2000" b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039869" y="825345"/>
            <a:ext cx="4401781" cy="4911760"/>
            <a:chOff x="1039869" y="761177"/>
            <a:chExt cx="4401781" cy="4911760"/>
          </a:xfrm>
        </p:grpSpPr>
        <p:pic>
          <p:nvPicPr>
            <p:cNvPr id="15" name="그림 14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944" r="-8436" b="55235"/>
            <a:stretch/>
          </p:blipFill>
          <p:spPr>
            <a:xfrm>
              <a:off x="2535693" y="2863901"/>
              <a:ext cx="2905957" cy="2809036"/>
            </a:xfrm>
            <a:prstGeom prst="rect">
              <a:avLst/>
            </a:prstGeom>
          </p:spPr>
        </p:pic>
        <p:grpSp>
          <p:nvGrpSpPr>
            <p:cNvPr id="31" name="그룹 30"/>
            <p:cNvGrpSpPr/>
            <p:nvPr/>
          </p:nvGrpSpPr>
          <p:grpSpPr>
            <a:xfrm>
              <a:off x="1039869" y="761177"/>
              <a:ext cx="2866667" cy="2171429"/>
              <a:chOff x="901378" y="1859086"/>
              <a:chExt cx="2866667" cy="2171429"/>
            </a:xfrm>
          </p:grpSpPr>
          <p:pic>
            <p:nvPicPr>
              <p:cNvPr id="6" name="그림 5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01378" y="1859086"/>
                <a:ext cx="2866667" cy="2171429"/>
              </a:xfrm>
              <a:prstGeom prst="rect">
                <a:avLst/>
              </a:prstGeom>
            </p:spPr>
          </p:pic>
          <p:pic>
            <p:nvPicPr>
              <p:cNvPr id="30" name="그림 29"/>
              <p:cNvPicPr>
                <a:picLocks noChangeAspect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751" t="7510" r="14678" b="21141"/>
              <a:stretch/>
            </p:blipFill>
            <p:spPr>
              <a:xfrm>
                <a:off x="1598967" y="2454456"/>
                <a:ext cx="1115981" cy="911984"/>
              </a:xfrm>
              <a:prstGeom prst="rect">
                <a:avLst/>
              </a:prstGeom>
            </p:spPr>
          </p:pic>
        </p:grpSp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 rot="1539966">
              <a:off x="3995673" y="2274830"/>
              <a:ext cx="558402" cy="698859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 rot="3222673">
              <a:off x="4370757" y="2649971"/>
              <a:ext cx="420819" cy="526669"/>
            </a:xfrm>
            <a:prstGeom prst="rect">
              <a:avLst/>
            </a:prstGeom>
          </p:spPr>
        </p:pic>
      </p:grpSp>
      <p:sp>
        <p:nvSpPr>
          <p:cNvPr id="17" name="TextBox 16"/>
          <p:cNvSpPr txBox="1"/>
          <p:nvPr/>
        </p:nvSpPr>
        <p:spPr>
          <a:xfrm>
            <a:off x="1512363" y="6009907"/>
            <a:ext cx="9123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- Find object that I want based on vaguely remembered image information</a:t>
            </a:r>
          </a:p>
        </p:txBody>
      </p:sp>
    </p:spTree>
    <p:extLst>
      <p:ext uri="{BB962C8B-B14F-4D97-AF65-F5344CB8AC3E}">
        <p14:creationId xmlns:p14="http://schemas.microsoft.com/office/powerpoint/2010/main" val="2351492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" y="0"/>
            <a:ext cx="3905248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95275" y="257476"/>
            <a:ext cx="11640052" cy="63454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61416" y="1611925"/>
            <a:ext cx="4283243" cy="268544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“ Remember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20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Easier“</a:t>
            </a:r>
          </a:p>
          <a:p>
            <a:pPr algn="ctr"/>
            <a:endParaRPr lang="en-US" altLang="ko-KR" sz="16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en-US" altLang="ko-KR" sz="1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Recognize </a:t>
            </a:r>
            <a:r>
              <a:rPr lang="en-US" altLang="ko-KR" sz="160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images </a:t>
            </a:r>
            <a:endParaRPr lang="en-US" altLang="ko-KR" sz="160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en-US" altLang="ko-KR" sz="160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that </a:t>
            </a:r>
            <a:r>
              <a:rPr lang="en-US" altLang="ko-KR" sz="1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are hard to remember</a:t>
            </a:r>
            <a:endParaRPr lang="en-US" altLang="ko-KR" sz="1600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05745" y="1774593"/>
            <a:ext cx="5265251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Window consists of Paint canvas and Output canvas.</a:t>
            </a:r>
          </a:p>
          <a:p>
            <a:r>
              <a:rPr lang="en-US" altLang="ko-KR" sz="16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  </a:t>
            </a:r>
            <a:r>
              <a:rPr lang="en-US" altLang="ko-KR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 Working in </a:t>
            </a:r>
            <a:r>
              <a:rPr lang="en-US" altLang="ko-KR" sz="16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PyCharm</a:t>
            </a:r>
            <a:r>
              <a:rPr lang="en-US" altLang="ko-KR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environment )</a:t>
            </a:r>
          </a:p>
          <a:p>
            <a:endParaRPr lang="en-US" altLang="ko-KR" sz="16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Prepare Data Set. </a:t>
            </a:r>
            <a:r>
              <a:rPr lang="en-US" altLang="ko-KR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 Sketch Images 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16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Machine Learning.</a:t>
            </a:r>
          </a:p>
          <a:p>
            <a:r>
              <a:rPr lang="en-US" altLang="ko-KR" sz="16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  </a:t>
            </a:r>
            <a:r>
              <a:rPr lang="en-US" altLang="ko-KR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 Working in </a:t>
            </a:r>
            <a:r>
              <a:rPr lang="en-US" altLang="ko-KR" sz="16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Jupyter</a:t>
            </a:r>
            <a:r>
              <a:rPr lang="en-US" altLang="ko-KR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Notebook environment 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16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Apply model that is learned on the window </a:t>
            </a:r>
            <a:br>
              <a:rPr lang="en-US" altLang="ko-KR" sz="16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</a:br>
            <a:r>
              <a:rPr lang="en-US" altLang="ko-KR" sz="16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that we previously prepared</a:t>
            </a:r>
            <a:r>
              <a:rPr lang="en-US" altLang="ko-KR" sz="1600" b="1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Show picture in which an image means.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b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51236" y="1211815"/>
            <a:ext cx="37426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&lt;Project Planning&gt;</a:t>
            </a:r>
            <a:endParaRPr lang="ko-KR" altLang="en-US" sz="2000" b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3785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" y="0"/>
            <a:ext cx="893618" cy="6858000"/>
          </a:xfrm>
          <a:prstGeom prst="rect">
            <a:avLst/>
          </a:prstGeom>
          <a:solidFill>
            <a:srgbClr val="A3D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b="1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Step1 :  prepare </a:t>
            </a:r>
            <a:r>
              <a:rPr lang="ko-KR" altLang="en-US" b="1" dirty="0" err="1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그림판</a:t>
            </a:r>
            <a:endParaRPr lang="ko-KR" altLang="en-US" b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893619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b="1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Step1 :  </a:t>
            </a:r>
            <a:r>
              <a:rPr lang="en-US" altLang="ko-KR" b="1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Prepare </a:t>
            </a:r>
            <a:r>
              <a:rPr lang="en-US" altLang="ko-KR" b="1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Window</a:t>
            </a:r>
            <a:endParaRPr lang="ko-KR" altLang="en-US" b="1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60825" y="705122"/>
            <a:ext cx="28860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Design Window</a:t>
            </a:r>
            <a:endParaRPr lang="ko-KR" altLang="en-US" sz="2000" b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14245" y="1207164"/>
            <a:ext cx="7673791" cy="18081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6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Draw object that </a:t>
            </a:r>
            <a:r>
              <a:rPr lang="en-US" altLang="ko-KR" sz="1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you </a:t>
            </a:r>
            <a:r>
              <a:rPr lang="en-US" altLang="ko-KR" sz="16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remember dimly</a:t>
            </a:r>
          </a:p>
          <a:p>
            <a:pPr marL="285750" indent="-285750">
              <a:buFontTx/>
              <a:buChar char="-"/>
            </a:pPr>
            <a:endParaRPr lang="en-US" altLang="ko-KR" sz="1050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6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Program recognize drawing image and judge what this image is</a:t>
            </a:r>
          </a:p>
          <a:p>
            <a:endParaRPr lang="en-US" altLang="ko-KR" sz="1050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6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With this prediction, print object photo in output canvas</a:t>
            </a:r>
          </a:p>
          <a:p>
            <a:pPr marL="285750" indent="-285750">
              <a:buFontTx/>
              <a:buChar char="-"/>
            </a:pPr>
            <a:endParaRPr lang="en-US" altLang="ko-KR" sz="1050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6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Push search button, program search this object on web and print related window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560824" y="3303949"/>
            <a:ext cx="37426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Module</a:t>
            </a:r>
            <a:endParaRPr lang="ko-KR" altLang="en-US" sz="2000" b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814244" y="3805659"/>
            <a:ext cx="76737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60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cv2</a:t>
            </a:r>
          </a:p>
          <a:p>
            <a:pPr marL="285750" indent="-285750">
              <a:buFontTx/>
              <a:buChar char="-"/>
            </a:pPr>
            <a:endParaRPr lang="en-US" altLang="ko-KR" sz="105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60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Tkinter</a:t>
            </a:r>
            <a:endParaRPr lang="en-US" altLang="ko-KR" sz="1600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 sz="1050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60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keras</a:t>
            </a:r>
          </a:p>
          <a:p>
            <a:pPr marL="285750" indent="-285750">
              <a:buFontTx/>
              <a:buChar char="-"/>
            </a:pPr>
            <a:endParaRPr lang="en-US" altLang="ko-KR" sz="105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60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Tensorflow</a:t>
            </a:r>
          </a:p>
          <a:p>
            <a:pPr marL="285750" indent="-285750">
              <a:buFontTx/>
              <a:buChar char="-"/>
            </a:pPr>
            <a:endParaRPr lang="en-US" altLang="ko-KR" sz="105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60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Selenuum</a:t>
            </a:r>
            <a:endParaRPr lang="en-US" altLang="ko-KR" sz="1600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8278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3"/>
          <a:srcRect l="447" t="1164" r="661" b="837"/>
          <a:stretch/>
        </p:blipFill>
        <p:spPr>
          <a:xfrm>
            <a:off x="2422594" y="1476299"/>
            <a:ext cx="8554770" cy="4633835"/>
          </a:xfrm>
          <a:prstGeom prst="rect">
            <a:avLst/>
          </a:prstGeom>
          <a:ln w="19050">
            <a:solidFill>
              <a:schemeClr val="bg1">
                <a:lumMod val="50000"/>
              </a:schemeClr>
            </a:solidFill>
          </a:ln>
        </p:spPr>
      </p:pic>
      <p:sp>
        <p:nvSpPr>
          <p:cNvPr id="3" name="직사각형 2"/>
          <p:cNvSpPr/>
          <p:nvPr/>
        </p:nvSpPr>
        <p:spPr>
          <a:xfrm>
            <a:off x="1" y="0"/>
            <a:ext cx="893618" cy="6858000"/>
          </a:xfrm>
          <a:prstGeom prst="rect">
            <a:avLst/>
          </a:prstGeom>
          <a:solidFill>
            <a:srgbClr val="A3D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b="1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Step1 :  prepare </a:t>
            </a:r>
            <a:r>
              <a:rPr lang="ko-KR" altLang="en-US" b="1" dirty="0" err="1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그림판</a:t>
            </a:r>
            <a:endParaRPr lang="ko-KR" altLang="en-US" b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893619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b="1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Step1 :  </a:t>
            </a:r>
            <a:r>
              <a:rPr lang="en-US" altLang="ko-KR" b="1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Prepare </a:t>
            </a:r>
            <a:r>
              <a:rPr lang="en-US" altLang="ko-KR" b="1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Window</a:t>
            </a:r>
            <a:endParaRPr lang="ko-KR" altLang="en-US" b="1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60825" y="705122"/>
            <a:ext cx="28860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Execution Window</a:t>
            </a:r>
            <a:endParaRPr lang="ko-KR" altLang="en-US" sz="2000" b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85986" y="3513840"/>
            <a:ext cx="1501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1">
                    <a:lumMod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Draw Here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30496" y="3513840"/>
            <a:ext cx="1020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1">
                    <a:lumMod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Output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71700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" y="0"/>
            <a:ext cx="893618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b="1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Step1 :  prepare </a:t>
            </a:r>
            <a:r>
              <a:rPr lang="ko-KR" altLang="en-US" b="1" dirty="0" err="1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그림판</a:t>
            </a:r>
            <a:endParaRPr lang="ko-KR" altLang="en-US" b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893619" cy="6858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b="1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Step 2 : Machine Learning Process</a:t>
            </a:r>
            <a:endParaRPr lang="ko-KR" altLang="en-US" b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60824" y="705122"/>
            <a:ext cx="37426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Prepared draw images</a:t>
            </a:r>
            <a:endParaRPr lang="ko-KR" altLang="en-US" sz="2000" b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/>
          <a:srcRect l="341" t="1006" r="517" b="1006"/>
          <a:stretch/>
        </p:blipFill>
        <p:spPr>
          <a:xfrm>
            <a:off x="2422593" y="1476299"/>
            <a:ext cx="8554770" cy="4633835"/>
          </a:xfrm>
          <a:prstGeom prst="rect">
            <a:avLst/>
          </a:prstGeom>
          <a:ln w="19050"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38950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" y="0"/>
            <a:ext cx="893618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b="1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Step1 :  prepare </a:t>
            </a:r>
            <a:r>
              <a:rPr lang="ko-KR" altLang="en-US" b="1" dirty="0" err="1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그림판</a:t>
            </a:r>
            <a:endParaRPr lang="ko-KR" altLang="en-US" b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893619" cy="6858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b="1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Step 2 : Machine Learning Process</a:t>
            </a:r>
            <a:endParaRPr lang="ko-KR" altLang="en-US" b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60824" y="705122"/>
            <a:ext cx="37426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Prepared draw images</a:t>
            </a:r>
            <a:endParaRPr lang="ko-KR" altLang="en-US" sz="2000" b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l="448" t="601" r="525" b="783"/>
          <a:stretch/>
        </p:blipFill>
        <p:spPr>
          <a:xfrm>
            <a:off x="2422593" y="1476299"/>
            <a:ext cx="8554770" cy="4633835"/>
          </a:xfrm>
          <a:prstGeom prst="rect">
            <a:avLst/>
          </a:prstGeom>
          <a:ln w="19050"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37603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" y="0"/>
            <a:ext cx="893618" cy="6858000"/>
          </a:xfrm>
          <a:prstGeom prst="rect">
            <a:avLst/>
          </a:prstGeom>
          <a:solidFill>
            <a:srgbClr val="A3D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b="1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Step1 :  prepare </a:t>
            </a:r>
            <a:r>
              <a:rPr lang="ko-KR" altLang="en-US" b="1" dirty="0" err="1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그림판</a:t>
            </a:r>
            <a:endParaRPr lang="ko-KR" altLang="en-US" b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893619" cy="6858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b="1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Step 2 : Machine Learning Process</a:t>
            </a:r>
            <a:endParaRPr lang="ko-KR" altLang="en-US" b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15332" y="1212954"/>
            <a:ext cx="5265251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6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Install CUDA 10.1</a:t>
            </a:r>
          </a:p>
          <a:p>
            <a:pPr marL="342900" indent="-342900">
              <a:buAutoNum type="arabicPeriod"/>
            </a:pPr>
            <a:endParaRPr lang="en-US" altLang="ko-KR" sz="16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en-US" altLang="ko-KR" sz="16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Installing </a:t>
            </a:r>
            <a:r>
              <a:rPr lang="en-US" altLang="ko-KR" sz="1600" dirty="0" err="1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cuDNN</a:t>
            </a:r>
            <a:r>
              <a:rPr lang="en-US" altLang="ko-KR" sz="16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-&gt; Unzip </a:t>
            </a:r>
            <a:r>
              <a:rPr lang="en-US" altLang="ko-KR" sz="1600" dirty="0" err="1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cuDNN</a:t>
            </a:r>
            <a:r>
              <a:rPr lang="en-US" altLang="ko-KR" sz="16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package</a:t>
            </a:r>
          </a:p>
          <a:p>
            <a:pPr marL="342900" indent="-342900">
              <a:buAutoNum type="arabicPeriod"/>
            </a:pPr>
            <a:endParaRPr lang="en-US" altLang="ko-KR" sz="16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en-US" altLang="ko-KR" sz="16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Pip3 install upgrade </a:t>
            </a:r>
            <a:r>
              <a:rPr lang="en-US" altLang="ko-KR" sz="1600" dirty="0" err="1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tensorflow-gpu</a:t>
            </a:r>
            <a:endParaRPr lang="en-US" altLang="ko-KR" sz="1600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342900" indent="-342900">
              <a:buAutoNum type="arabicPeriod"/>
            </a:pPr>
            <a:endParaRPr lang="en-US" altLang="ko-KR" sz="16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en-US" altLang="ko-KR" sz="1600" dirty="0" err="1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Conda</a:t>
            </a:r>
            <a:r>
              <a:rPr lang="en-US" altLang="ko-KR" sz="16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install </a:t>
            </a:r>
            <a:r>
              <a:rPr lang="en-US" altLang="ko-KR" sz="1600" dirty="0" err="1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keras-gpu</a:t>
            </a:r>
            <a:endParaRPr lang="en-US" altLang="ko-KR" sz="1600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15332" y="3707386"/>
            <a:ext cx="52652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60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CNN</a:t>
            </a:r>
            <a:endParaRPr lang="en-US" altLang="ko-KR" sz="1600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60824" y="705122"/>
            <a:ext cx="37426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Setting</a:t>
            </a:r>
            <a:endParaRPr lang="ko-KR" altLang="en-US" sz="2000" b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60824" y="3303949"/>
            <a:ext cx="37426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Modeling</a:t>
            </a:r>
            <a:endParaRPr lang="ko-KR" altLang="en-US" sz="2000" b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60824" y="4293603"/>
            <a:ext cx="37426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Module</a:t>
            </a:r>
            <a:endParaRPr lang="ko-KR" altLang="en-US" sz="2000" b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815332" y="4693713"/>
            <a:ext cx="8036034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6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import </a:t>
            </a:r>
            <a:r>
              <a:rPr lang="en-US" altLang="ko-KR" sz="1600" dirty="0" err="1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os</a:t>
            </a:r>
            <a:r>
              <a:rPr lang="en-US" altLang="ko-KR" sz="16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en-US" altLang="ko-KR" sz="1600" dirty="0" err="1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shutil</a:t>
            </a:r>
            <a:endParaRPr lang="en-US" altLang="ko-KR" sz="1600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z="1050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6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from </a:t>
            </a:r>
            <a:r>
              <a:rPr lang="en-US" altLang="ko-KR" sz="1600" dirty="0" err="1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keras.applications</a:t>
            </a:r>
            <a:r>
              <a:rPr lang="en-US" altLang="ko-KR" sz="16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import VGG16</a:t>
            </a:r>
          </a:p>
          <a:p>
            <a:pPr marL="285750" indent="-285750">
              <a:buFontTx/>
              <a:buChar char="-"/>
            </a:pPr>
            <a:endParaRPr lang="en-US" altLang="ko-KR" sz="1050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sz="16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-  from </a:t>
            </a:r>
            <a:r>
              <a:rPr lang="en-US" altLang="ko-KR" sz="1600" dirty="0" err="1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keras.preprocessing</a:t>
            </a:r>
            <a:r>
              <a:rPr lang="en-US" altLang="ko-KR" sz="16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image import </a:t>
            </a:r>
            <a:r>
              <a:rPr lang="en-US" altLang="ko-KR" sz="1600" dirty="0" err="1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ImageDataGenerator</a:t>
            </a:r>
            <a:endParaRPr lang="en-US" altLang="ko-KR" sz="1600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1673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" y="0"/>
            <a:ext cx="893618" cy="6858000"/>
          </a:xfrm>
          <a:prstGeom prst="rect">
            <a:avLst/>
          </a:prstGeom>
          <a:solidFill>
            <a:srgbClr val="A3D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b="1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Step1 :  prepare </a:t>
            </a:r>
            <a:r>
              <a:rPr lang="ko-KR" altLang="en-US" b="1" dirty="0" err="1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그림판</a:t>
            </a:r>
            <a:endParaRPr lang="ko-KR" altLang="en-US" b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893619" cy="6858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b="1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Step 2 : Machine Learning Process</a:t>
            </a:r>
            <a:endParaRPr lang="ko-KR" altLang="en-US" b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rcRect l="9954"/>
          <a:stretch/>
        </p:blipFill>
        <p:spPr>
          <a:xfrm>
            <a:off x="1679099" y="1105232"/>
            <a:ext cx="9088472" cy="336436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560824" y="705122"/>
            <a:ext cx="37426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Modeling Result</a:t>
            </a:r>
            <a:endParaRPr lang="ko-KR" altLang="en-US" sz="2000" b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60824" y="4805489"/>
            <a:ext cx="37426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Saved Model</a:t>
            </a:r>
            <a:endParaRPr lang="ko-KR" altLang="en-US" sz="2000" b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72" t="30191" r="18729" b="64473"/>
          <a:stretch/>
        </p:blipFill>
        <p:spPr>
          <a:xfrm>
            <a:off x="1659849" y="5205599"/>
            <a:ext cx="9088472" cy="518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489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576</TotalTime>
  <Words>336</Words>
  <Application>Microsoft Office PowerPoint</Application>
  <PresentationFormat>와이드스크린</PresentationFormat>
  <Paragraphs>105</Paragraphs>
  <Slides>15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맑은 고딕</vt:lpstr>
      <vt:lpstr>배달의민족 도현</vt:lpstr>
      <vt:lpstr>Arial</vt:lpstr>
      <vt:lpstr>HY강M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B-11</dc:creator>
  <cp:lastModifiedBy>B-11</cp:lastModifiedBy>
  <cp:revision>49</cp:revision>
  <dcterms:created xsi:type="dcterms:W3CDTF">2019-06-18T05:47:11Z</dcterms:created>
  <dcterms:modified xsi:type="dcterms:W3CDTF">2019-06-19T23:47:58Z</dcterms:modified>
</cp:coreProperties>
</file>