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7" r:id="rId3"/>
    <p:sldId id="268" r:id="rId4"/>
    <p:sldId id="264" r:id="rId5"/>
    <p:sldId id="257" r:id="rId6"/>
    <p:sldId id="258" r:id="rId7"/>
    <p:sldId id="259" r:id="rId8"/>
    <p:sldId id="263" r:id="rId9"/>
    <p:sldId id="266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2021-08-17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85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2021-08-17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08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2021-08-17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55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2021-08-17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48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2021-08-17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94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2021-08-17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52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2021-08-17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4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2021-08-17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84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2021-08-17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7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2021-08-17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26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2021-08-17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44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2021-08-17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52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99178-8A67-4760-94EB-A1490D799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91694"/>
            <a:ext cx="9144000" cy="3875765"/>
          </a:xfrm>
        </p:spPr>
        <p:txBody>
          <a:bodyPr>
            <a:normAutofit/>
          </a:bodyPr>
          <a:lstStyle/>
          <a:p>
            <a:r>
              <a:rPr lang="en-US" dirty="0"/>
              <a:t>Dealing with Imbalanced Datasets</a:t>
            </a:r>
            <a:br>
              <a:rPr lang="en-US" dirty="0"/>
            </a:br>
            <a:r>
              <a:rPr lang="en-US" dirty="0"/>
              <a:t>&amp;</a:t>
            </a:r>
            <a:br>
              <a:rPr lang="en-US" dirty="0"/>
            </a:br>
            <a:r>
              <a:rPr lang="en-US" dirty="0"/>
              <a:t>Data Pre-Processing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5133E0-686E-4847-AA95-20DF087AAA6F}"/>
              </a:ext>
            </a:extLst>
          </p:cNvPr>
          <p:cNvSpPr txBox="1"/>
          <p:nvPr/>
        </p:nvSpPr>
        <p:spPr>
          <a:xfrm>
            <a:off x="4573211" y="-17755"/>
            <a:ext cx="3045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His Name, the Most High</a:t>
            </a:r>
          </a:p>
        </p:txBody>
      </p:sp>
    </p:spTree>
    <p:extLst>
      <p:ext uri="{BB962C8B-B14F-4D97-AF65-F5344CB8AC3E}">
        <p14:creationId xmlns:p14="http://schemas.microsoft.com/office/powerpoint/2010/main" val="133725062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95A2B-02FE-41E4-B68F-E8D51584E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376" y="2770118"/>
            <a:ext cx="2613247" cy="1317764"/>
          </a:xfrm>
        </p:spPr>
        <p:txBody>
          <a:bodyPr>
            <a:noAutofit/>
          </a:bodyPr>
          <a:lstStyle/>
          <a:p>
            <a:r>
              <a:rPr lang="en-US" sz="5400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63472588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C23BACFB-6F31-4007-A14B-3E6265CAF8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903" r="3720"/>
          <a:stretch/>
        </p:blipFill>
        <p:spPr bwMode="auto">
          <a:xfrm>
            <a:off x="124327" y="2847557"/>
            <a:ext cx="11040978" cy="3600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F1EC6D-DC36-4029-9050-D84EE7C0571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54953" y="180474"/>
            <a:ext cx="3024489" cy="324852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D95EA27-FA0F-4FF0-A2AC-9870B831A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558" y="241094"/>
            <a:ext cx="8884890" cy="1325563"/>
          </a:xfrm>
        </p:spPr>
        <p:txBody>
          <a:bodyPr>
            <a:normAutofit/>
          </a:bodyPr>
          <a:lstStyle/>
          <a:p>
            <a:r>
              <a:rPr lang="en-US" dirty="0"/>
              <a:t>Intents are Imbalanced:</a:t>
            </a:r>
          </a:p>
        </p:txBody>
      </p:sp>
    </p:spTree>
    <p:extLst>
      <p:ext uri="{BB962C8B-B14F-4D97-AF65-F5344CB8AC3E}">
        <p14:creationId xmlns:p14="http://schemas.microsoft.com/office/powerpoint/2010/main" val="67501330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61B2193-0678-4813-A9A1-541484A1BC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b="6608"/>
          <a:stretch/>
        </p:blipFill>
        <p:spPr>
          <a:xfrm>
            <a:off x="4413640" y="1239834"/>
            <a:ext cx="3592263" cy="515507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8250E99-EB57-4B8F-AD81-76CB9E378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558" y="241094"/>
            <a:ext cx="8884890" cy="1325563"/>
          </a:xfrm>
        </p:spPr>
        <p:txBody>
          <a:bodyPr>
            <a:normAutofit/>
          </a:bodyPr>
          <a:lstStyle/>
          <a:p>
            <a:r>
              <a:rPr lang="en-US" dirty="0"/>
              <a:t>IOB tags are also Imbalanced: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0E87082-6CF0-4BE8-BEE6-A1F02CFAA765}"/>
              </a:ext>
            </a:extLst>
          </p:cNvPr>
          <p:cNvSpPr/>
          <p:nvPr/>
        </p:nvSpPr>
        <p:spPr>
          <a:xfrm>
            <a:off x="6207674" y="6616906"/>
            <a:ext cx="45719" cy="60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12B3C11-E13B-44FB-A350-CFCBDD0F6951}"/>
              </a:ext>
            </a:extLst>
          </p:cNvPr>
          <p:cNvSpPr/>
          <p:nvPr/>
        </p:nvSpPr>
        <p:spPr>
          <a:xfrm>
            <a:off x="6207674" y="6743236"/>
            <a:ext cx="45719" cy="60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3771EB8-B6EE-4C8F-BD83-289B29AED029}"/>
              </a:ext>
            </a:extLst>
          </p:cNvPr>
          <p:cNvSpPr/>
          <p:nvPr/>
        </p:nvSpPr>
        <p:spPr>
          <a:xfrm>
            <a:off x="6207674" y="6496591"/>
            <a:ext cx="45719" cy="60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98656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02B8D-A8B0-496A-9EC4-B00FCD652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Dealing with Imbalanced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0842F-511A-4A64-B3A0-C9B011B5E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Providing some bias to minority classes using weights …</a:t>
            </a:r>
          </a:p>
          <a:p>
            <a:r>
              <a:rPr lang="en-US" dirty="0"/>
              <a:t> Choosing the right metric for evaluating model </a:t>
            </a:r>
          </a:p>
          <a:p>
            <a:r>
              <a:rPr lang="en-US" dirty="0"/>
              <a:t> Re-sampling</a:t>
            </a:r>
          </a:p>
          <a:p>
            <a:r>
              <a:rPr lang="en-US" dirty="0"/>
              <a:t> Papers</a:t>
            </a:r>
          </a:p>
          <a:p>
            <a:r>
              <a:rPr lang="en-US" dirty="0"/>
              <a:t> Two stages ?</a:t>
            </a:r>
          </a:p>
        </p:txBody>
      </p:sp>
    </p:spTree>
    <p:extLst>
      <p:ext uri="{BB962C8B-B14F-4D97-AF65-F5344CB8AC3E}">
        <p14:creationId xmlns:p14="http://schemas.microsoft.com/office/powerpoint/2010/main" val="199751738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C3DD6-3BED-40F8-8D34-78F592B25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Re-sampling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04DAB-D8F7-4A10-8E93-9D6453394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73287" cy="4351338"/>
          </a:xfrm>
        </p:spPr>
        <p:txBody>
          <a:bodyPr>
            <a:normAutofit/>
          </a:bodyPr>
          <a:lstStyle/>
          <a:p>
            <a:r>
              <a:rPr lang="en-US" dirty="0"/>
              <a:t> Under-sampling</a:t>
            </a:r>
          </a:p>
          <a:p>
            <a:r>
              <a:rPr lang="en-US" dirty="0"/>
              <a:t> Over-sampling</a:t>
            </a:r>
          </a:p>
          <a:p>
            <a:r>
              <a:rPr lang="en-US" dirty="0"/>
              <a:t> SMOTE (Synthetic Minority Over-sampling Technique)</a:t>
            </a:r>
          </a:p>
          <a:p>
            <a:r>
              <a:rPr lang="en-US" dirty="0"/>
              <a:t> ADASYN (Adaptive Synthetic)</a:t>
            </a:r>
          </a:p>
          <a:p>
            <a:r>
              <a:rPr lang="en-US" dirty="0"/>
              <a:t> Manual augmentation / resampling (augmenting data using language translation  or replacing words with synonyms - removing similar samples from majority class - …)</a:t>
            </a:r>
          </a:p>
          <a:p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50296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6D2DA-C8C8-485D-B0F3-F322C5EDD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Under-sampling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E1CB6-867C-4447-9F28-7F167A3F5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For huge datasets</a:t>
            </a:r>
          </a:p>
          <a:p>
            <a:r>
              <a:rPr lang="en-US" dirty="0"/>
              <a:t> Removing similar samples from majority classes (Jaccard similarity – Cosine similarity - …)</a:t>
            </a:r>
          </a:p>
          <a:p>
            <a:r>
              <a:rPr lang="en-US" dirty="0"/>
              <a:t> Samples with multiple intents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53FAFAA-AFD9-482E-AE3B-8E4720D505B1}"/>
              </a:ext>
            </a:extLst>
          </p:cNvPr>
          <p:cNvCxnSpPr>
            <a:cxnSpLocks/>
          </p:cNvCxnSpPr>
          <p:nvPr/>
        </p:nvCxnSpPr>
        <p:spPr>
          <a:xfrm>
            <a:off x="4259179" y="2129589"/>
            <a:ext cx="12512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C2A5B7E-A8DB-4996-A2D4-E4E09D20DF80}"/>
              </a:ext>
            </a:extLst>
          </p:cNvPr>
          <p:cNvSpPr txBox="1"/>
          <p:nvPr/>
        </p:nvSpPr>
        <p:spPr>
          <a:xfrm>
            <a:off x="5510463" y="1867979"/>
            <a:ext cx="4926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not suitable for ATIS dataset?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84FA45B-0CA9-42C9-8A3A-A9B581884B3F}"/>
              </a:ext>
            </a:extLst>
          </p:cNvPr>
          <p:cNvCxnSpPr>
            <a:cxnSpLocks/>
          </p:cNvCxnSpPr>
          <p:nvPr/>
        </p:nvCxnSpPr>
        <p:spPr>
          <a:xfrm>
            <a:off x="6436898" y="3195821"/>
            <a:ext cx="11670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F36CA5D-B15A-4992-92F7-F630E62F3391}"/>
              </a:ext>
            </a:extLst>
          </p:cNvPr>
          <p:cNvSpPr txBox="1"/>
          <p:nvPr/>
        </p:nvSpPr>
        <p:spPr>
          <a:xfrm>
            <a:off x="7603958" y="2934211"/>
            <a:ext cx="47998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Operation on vector space </a:t>
            </a:r>
          </a:p>
        </p:txBody>
      </p:sp>
    </p:spTree>
    <p:extLst>
      <p:ext uri="{BB962C8B-B14F-4D97-AF65-F5344CB8AC3E}">
        <p14:creationId xmlns:p14="http://schemas.microsoft.com/office/powerpoint/2010/main" val="20526360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B21AB-1FA7-4B61-AD46-9BBE2DF35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Over-sampling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85BFF-B6CB-4566-80BD-93485C3A2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74" y="1825625"/>
            <a:ext cx="11574379" cy="4351338"/>
          </a:xfrm>
        </p:spPr>
        <p:txBody>
          <a:bodyPr/>
          <a:lstStyle/>
          <a:p>
            <a:r>
              <a:rPr lang="en-US" dirty="0"/>
              <a:t> For small datasets</a:t>
            </a:r>
          </a:p>
          <a:p>
            <a:r>
              <a:rPr lang="en-US" dirty="0"/>
              <a:t> SMOTE</a:t>
            </a:r>
          </a:p>
          <a:p>
            <a:r>
              <a:rPr lang="en-US" dirty="0"/>
              <a:t> ADASYN</a:t>
            </a:r>
          </a:p>
          <a:p>
            <a:r>
              <a:rPr lang="en-US" dirty="0"/>
              <a:t> Augmenting data using language translation or removing unimportant words …</a:t>
            </a:r>
          </a:p>
          <a:p>
            <a:r>
              <a:rPr lang="en-US" dirty="0"/>
              <a:t> Augmenting data by substituting words with synonyms / contraction</a:t>
            </a:r>
          </a:p>
          <a:p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D519D0D-92F5-4514-9038-399A36DB8B93}"/>
              </a:ext>
            </a:extLst>
          </p:cNvPr>
          <p:cNvCxnSpPr>
            <a:cxnSpLocks/>
          </p:cNvCxnSpPr>
          <p:nvPr/>
        </p:nvCxnSpPr>
        <p:spPr>
          <a:xfrm>
            <a:off x="3894220" y="2123328"/>
            <a:ext cx="12512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A8005C8-EB66-430B-A82C-5D0EAC5E081F}"/>
              </a:ext>
            </a:extLst>
          </p:cNvPr>
          <p:cNvSpPr txBox="1"/>
          <p:nvPr/>
        </p:nvSpPr>
        <p:spPr>
          <a:xfrm>
            <a:off x="5201651" y="1813793"/>
            <a:ext cx="4295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suitable for ATIS dataset?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979A1319-6983-4F58-A2D7-AAEA860CAC08}"/>
              </a:ext>
            </a:extLst>
          </p:cNvPr>
          <p:cNvSpPr/>
          <p:nvPr/>
        </p:nvSpPr>
        <p:spPr>
          <a:xfrm>
            <a:off x="2803358" y="2502568"/>
            <a:ext cx="180474" cy="9264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C711C7-3CE1-4B63-84FD-CCE76C2F539F}"/>
              </a:ext>
            </a:extLst>
          </p:cNvPr>
          <p:cNvCxnSpPr>
            <a:cxnSpLocks/>
          </p:cNvCxnSpPr>
          <p:nvPr/>
        </p:nvCxnSpPr>
        <p:spPr>
          <a:xfrm>
            <a:off x="3080087" y="2965784"/>
            <a:ext cx="11069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7C11722-BCDC-486B-8F8B-27E14BA9904A}"/>
              </a:ext>
            </a:extLst>
          </p:cNvPr>
          <p:cNvSpPr txBox="1"/>
          <p:nvPr/>
        </p:nvSpPr>
        <p:spPr>
          <a:xfrm>
            <a:off x="4291262" y="2502568"/>
            <a:ext cx="75718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Requires vectorization (</a:t>
            </a:r>
            <a:r>
              <a:rPr lang="en-US" sz="2800" dirty="0" err="1">
                <a:solidFill>
                  <a:schemeClr val="tx2"/>
                </a:solidFill>
              </a:rPr>
              <a:t>BoW</a:t>
            </a:r>
            <a:r>
              <a:rPr lang="en-US" sz="2800" dirty="0">
                <a:solidFill>
                  <a:schemeClr val="tx2"/>
                </a:solidFill>
              </a:rPr>
              <a:t> or W2V or …) and not applicable directly on NLP tasks …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4F21BE1-4B07-41AD-A7AE-C05915F4CE31}"/>
              </a:ext>
            </a:extLst>
          </p:cNvPr>
          <p:cNvCxnSpPr>
            <a:cxnSpLocks/>
          </p:cNvCxnSpPr>
          <p:nvPr/>
        </p:nvCxnSpPr>
        <p:spPr>
          <a:xfrm>
            <a:off x="4580021" y="4456440"/>
            <a:ext cx="12512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EFDFAC4-E96E-4C72-858D-2EB09C6E2BD8}"/>
              </a:ext>
            </a:extLst>
          </p:cNvPr>
          <p:cNvSpPr txBox="1"/>
          <p:nvPr/>
        </p:nvSpPr>
        <p:spPr>
          <a:xfrm>
            <a:off x="6052591" y="4194830"/>
            <a:ext cx="5709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Requires lots of manual editing …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7FB6600-3E72-472A-9EC1-4301BAD129C5}"/>
              </a:ext>
            </a:extLst>
          </p:cNvPr>
          <p:cNvCxnSpPr>
            <a:cxnSpLocks/>
          </p:cNvCxnSpPr>
          <p:nvPr/>
        </p:nvCxnSpPr>
        <p:spPr>
          <a:xfrm>
            <a:off x="5943601" y="5273276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E24F4FF-965D-4B01-AB04-B4E39F6D0A73}"/>
              </a:ext>
            </a:extLst>
          </p:cNvPr>
          <p:cNvSpPr txBox="1"/>
          <p:nvPr/>
        </p:nvSpPr>
        <p:spPr>
          <a:xfrm>
            <a:off x="3474609" y="5730476"/>
            <a:ext cx="51559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Requires some manual editing</a:t>
            </a:r>
          </a:p>
        </p:txBody>
      </p:sp>
    </p:spTree>
    <p:extLst>
      <p:ext uri="{BB962C8B-B14F-4D97-AF65-F5344CB8AC3E}">
        <p14:creationId xmlns:p14="http://schemas.microsoft.com/office/powerpoint/2010/main" val="219818838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F7168-5239-4493-AE2A-E6AC444C6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66B64-8B13-4803-B88C-2BC85E53D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 Converting to lower case and tokenization and Removing punctuation 🗸 </a:t>
            </a:r>
          </a:p>
          <a:p>
            <a:r>
              <a:rPr lang="en-US" dirty="0"/>
              <a:t> Numbers ?</a:t>
            </a:r>
            <a:r>
              <a:rPr lang="en-US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endParaRPr lang="en-US" dirty="0"/>
          </a:p>
          <a:p>
            <a:r>
              <a:rPr lang="en-US" dirty="0"/>
              <a:t>handling samples with multiple intents 🗸</a:t>
            </a:r>
          </a:p>
          <a:p>
            <a:r>
              <a:rPr lang="en-US" dirty="0"/>
              <a:t> Removing misspellings and stop words ?</a:t>
            </a:r>
          </a:p>
          <a:p>
            <a:r>
              <a:rPr lang="en-US" dirty="0"/>
              <a:t> Lemmatization / stemming</a:t>
            </a:r>
            <a:r>
              <a:rPr lang="en-US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✗ </a:t>
            </a:r>
            <a:endParaRPr lang="en-US" dirty="0"/>
          </a:p>
          <a:p>
            <a:r>
              <a:rPr lang="en-US" dirty="0"/>
              <a:t> Re-sampling and manual augmentation 🗸 </a:t>
            </a:r>
            <a:r>
              <a:rPr lang="en-US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✗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33941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E1D595-540B-416F-BEC7-8B0F0FCB10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160" b="1466"/>
          <a:stretch/>
        </p:blipFill>
        <p:spPr>
          <a:xfrm>
            <a:off x="4939803" y="1536228"/>
            <a:ext cx="2312393" cy="440737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D022EDB-4D74-4D87-B70A-CB03EC9BE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663" y="0"/>
            <a:ext cx="10439400" cy="1325563"/>
          </a:xfrm>
        </p:spPr>
        <p:txBody>
          <a:bodyPr/>
          <a:lstStyle/>
          <a:p>
            <a:r>
              <a:rPr lang="en-US" dirty="0"/>
              <a:t>Data structure: List of dictionaries</a:t>
            </a:r>
          </a:p>
        </p:txBody>
      </p:sp>
    </p:spTree>
    <p:extLst>
      <p:ext uri="{BB962C8B-B14F-4D97-AF65-F5344CB8AC3E}">
        <p14:creationId xmlns:p14="http://schemas.microsoft.com/office/powerpoint/2010/main" val="404786967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Explore</Template>
  <TotalTime>3942</TotalTime>
  <Words>243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Avenir Next LT Pro</vt:lpstr>
      <vt:lpstr>AvenirNext LT Pro Medium</vt:lpstr>
      <vt:lpstr>charter</vt:lpstr>
      <vt:lpstr>Posterama</vt:lpstr>
      <vt:lpstr>Verdana</vt:lpstr>
      <vt:lpstr>ExploreVTI</vt:lpstr>
      <vt:lpstr>Dealing with Imbalanced Datasets &amp; Data Pre-Processing</vt:lpstr>
      <vt:lpstr>Intents are Imbalanced:</vt:lpstr>
      <vt:lpstr>IOB tags are also Imbalanced:</vt:lpstr>
      <vt:lpstr>Dealing with Imbalanced Datasets</vt:lpstr>
      <vt:lpstr>Re-sampling</vt:lpstr>
      <vt:lpstr>Under-sampling</vt:lpstr>
      <vt:lpstr>Over-sampling</vt:lpstr>
      <vt:lpstr>Pre-processing</vt:lpstr>
      <vt:lpstr>Data structure: List of dictionaries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AmirHossein Dabiri</dc:creator>
  <cp:lastModifiedBy>AmirHossein Dabiri</cp:lastModifiedBy>
  <cp:revision>77</cp:revision>
  <dcterms:created xsi:type="dcterms:W3CDTF">2021-08-14T18:07:28Z</dcterms:created>
  <dcterms:modified xsi:type="dcterms:W3CDTF">2021-08-17T12:33:59Z</dcterms:modified>
</cp:coreProperties>
</file>