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69" r:id="rId7"/>
    <p:sldId id="364" r:id="rId8"/>
    <p:sldId id="371" r:id="rId9"/>
    <p:sldId id="366" r:id="rId10"/>
    <p:sldId id="372" r:id="rId11"/>
    <p:sldId id="374" r:id="rId12"/>
    <p:sldId id="375" r:id="rId13"/>
    <p:sldId id="376" r:id="rId14"/>
    <p:sldId id="377" r:id="rId15"/>
    <p:sldId id="380" r:id="rId16"/>
    <p:sldId id="378" r:id="rId17"/>
    <p:sldId id="3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9FF"/>
    <a:srgbClr val="E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2021-09-08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8,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4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0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225" y="2675164"/>
            <a:ext cx="5573412" cy="753836"/>
          </a:xfrm>
        </p:spPr>
        <p:txBody>
          <a:bodyPr/>
          <a:lstStyle/>
          <a:p>
            <a:r>
              <a:rPr lang="en-US" dirty="0"/>
              <a:t>Week 5 &amp;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384" y="181739"/>
            <a:ext cx="2901232" cy="342043"/>
          </a:xfrm>
        </p:spPr>
        <p:txBody>
          <a:bodyPr/>
          <a:lstStyle/>
          <a:p>
            <a:r>
              <a:rPr lang="en-US" dirty="0">
                <a:latin typeface="+mj-lt"/>
              </a:rPr>
              <a:t>In His Name, the Most High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5CF696-F887-41A1-8701-7F654FB9C9AA}"/>
              </a:ext>
            </a:extLst>
          </p:cNvPr>
          <p:cNvSpPr txBox="1">
            <a:spLocks/>
          </p:cNvSpPr>
          <p:nvPr/>
        </p:nvSpPr>
        <p:spPr>
          <a:xfrm>
            <a:off x="6270225" y="4284741"/>
            <a:ext cx="4027872" cy="1991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Sentence generation via word substitution &amp; Dropping some classes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and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NN based approaches</a:t>
            </a:r>
            <a:br>
              <a:rPr lang="en-US" sz="1800" i="1" dirty="0">
                <a:solidFill>
                  <a:schemeClr val="tx2"/>
                </a:solidFill>
                <a:latin typeface="+mj-lt"/>
              </a:rPr>
            </a:br>
            <a:r>
              <a:rPr lang="en-US" sz="1800" i="1" dirty="0">
                <a:solidFill>
                  <a:schemeClr val="tx2"/>
                </a:solidFill>
                <a:latin typeface="+mj-lt"/>
              </a:rPr>
              <a:t>to perform intent detection and slot filling tasks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64F91-F3FE-44C3-BB53-3564D43BFFF0}"/>
              </a:ext>
            </a:extLst>
          </p:cNvPr>
          <p:cNvSpPr/>
          <p:nvPr/>
        </p:nvSpPr>
        <p:spPr>
          <a:xfrm>
            <a:off x="955829" y="1651246"/>
            <a:ext cx="5140171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35E93D-6F73-4113-9E38-A544A85A745C}"/>
              </a:ext>
            </a:extLst>
          </p:cNvPr>
          <p:cNvSpPr/>
          <p:nvPr/>
        </p:nvSpPr>
        <p:spPr>
          <a:xfrm>
            <a:off x="708733" y="3960920"/>
            <a:ext cx="7982506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FE6178F6-4E5C-47D3-BBC8-DFDB3C16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1" y="530284"/>
            <a:ext cx="6437329" cy="11209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BERT for Joint Intent Classification and Slot Filling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05848-1AD0-4ACF-B0DF-9D57035C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8" y="2060565"/>
            <a:ext cx="6078912" cy="3800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C8459B-AECF-438A-B5BC-5F604B6FC28D}"/>
              </a:ext>
            </a:extLst>
          </p:cNvPr>
          <p:cNvSpPr/>
          <p:nvPr/>
        </p:nvSpPr>
        <p:spPr>
          <a:xfrm>
            <a:off x="861134" y="5206754"/>
            <a:ext cx="1065320" cy="297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36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64F91-F3FE-44C3-BB53-3564D43BFFF0}"/>
              </a:ext>
            </a:extLst>
          </p:cNvPr>
          <p:cNvSpPr/>
          <p:nvPr/>
        </p:nvSpPr>
        <p:spPr>
          <a:xfrm>
            <a:off x="955829" y="1651246"/>
            <a:ext cx="5140171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35E93D-6F73-4113-9E38-A544A85A745C}"/>
              </a:ext>
            </a:extLst>
          </p:cNvPr>
          <p:cNvSpPr/>
          <p:nvPr/>
        </p:nvSpPr>
        <p:spPr>
          <a:xfrm>
            <a:off x="708733" y="3960920"/>
            <a:ext cx="7982506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FE6178F6-4E5C-47D3-BBC8-DFDB3C16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49" y="282690"/>
            <a:ext cx="6437329" cy="550415"/>
          </a:xfrm>
        </p:spPr>
        <p:txBody>
          <a:bodyPr>
            <a:normAutofit/>
          </a:bodyPr>
          <a:lstStyle/>
          <a:p>
            <a:r>
              <a:rPr lang="en-US" sz="4000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66242-88F6-45A2-9F86-63544350F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53715"/>
          <a:stretch/>
        </p:blipFill>
        <p:spPr>
          <a:xfrm>
            <a:off x="0" y="1678678"/>
            <a:ext cx="4228470" cy="263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0B73E-5272-4700-A757-C000EA8801E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182818" y="481419"/>
            <a:ext cx="5571217" cy="5946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93DDF-2E86-47C4-AA96-30B44975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6" r="8404"/>
          <a:stretch/>
        </p:blipFill>
        <p:spPr>
          <a:xfrm>
            <a:off x="4209625" y="1678677"/>
            <a:ext cx="1640759" cy="263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1B5ADC-3A81-45BD-B8E8-E894EA88EF35}"/>
              </a:ext>
            </a:extLst>
          </p:cNvPr>
          <p:cNvCxnSpPr>
            <a:cxnSpLocks/>
          </p:cNvCxnSpPr>
          <p:nvPr/>
        </p:nvCxnSpPr>
        <p:spPr>
          <a:xfrm>
            <a:off x="6024978" y="833105"/>
            <a:ext cx="0" cy="54434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7768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35E93D-6F73-4113-9E38-A544A85A745C}"/>
              </a:ext>
            </a:extLst>
          </p:cNvPr>
          <p:cNvSpPr/>
          <p:nvPr/>
        </p:nvSpPr>
        <p:spPr>
          <a:xfrm>
            <a:off x="708733" y="4013481"/>
            <a:ext cx="7982506" cy="4644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FE6178F6-4E5C-47D3-BBC8-DFDB3C16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1" y="559291"/>
            <a:ext cx="6437329" cy="550415"/>
          </a:xfrm>
        </p:spPr>
        <p:txBody>
          <a:bodyPr>
            <a:normAutofit/>
          </a:bodyPr>
          <a:lstStyle/>
          <a:p>
            <a:r>
              <a:rPr lang="en-US" sz="4000" dirty="0"/>
              <a:t>weird bug in slot filling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64F91-F3FE-44C3-BB53-3564D43BFFF0}"/>
              </a:ext>
            </a:extLst>
          </p:cNvPr>
          <p:cNvSpPr/>
          <p:nvPr/>
        </p:nvSpPr>
        <p:spPr>
          <a:xfrm>
            <a:off x="884808" y="1626872"/>
            <a:ext cx="5140171" cy="1098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g, software testing, fact of life">
            <a:extLst>
              <a:ext uri="{FF2B5EF4-FFF2-40B4-BE49-F238E27FC236}">
                <a16:creationId xmlns:a16="http://schemas.microsoft.com/office/drawing/2014/main" id="{B2726B26-558F-4FEF-A85F-682DBA3C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488" y="4686670"/>
            <a:ext cx="1757389" cy="15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6FF84-3CDD-4D2F-8F8D-552B5F48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0" y="2812402"/>
            <a:ext cx="11484511" cy="916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EE56E-3F14-4C7A-A2C1-D1E36600C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543"/>
          <a:stretch/>
        </p:blipFill>
        <p:spPr>
          <a:xfrm>
            <a:off x="226378" y="1294943"/>
            <a:ext cx="11597197" cy="1026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6BEB0-8556-499F-8256-B28DD78DE0EA}"/>
              </a:ext>
            </a:extLst>
          </p:cNvPr>
          <p:cNvSpPr/>
          <p:nvPr/>
        </p:nvSpPr>
        <p:spPr>
          <a:xfrm>
            <a:off x="1819922" y="1217242"/>
            <a:ext cx="1828800" cy="188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A3814-7A9E-4F60-A603-652FCB475331}"/>
              </a:ext>
            </a:extLst>
          </p:cNvPr>
          <p:cNvCxnSpPr/>
          <p:nvPr/>
        </p:nvCxnSpPr>
        <p:spPr>
          <a:xfrm>
            <a:off x="648069" y="2620793"/>
            <a:ext cx="11168108" cy="798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0101C0E-38D8-4831-94BF-759B7D436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123" y="5984436"/>
            <a:ext cx="7653256" cy="26982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61AA84-99DB-4720-B158-D2E42022A6AB}"/>
              </a:ext>
            </a:extLst>
          </p:cNvPr>
          <p:cNvCxnSpPr/>
          <p:nvPr/>
        </p:nvCxnSpPr>
        <p:spPr>
          <a:xfrm flipH="1">
            <a:off x="3094100" y="5637321"/>
            <a:ext cx="266330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867FF-8E85-4080-B06B-B4F6BFEC6482}"/>
              </a:ext>
            </a:extLst>
          </p:cNvPr>
          <p:cNvCxnSpPr>
            <a:cxnSpLocks/>
          </p:cNvCxnSpPr>
          <p:nvPr/>
        </p:nvCxnSpPr>
        <p:spPr>
          <a:xfrm>
            <a:off x="5766278" y="5637321"/>
            <a:ext cx="0" cy="35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61EBD2-58EA-46A4-B759-0C64BC10D15E}"/>
              </a:ext>
            </a:extLst>
          </p:cNvPr>
          <p:cNvCxnSpPr>
            <a:cxnSpLocks/>
          </p:cNvCxnSpPr>
          <p:nvPr/>
        </p:nvCxnSpPr>
        <p:spPr>
          <a:xfrm>
            <a:off x="3094100" y="5628444"/>
            <a:ext cx="0" cy="35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B5239A-D47D-4A5C-AB3C-CF3C59171D83}"/>
              </a:ext>
            </a:extLst>
          </p:cNvPr>
          <p:cNvCxnSpPr>
            <a:cxnSpLocks/>
          </p:cNvCxnSpPr>
          <p:nvPr/>
        </p:nvCxnSpPr>
        <p:spPr>
          <a:xfrm flipH="1">
            <a:off x="2734322" y="5319204"/>
            <a:ext cx="196566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8DB18F-14A6-4B4D-B038-78544E9257E0}"/>
              </a:ext>
            </a:extLst>
          </p:cNvPr>
          <p:cNvCxnSpPr>
            <a:cxnSpLocks/>
          </p:cNvCxnSpPr>
          <p:nvPr/>
        </p:nvCxnSpPr>
        <p:spPr>
          <a:xfrm>
            <a:off x="4699986" y="5319204"/>
            <a:ext cx="0" cy="67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FC23E5-3E77-4B1C-9C12-C5E859AC4364}"/>
              </a:ext>
            </a:extLst>
          </p:cNvPr>
          <p:cNvCxnSpPr>
            <a:cxnSpLocks/>
          </p:cNvCxnSpPr>
          <p:nvPr/>
        </p:nvCxnSpPr>
        <p:spPr>
          <a:xfrm>
            <a:off x="2734322" y="5319204"/>
            <a:ext cx="0" cy="67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74E8D-CFCB-4CFC-AAD5-DA24EABE163E}"/>
              </a:ext>
            </a:extLst>
          </p:cNvPr>
          <p:cNvCxnSpPr>
            <a:cxnSpLocks/>
          </p:cNvCxnSpPr>
          <p:nvPr/>
        </p:nvCxnSpPr>
        <p:spPr>
          <a:xfrm flipH="1">
            <a:off x="2095134" y="4921188"/>
            <a:ext cx="23306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224C1D-6A71-41E8-B835-B5BC6F9F29DA}"/>
              </a:ext>
            </a:extLst>
          </p:cNvPr>
          <p:cNvCxnSpPr>
            <a:cxnSpLocks/>
          </p:cNvCxnSpPr>
          <p:nvPr/>
        </p:nvCxnSpPr>
        <p:spPr>
          <a:xfrm>
            <a:off x="4439299" y="4921188"/>
            <a:ext cx="0" cy="107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585BC-90B5-463F-8192-1D8075411B18}"/>
              </a:ext>
            </a:extLst>
          </p:cNvPr>
          <p:cNvCxnSpPr>
            <a:cxnSpLocks/>
          </p:cNvCxnSpPr>
          <p:nvPr/>
        </p:nvCxnSpPr>
        <p:spPr>
          <a:xfrm>
            <a:off x="2095134" y="4921188"/>
            <a:ext cx="0" cy="107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CF4F29-867D-49AF-AEF3-C7AFEEA5AECB}"/>
              </a:ext>
            </a:extLst>
          </p:cNvPr>
          <p:cNvCxnSpPr>
            <a:cxnSpLocks/>
          </p:cNvCxnSpPr>
          <p:nvPr/>
        </p:nvCxnSpPr>
        <p:spPr>
          <a:xfrm flipH="1">
            <a:off x="1369474" y="4672612"/>
            <a:ext cx="285713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2F885F-E19F-4C05-B590-5D78801AEC98}"/>
              </a:ext>
            </a:extLst>
          </p:cNvPr>
          <p:cNvCxnSpPr>
            <a:cxnSpLocks/>
          </p:cNvCxnSpPr>
          <p:nvPr/>
        </p:nvCxnSpPr>
        <p:spPr>
          <a:xfrm>
            <a:off x="4226605" y="4672612"/>
            <a:ext cx="0" cy="1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C1BC6B-3D5D-4F14-8D01-4E3EA5BD07EB}"/>
              </a:ext>
            </a:extLst>
          </p:cNvPr>
          <p:cNvCxnSpPr>
            <a:cxnSpLocks/>
          </p:cNvCxnSpPr>
          <p:nvPr/>
        </p:nvCxnSpPr>
        <p:spPr>
          <a:xfrm>
            <a:off x="1369474" y="4672612"/>
            <a:ext cx="1" cy="132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AA04AB-9CCA-4AD7-8E59-5A4CAC48A9C0}"/>
              </a:ext>
            </a:extLst>
          </p:cNvPr>
          <p:cNvCxnSpPr>
            <a:cxnSpLocks/>
          </p:cNvCxnSpPr>
          <p:nvPr/>
        </p:nvCxnSpPr>
        <p:spPr>
          <a:xfrm flipH="1">
            <a:off x="782714" y="6618302"/>
            <a:ext cx="321223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E5A2B-36D4-4BF4-9CD1-EBBD9BFC6FB3}"/>
              </a:ext>
            </a:extLst>
          </p:cNvPr>
          <p:cNvCxnSpPr/>
          <p:nvPr/>
        </p:nvCxnSpPr>
        <p:spPr>
          <a:xfrm flipV="1">
            <a:off x="3994951" y="6212563"/>
            <a:ext cx="0" cy="40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A6F3BA-A878-4B9A-8046-74EB87945EEC}"/>
              </a:ext>
            </a:extLst>
          </p:cNvPr>
          <p:cNvCxnSpPr/>
          <p:nvPr/>
        </p:nvCxnSpPr>
        <p:spPr>
          <a:xfrm flipV="1">
            <a:off x="782714" y="6212563"/>
            <a:ext cx="0" cy="40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0F18D7D6-A188-4222-AAF6-EE9064917C7C}"/>
              </a:ext>
            </a:extLst>
          </p:cNvPr>
          <p:cNvSpPr txBox="1">
            <a:spLocks/>
          </p:cNvSpPr>
          <p:nvPr/>
        </p:nvSpPr>
        <p:spPr>
          <a:xfrm>
            <a:off x="345211" y="4062079"/>
            <a:ext cx="7775851" cy="377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The problem: an extra ‘O’ tag in test dataset!</a:t>
            </a:r>
          </a:p>
          <a:p>
            <a:pPr marL="0" indent="0">
              <a:buNone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5855039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703399-6AAB-4BED-81BD-47A7BC2AB461}"/>
              </a:ext>
            </a:extLst>
          </p:cNvPr>
          <p:cNvSpPr/>
          <p:nvPr/>
        </p:nvSpPr>
        <p:spPr>
          <a:xfrm>
            <a:off x="648070" y="1322773"/>
            <a:ext cx="8273988" cy="134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CCEA4F40-8759-48FE-B63A-74AD75C6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1" y="701335"/>
            <a:ext cx="11846789" cy="621437"/>
          </a:xfrm>
        </p:spPr>
        <p:txBody>
          <a:bodyPr>
            <a:normAutofit/>
          </a:bodyPr>
          <a:lstStyle/>
          <a:p>
            <a:r>
              <a:rPr lang="en-US" sz="4000" dirty="0"/>
              <a:t>Results on our pre-processed data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C7CC0BA3-2931-4D5E-9612-E6E79E46747B}"/>
              </a:ext>
            </a:extLst>
          </p:cNvPr>
          <p:cNvSpPr txBox="1">
            <a:spLocks/>
          </p:cNvSpPr>
          <p:nvPr/>
        </p:nvSpPr>
        <p:spPr>
          <a:xfrm>
            <a:off x="1495318" y="1899822"/>
            <a:ext cx="2251058" cy="346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Bi-model based RNN</a:t>
            </a:r>
            <a:endParaRPr lang="en-US" dirty="0"/>
          </a:p>
        </p:txBody>
      </p:sp>
      <p:sp>
        <p:nvSpPr>
          <p:cNvPr id="24" name="Text Placeholder 44">
            <a:extLst>
              <a:ext uri="{FF2B5EF4-FFF2-40B4-BE49-F238E27FC236}">
                <a16:creationId xmlns:a16="http://schemas.microsoft.com/office/drawing/2014/main" id="{F3920938-DE8A-475E-BA6A-7D226DBA00CE}"/>
              </a:ext>
            </a:extLst>
          </p:cNvPr>
          <p:cNvSpPr txBox="1">
            <a:spLocks/>
          </p:cNvSpPr>
          <p:nvPr/>
        </p:nvSpPr>
        <p:spPr>
          <a:xfrm>
            <a:off x="7722434" y="1899822"/>
            <a:ext cx="2137130" cy="46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BERT based model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B51065-E025-4841-A479-F3295A905B18}"/>
              </a:ext>
            </a:extLst>
          </p:cNvPr>
          <p:cNvCxnSpPr/>
          <p:nvPr/>
        </p:nvCxnSpPr>
        <p:spPr>
          <a:xfrm>
            <a:off x="6468862" y="1997476"/>
            <a:ext cx="0" cy="21282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7C5D4D-604E-46ED-8D7F-BD10209C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8" y="2420054"/>
            <a:ext cx="4540980" cy="1658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51264-6CBC-4EEA-8A42-9DE0A8EA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" y="2563282"/>
            <a:ext cx="6249256" cy="9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642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1" y="2432113"/>
            <a:ext cx="3315015" cy="639232"/>
          </a:xfrm>
        </p:spPr>
        <p:txBody>
          <a:bodyPr>
            <a:noAutofit/>
          </a:bodyPr>
          <a:lstStyle/>
          <a:p>
            <a:r>
              <a:rPr lang="en-US" sz="6000" b="1" dirty="0"/>
              <a:t>Thanks</a:t>
            </a:r>
            <a:br>
              <a:rPr lang="en-US" sz="1200" dirty="0"/>
            </a:b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4C7ED-4F88-46E5-967A-15BA921EC0D9}"/>
              </a:ext>
            </a:extLst>
          </p:cNvPr>
          <p:cNvSpPr/>
          <p:nvPr/>
        </p:nvSpPr>
        <p:spPr>
          <a:xfrm>
            <a:off x="870012" y="914400"/>
            <a:ext cx="1225118" cy="1154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4BA60-C956-4183-A8C6-0E5D5FFCD1F1}"/>
              </a:ext>
            </a:extLst>
          </p:cNvPr>
          <p:cNvSpPr txBox="1">
            <a:spLocks/>
          </p:cNvSpPr>
          <p:nvPr/>
        </p:nvSpPr>
        <p:spPr>
          <a:xfrm>
            <a:off x="463859" y="5295470"/>
            <a:ext cx="11264282" cy="11540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Yu Wang, Yilin Shen, </a:t>
            </a:r>
            <a:r>
              <a:rPr lang="en-US" sz="1400" b="1" dirty="0" err="1"/>
              <a:t>Hongxia</a:t>
            </a:r>
            <a:r>
              <a:rPr lang="en-US" sz="1400" b="1" dirty="0"/>
              <a:t> </a:t>
            </a:r>
            <a:r>
              <a:rPr lang="en-US" sz="1400" b="1" dirty="0" err="1"/>
              <a:t>Jin</a:t>
            </a:r>
            <a:r>
              <a:rPr lang="en-US" sz="1400" b="1" dirty="0"/>
              <a:t>: “A Bi-model based RNN Semantic Frame Parsing Model for Intent Detection and Slot Filling”, 2018; arXiv:1812.10235.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Qian Chen, Zhu </a:t>
            </a:r>
            <a:r>
              <a:rPr lang="en-US" sz="1400" b="1" dirty="0" err="1"/>
              <a:t>Zhuo</a:t>
            </a:r>
            <a:r>
              <a:rPr lang="en-US" sz="1400" b="1" dirty="0"/>
              <a:t>, Wen Wang: “BERT for Joint Intent Classification and Slot Filling”, 2019; arXiv:1902.10909.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55510"/>
            <a:ext cx="10594703" cy="584404"/>
          </a:xfrm>
        </p:spPr>
        <p:txBody>
          <a:bodyPr>
            <a:normAutofit/>
          </a:bodyPr>
          <a:lstStyle/>
          <a:p>
            <a:r>
              <a:rPr lang="en-US" sz="4000" dirty="0"/>
              <a:t>Sentence generation via word substitution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C0E0-B165-4BBA-874C-580C9E2E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388" y="1740799"/>
            <a:ext cx="11523216" cy="1130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FC6CEA-1EBC-434A-BBA2-7FC8DAFF0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388" y="3037941"/>
            <a:ext cx="11523216" cy="7734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3DA63A-9E92-4BBB-A137-EC2855843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751" y="5486400"/>
            <a:ext cx="10488489" cy="379863"/>
          </a:xfrm>
          <a:prstGeom prst="rect">
            <a:avLst/>
          </a:prstGeom>
        </p:spPr>
      </p:pic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86FBEB1-CC4C-4D51-AE84-73CF3D89BC9F}"/>
              </a:ext>
            </a:extLst>
          </p:cNvPr>
          <p:cNvSpPr txBox="1">
            <a:spLocks/>
          </p:cNvSpPr>
          <p:nvPr/>
        </p:nvSpPr>
        <p:spPr>
          <a:xfrm>
            <a:off x="851751" y="1170339"/>
            <a:ext cx="4190765" cy="47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01. Cities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E07223-FFDC-4B97-9D41-2D6AEED7D683}"/>
              </a:ext>
            </a:extLst>
          </p:cNvPr>
          <p:cNvSpPr/>
          <p:nvPr/>
        </p:nvSpPr>
        <p:spPr>
          <a:xfrm>
            <a:off x="621437" y="3893014"/>
            <a:ext cx="8549196" cy="6434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40D1382-7D6A-47FC-8B33-3A869A16F9B5}"/>
              </a:ext>
            </a:extLst>
          </p:cNvPr>
          <p:cNvSpPr txBox="1">
            <a:spLocks/>
          </p:cNvSpPr>
          <p:nvPr/>
        </p:nvSpPr>
        <p:spPr>
          <a:xfrm>
            <a:off x="851751" y="3984673"/>
            <a:ext cx="4190765" cy="47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02. States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0319151-E74C-4C00-9AC6-80748D934A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9890"/>
          <a:stretch/>
        </p:blipFill>
        <p:spPr>
          <a:xfrm>
            <a:off x="507293" y="4445734"/>
            <a:ext cx="11523217" cy="7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55510"/>
            <a:ext cx="10594703" cy="584404"/>
          </a:xfrm>
        </p:spPr>
        <p:txBody>
          <a:bodyPr>
            <a:normAutofit/>
          </a:bodyPr>
          <a:lstStyle/>
          <a:p>
            <a:r>
              <a:rPr lang="en-US" sz="4000" dirty="0"/>
              <a:t>Sentence generation via word substitution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86FBEB1-CC4C-4D51-AE84-73CF3D89BC9F}"/>
              </a:ext>
            </a:extLst>
          </p:cNvPr>
          <p:cNvSpPr txBox="1">
            <a:spLocks/>
          </p:cNvSpPr>
          <p:nvPr/>
        </p:nvSpPr>
        <p:spPr>
          <a:xfrm>
            <a:off x="851751" y="1170339"/>
            <a:ext cx="4190765" cy="47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03. Airlines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E07223-FFDC-4B97-9D41-2D6AEED7D683}"/>
              </a:ext>
            </a:extLst>
          </p:cNvPr>
          <p:cNvSpPr/>
          <p:nvPr/>
        </p:nvSpPr>
        <p:spPr>
          <a:xfrm>
            <a:off x="621437" y="3893014"/>
            <a:ext cx="8549196" cy="6434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40D1382-7D6A-47FC-8B33-3A869A16F9B5}"/>
              </a:ext>
            </a:extLst>
          </p:cNvPr>
          <p:cNvSpPr txBox="1">
            <a:spLocks/>
          </p:cNvSpPr>
          <p:nvPr/>
        </p:nvSpPr>
        <p:spPr>
          <a:xfrm>
            <a:off x="851750" y="4264829"/>
            <a:ext cx="4190765" cy="47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04. days, months,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1BF0A-0AF0-4EC0-8AE5-983A258C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8435" b="-1"/>
          <a:stretch/>
        </p:blipFill>
        <p:spPr>
          <a:xfrm>
            <a:off x="420843" y="1718602"/>
            <a:ext cx="11350314" cy="453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DBDCEE-F55C-4BBD-88AE-48488DCEF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843" y="2319163"/>
            <a:ext cx="11350314" cy="1095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EAD1AB-2D3C-48E1-8B87-C248D6C45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567" y="3517862"/>
            <a:ext cx="11392590" cy="431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7306D6-68FF-4187-8A05-1692E24F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025" y="4893997"/>
            <a:ext cx="11469950" cy="12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0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8" y="313654"/>
            <a:ext cx="8087558" cy="610863"/>
          </a:xfrm>
        </p:spPr>
        <p:txBody>
          <a:bodyPr>
            <a:normAutofit/>
          </a:bodyPr>
          <a:lstStyle/>
          <a:p>
            <a:r>
              <a:rPr lang="en-US" sz="4000" dirty="0"/>
              <a:t>Some examples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01. Word embeddings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BoW</a:t>
            </a:r>
            <a:r>
              <a:rPr lang="en-US" dirty="0"/>
              <a:t>, Word2Vec, </a:t>
            </a:r>
            <a:r>
              <a:rPr lang="en-US" dirty="0" err="1"/>
              <a:t>GloVe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Transformer,...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02. Sentence embeddings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Doc2Vec, Sent2Vec, </a:t>
            </a:r>
            <a:r>
              <a:rPr lang="en-US" dirty="0" err="1"/>
              <a:t>SentenceTransformer</a:t>
            </a:r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03. Pretrained models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499" y="5017901"/>
            <a:ext cx="5447147" cy="908340"/>
          </a:xfrm>
        </p:spPr>
        <p:txBody>
          <a:bodyPr/>
          <a:lstStyle/>
          <a:p>
            <a:r>
              <a:rPr lang="en-US" dirty="0"/>
              <a:t>stsb-mpnet-base-v2, stsb-roberta-base-v2, </a:t>
            </a:r>
            <a:r>
              <a:rPr lang="en-US" dirty="0" err="1"/>
              <a:t>stsb</a:t>
            </a:r>
            <a:r>
              <a:rPr lang="en-US" dirty="0"/>
              <a:t>-</a:t>
            </a:r>
            <a:r>
              <a:rPr lang="en-US" dirty="0" err="1"/>
              <a:t>bert</a:t>
            </a:r>
            <a:r>
              <a:rPr lang="en-US" dirty="0"/>
              <a:t>-large, …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04. Similarity score &amp; threshold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Jaccard, WMD,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Euclidean</a:t>
            </a:r>
            <a:r>
              <a:rPr lang="en-US" dirty="0"/>
              <a:t>, Cosine, …</a:t>
            </a:r>
          </a:p>
          <a:p>
            <a:r>
              <a:rPr lang="en-US" dirty="0"/>
              <a:t>threshold  → similar pairs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05. End Notes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🗸 Transformer based → </a:t>
            </a:r>
            <a:r>
              <a:rPr lang="en-US" dirty="0" err="1"/>
              <a:t>SentenceTransformer</a:t>
            </a:r>
            <a:r>
              <a:rPr lang="en-US" dirty="0"/>
              <a:t> → stsb-mpnet-base-v2 → Cosine similarity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89BC0-1B50-450F-B341-AAD549B11494}"/>
              </a:ext>
            </a:extLst>
          </p:cNvPr>
          <p:cNvSpPr/>
          <p:nvPr/>
        </p:nvSpPr>
        <p:spPr>
          <a:xfrm>
            <a:off x="843378" y="1978357"/>
            <a:ext cx="9969623" cy="3475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8B349-25C1-444F-B122-D1E18939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1280" t="10220" r="1961" b="6046"/>
          <a:stretch/>
        </p:blipFill>
        <p:spPr>
          <a:xfrm>
            <a:off x="2408463" y="1126272"/>
            <a:ext cx="6839449" cy="2552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A6B4BC-490E-4C26-BC3E-0B5975639A9A}"/>
              </a:ext>
            </a:extLst>
          </p:cNvPr>
          <p:cNvCxnSpPr>
            <a:cxnSpLocks/>
          </p:cNvCxnSpPr>
          <p:nvPr/>
        </p:nvCxnSpPr>
        <p:spPr>
          <a:xfrm>
            <a:off x="5791200" y="1475482"/>
            <a:ext cx="2" cy="570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29A6922-B0FE-487E-898B-922B7F738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3919" y="2174753"/>
            <a:ext cx="7068536" cy="13336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D31B9E-2C98-405A-B190-B170D2776F64}"/>
              </a:ext>
            </a:extLst>
          </p:cNvPr>
          <p:cNvSpPr/>
          <p:nvPr/>
        </p:nvSpPr>
        <p:spPr>
          <a:xfrm>
            <a:off x="843378" y="1722268"/>
            <a:ext cx="2246051" cy="3159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E098D-3168-4412-8881-592102A6A41E}"/>
              </a:ext>
            </a:extLst>
          </p:cNvPr>
          <p:cNvSpPr txBox="1"/>
          <p:nvPr/>
        </p:nvSpPr>
        <p:spPr>
          <a:xfrm>
            <a:off x="2173589" y="5430382"/>
            <a:ext cx="7350595" cy="830997"/>
          </a:xfrm>
          <a:prstGeom prst="rect">
            <a:avLst/>
          </a:prstGeom>
          <a:solidFill>
            <a:srgbClr val="E9F9FF"/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please see airlines and flight numbers from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antonio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nashville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the same date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seventeenth also arriving in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nashville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before afternoon thank you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39406-A35A-46A9-9BD7-D82B1BF226BB}"/>
              </a:ext>
            </a:extLst>
          </p:cNvPr>
          <p:cNvSpPr txBox="1"/>
          <p:nvPr/>
        </p:nvSpPr>
        <p:spPr>
          <a:xfrm>
            <a:off x="2293919" y="3993522"/>
            <a:ext cx="7068536" cy="584775"/>
          </a:xfrm>
          <a:prstGeom prst="rect">
            <a:avLst/>
          </a:prstGeom>
          <a:solidFill>
            <a:srgbClr val="E3F3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please see airlines and flight numbers from new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york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toronto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the same date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june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seventeenth also arriving in </a:t>
            </a:r>
            <a:r>
              <a:rPr lang="en-US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toronto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before noon thank you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264714-61B5-4A99-A101-20C21024272C}"/>
              </a:ext>
            </a:extLst>
          </p:cNvPr>
          <p:cNvCxnSpPr>
            <a:cxnSpLocks/>
          </p:cNvCxnSpPr>
          <p:nvPr/>
        </p:nvCxnSpPr>
        <p:spPr>
          <a:xfrm>
            <a:off x="5791200" y="4679262"/>
            <a:ext cx="0" cy="67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5EB514-7809-4895-81CE-D2B1B2430D8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43378" y="3716305"/>
            <a:ext cx="996962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0C7BB0-2F39-4765-99E8-DDC04548DFCF}"/>
              </a:ext>
            </a:extLst>
          </p:cNvPr>
          <p:cNvSpPr/>
          <p:nvPr/>
        </p:nvSpPr>
        <p:spPr>
          <a:xfrm>
            <a:off x="941033" y="1766656"/>
            <a:ext cx="2166151" cy="3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A97AD-551A-4DC8-8E7D-1A8A5F627006}"/>
              </a:ext>
            </a:extLst>
          </p:cNvPr>
          <p:cNvSpPr/>
          <p:nvPr/>
        </p:nvSpPr>
        <p:spPr>
          <a:xfrm>
            <a:off x="6313502" y="1766656"/>
            <a:ext cx="2288960" cy="3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177257-D180-40BD-89C4-C5BBE91B0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27" y="1259820"/>
            <a:ext cx="2634063" cy="51789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1382EE-C39D-4E9F-8256-2E154E28E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4802" y="1626087"/>
            <a:ext cx="2384971" cy="4232418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DDFF366-00EF-4271-BABB-FFCCED4137A4}"/>
              </a:ext>
            </a:extLst>
          </p:cNvPr>
          <p:cNvSpPr/>
          <p:nvPr/>
        </p:nvSpPr>
        <p:spPr>
          <a:xfrm>
            <a:off x="4450176" y="4516185"/>
            <a:ext cx="3726651" cy="2511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EB51A21-14E2-4636-A356-614682E3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" y="167973"/>
            <a:ext cx="9994604" cy="610863"/>
          </a:xfrm>
        </p:spPr>
        <p:txBody>
          <a:bodyPr>
            <a:normAutofit/>
          </a:bodyPr>
          <a:lstStyle/>
          <a:p>
            <a:r>
              <a:rPr lang="en-US" sz="4000" dirty="0"/>
              <a:t>Dropping some classes…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44A03-8567-40A6-BAB6-382A501D4DC4}"/>
              </a:ext>
            </a:extLst>
          </p:cNvPr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0" t="8477" r="17366" b="14512"/>
          <a:stretch/>
        </p:blipFill>
        <p:spPr bwMode="auto">
          <a:xfrm>
            <a:off x="5145088" y="1569660"/>
            <a:ext cx="2517852" cy="2439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3FAB8CC-876F-4FFF-B4A0-1275D8DC7F97}"/>
              </a:ext>
            </a:extLst>
          </p:cNvPr>
          <p:cNvCxnSpPr>
            <a:cxnSpLocks/>
          </p:cNvCxnSpPr>
          <p:nvPr/>
        </p:nvCxnSpPr>
        <p:spPr>
          <a:xfrm rot="10800000">
            <a:off x="3323694" y="1766658"/>
            <a:ext cx="1821395" cy="8078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20555FC-7E71-4591-A805-2307493676C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6672451" y="1586996"/>
            <a:ext cx="2153914" cy="2690788"/>
          </a:xfrm>
          <a:prstGeom prst="curvedConnector4">
            <a:avLst>
              <a:gd name="adj1" fmla="val -10613"/>
              <a:gd name="adj2" fmla="val 7339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257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19C911-2DCB-41B1-90A0-A42333D6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36" y="159797"/>
            <a:ext cx="11535804" cy="1120962"/>
          </a:xfrm>
        </p:spPr>
        <p:txBody>
          <a:bodyPr>
            <a:normAutofit/>
          </a:bodyPr>
          <a:lstStyle/>
          <a:p>
            <a:r>
              <a:rPr lang="en-US" sz="4000" dirty="0"/>
              <a:t>Final result after sentence generation &amp;</a:t>
            </a:r>
            <a:br>
              <a:rPr lang="en-US" sz="4000" dirty="0"/>
            </a:br>
            <a:r>
              <a:rPr lang="en-US" sz="4000" dirty="0"/>
              <a:t>Dropping some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B227-79AB-4103-B537-C913585F4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3376" r="3318" b="633"/>
          <a:stretch/>
        </p:blipFill>
        <p:spPr>
          <a:xfrm>
            <a:off x="600721" y="1728874"/>
            <a:ext cx="10990557" cy="43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4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4" y="238407"/>
            <a:ext cx="9530345" cy="152026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RNN based approaches</a:t>
            </a:r>
            <a:br>
              <a:rPr lang="en-US" sz="4000" dirty="0"/>
            </a:br>
            <a:r>
              <a:rPr lang="en-US" sz="4000" dirty="0"/>
              <a:t>to perform intent detection and slot filling tasks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3012010"/>
            <a:ext cx="4838700" cy="574318"/>
          </a:xfrm>
        </p:spPr>
        <p:txBody>
          <a:bodyPr/>
          <a:lstStyle/>
          <a:p>
            <a:r>
              <a:rPr lang="en-US" dirty="0" err="1"/>
              <a:t>BoW</a:t>
            </a:r>
            <a:r>
              <a:rPr lang="en-US" dirty="0"/>
              <a:t>, Word2Vec, </a:t>
            </a:r>
            <a:r>
              <a:rPr lang="en-US" dirty="0" err="1"/>
              <a:t>GloVe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Transformer,...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2705" y="3826048"/>
            <a:ext cx="4838700" cy="315915"/>
          </a:xfrm>
        </p:spPr>
        <p:txBody>
          <a:bodyPr/>
          <a:lstStyle/>
          <a:p>
            <a:r>
              <a:rPr lang="en-US" dirty="0"/>
              <a:t>02. Sentence embeddings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2705" y="4196952"/>
            <a:ext cx="4838700" cy="636754"/>
          </a:xfrm>
        </p:spPr>
        <p:txBody>
          <a:bodyPr/>
          <a:lstStyle/>
          <a:p>
            <a:r>
              <a:rPr lang="en-US" dirty="0"/>
              <a:t>Doc2Vec, Sent2Vec, </a:t>
            </a:r>
            <a:r>
              <a:rPr lang="en-US" dirty="0" err="1"/>
              <a:t>SentenceTransformer</a:t>
            </a:r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50" y="5002103"/>
            <a:ext cx="4838700" cy="315915"/>
          </a:xfrm>
        </p:spPr>
        <p:txBody>
          <a:bodyPr/>
          <a:lstStyle/>
          <a:p>
            <a:r>
              <a:rPr lang="en-US" dirty="0"/>
              <a:t>03. Pretrained models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8697" y="2641106"/>
            <a:ext cx="4838700" cy="315915"/>
          </a:xfrm>
        </p:spPr>
        <p:txBody>
          <a:bodyPr/>
          <a:lstStyle/>
          <a:p>
            <a:r>
              <a:rPr lang="en-US" dirty="0"/>
              <a:t>04. Similarity score &amp; threshold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8697" y="3012010"/>
            <a:ext cx="4838700" cy="574318"/>
          </a:xfrm>
        </p:spPr>
        <p:txBody>
          <a:bodyPr/>
          <a:lstStyle/>
          <a:p>
            <a:r>
              <a:rPr lang="en-US" dirty="0"/>
              <a:t>Jaccard, WMD,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Euclidean</a:t>
            </a:r>
            <a:r>
              <a:rPr lang="en-US" dirty="0"/>
              <a:t>, Cosine, …</a:t>
            </a:r>
          </a:p>
          <a:p>
            <a:r>
              <a:rPr lang="en-US" dirty="0"/>
              <a:t>threshold  → similar pairs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18697" y="3826048"/>
            <a:ext cx="4838700" cy="315915"/>
          </a:xfrm>
        </p:spPr>
        <p:txBody>
          <a:bodyPr/>
          <a:lstStyle/>
          <a:p>
            <a:r>
              <a:rPr lang="en-US" dirty="0"/>
              <a:t>05. End Notes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8697" y="4196952"/>
            <a:ext cx="4838700" cy="908340"/>
          </a:xfrm>
        </p:spPr>
        <p:txBody>
          <a:bodyPr/>
          <a:lstStyle/>
          <a:p>
            <a:r>
              <a:rPr lang="en-US" dirty="0"/>
              <a:t>🗸 Transformer based → </a:t>
            </a:r>
            <a:r>
              <a:rPr lang="en-US" dirty="0" err="1"/>
              <a:t>SentenceTransformer</a:t>
            </a:r>
            <a:r>
              <a:rPr lang="en-US" dirty="0"/>
              <a:t> → stsb-mpnet-base-v2 → Cosine similarity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89BC0-1B50-450F-B341-AAD549B11494}"/>
              </a:ext>
            </a:extLst>
          </p:cNvPr>
          <p:cNvSpPr/>
          <p:nvPr/>
        </p:nvSpPr>
        <p:spPr>
          <a:xfrm>
            <a:off x="902468" y="2103898"/>
            <a:ext cx="9969623" cy="3475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31B9E-2C98-405A-B190-B170D2776F64}"/>
              </a:ext>
            </a:extLst>
          </p:cNvPr>
          <p:cNvSpPr/>
          <p:nvPr/>
        </p:nvSpPr>
        <p:spPr>
          <a:xfrm>
            <a:off x="852573" y="1864179"/>
            <a:ext cx="2246051" cy="3159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414" y="2798616"/>
            <a:ext cx="4643022" cy="364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 for intent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82CE6E-5211-42E6-BB8A-DE6F44526636}"/>
              </a:ext>
            </a:extLst>
          </p:cNvPr>
          <p:cNvCxnSpPr/>
          <p:nvPr/>
        </p:nvCxnSpPr>
        <p:spPr>
          <a:xfrm>
            <a:off x="5174868" y="2961199"/>
            <a:ext cx="79011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6EECBF-6305-4515-A509-C65F4973643A}"/>
              </a:ext>
            </a:extLst>
          </p:cNvPr>
          <p:cNvSpPr/>
          <p:nvPr/>
        </p:nvSpPr>
        <p:spPr>
          <a:xfrm>
            <a:off x="6045033" y="1781808"/>
            <a:ext cx="220088" cy="2360154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08898DF6-205B-4B81-A4A1-F715BD2BE3FF}"/>
              </a:ext>
            </a:extLst>
          </p:cNvPr>
          <p:cNvSpPr txBox="1">
            <a:spLocks/>
          </p:cNvSpPr>
          <p:nvPr/>
        </p:nvSpPr>
        <p:spPr>
          <a:xfrm>
            <a:off x="6280633" y="1826590"/>
            <a:ext cx="4337520" cy="1472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feed-forward model by taking the average of all words’ vectors in an utterance as its input.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recurrent neural network which can take each word in an utterance as a vector one by one.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43CE34B-041E-4934-9942-7E0C15F7956E}"/>
              </a:ext>
            </a:extLst>
          </p:cNvPr>
          <p:cNvSpPr txBox="1">
            <a:spLocks/>
          </p:cNvSpPr>
          <p:nvPr/>
        </p:nvSpPr>
        <p:spPr>
          <a:xfrm>
            <a:off x="621414" y="4706469"/>
            <a:ext cx="4643022" cy="36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 for slot filling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1FBC5-2721-447A-9DC1-FB7CC272BD40}"/>
              </a:ext>
            </a:extLst>
          </p:cNvPr>
          <p:cNvCxnSpPr/>
          <p:nvPr/>
        </p:nvCxnSpPr>
        <p:spPr>
          <a:xfrm>
            <a:off x="5174868" y="4921201"/>
            <a:ext cx="79011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F9CD5478-E15A-49A2-85CA-CEE595860095}"/>
              </a:ext>
            </a:extLst>
          </p:cNvPr>
          <p:cNvSpPr txBox="1">
            <a:spLocks/>
          </p:cNvSpPr>
          <p:nvPr/>
        </p:nvSpPr>
        <p:spPr>
          <a:xfrm>
            <a:off x="6115050" y="4609594"/>
            <a:ext cx="5855208" cy="85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only recurrent neural network  model is a feasible approach for this scenario.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1F4687-D066-402C-921B-E598CB2F59AE}"/>
              </a:ext>
            </a:extLst>
          </p:cNvPr>
          <p:cNvCxnSpPr/>
          <p:nvPr/>
        </p:nvCxnSpPr>
        <p:spPr>
          <a:xfrm>
            <a:off x="6702875" y="2809098"/>
            <a:ext cx="79011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 Placeholder 44">
            <a:extLst>
              <a:ext uri="{FF2B5EF4-FFF2-40B4-BE49-F238E27FC236}">
                <a16:creationId xmlns:a16="http://schemas.microsoft.com/office/drawing/2014/main" id="{5C2337FD-4B2B-4E96-AD09-E7E125438666}"/>
              </a:ext>
            </a:extLst>
          </p:cNvPr>
          <p:cNvSpPr txBox="1">
            <a:spLocks/>
          </p:cNvSpPr>
          <p:nvPr/>
        </p:nvSpPr>
        <p:spPr>
          <a:xfrm>
            <a:off x="7530103" y="2631792"/>
            <a:ext cx="3965203" cy="312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CNN, attention-based CNN, 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89FE84-9DB5-4689-AB6D-57309343031B}"/>
              </a:ext>
            </a:extLst>
          </p:cNvPr>
          <p:cNvCxnSpPr/>
          <p:nvPr/>
        </p:nvCxnSpPr>
        <p:spPr>
          <a:xfrm>
            <a:off x="6739991" y="4081226"/>
            <a:ext cx="79011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 Placeholder 44">
            <a:extLst>
              <a:ext uri="{FF2B5EF4-FFF2-40B4-BE49-F238E27FC236}">
                <a16:creationId xmlns:a16="http://schemas.microsoft.com/office/drawing/2014/main" id="{22ACDA3F-D645-408C-975B-5E1F6BB00B50}"/>
              </a:ext>
            </a:extLst>
          </p:cNvPr>
          <p:cNvSpPr txBox="1">
            <a:spLocks/>
          </p:cNvSpPr>
          <p:nvPr/>
        </p:nvSpPr>
        <p:spPr>
          <a:xfrm>
            <a:off x="7559490" y="3873658"/>
            <a:ext cx="4503038" cy="449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LSTM, slot-gated attention-based model, …</a:t>
            </a:r>
          </a:p>
        </p:txBody>
      </p:sp>
    </p:spTree>
    <p:extLst>
      <p:ext uri="{BB962C8B-B14F-4D97-AF65-F5344CB8AC3E}">
        <p14:creationId xmlns:p14="http://schemas.microsoft.com/office/powerpoint/2010/main" val="334280008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1C76B-C6D8-4C2E-95C0-7CCBA4C5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BF2C334-0CED-4774-B978-83F257B1FFCC}"/>
              </a:ext>
            </a:extLst>
          </p:cNvPr>
          <p:cNvSpPr/>
          <p:nvPr/>
        </p:nvSpPr>
        <p:spPr>
          <a:xfrm>
            <a:off x="4367973" y="3321491"/>
            <a:ext cx="181314" cy="1366044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2C2B7-3C5A-4D42-9EF5-B6137EA49EFB}"/>
              </a:ext>
            </a:extLst>
          </p:cNvPr>
          <p:cNvSpPr/>
          <p:nvPr/>
        </p:nvSpPr>
        <p:spPr>
          <a:xfrm>
            <a:off x="745724" y="621437"/>
            <a:ext cx="8007659" cy="1529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B80E2666-AEAF-488E-9CBD-EA28A77D70FC}"/>
              </a:ext>
            </a:extLst>
          </p:cNvPr>
          <p:cNvSpPr txBox="1">
            <a:spLocks/>
          </p:cNvSpPr>
          <p:nvPr/>
        </p:nvSpPr>
        <p:spPr>
          <a:xfrm>
            <a:off x="482929" y="1482476"/>
            <a:ext cx="10507892" cy="255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using the convolutional neural network (CNN) together with a conditional random field (CRF).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single RNN model generating multiple semantic tags sequentially by reading in each 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an encoder-decoder model containing two RNN models as an encoder for input and a decoder for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Joint model for two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 methods.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AC3E43B2-79A8-4075-89F0-2D88CCD11036}"/>
              </a:ext>
            </a:extLst>
          </p:cNvPr>
          <p:cNvSpPr txBox="1">
            <a:spLocks/>
          </p:cNvSpPr>
          <p:nvPr/>
        </p:nvSpPr>
        <p:spPr>
          <a:xfrm>
            <a:off x="4549287" y="3278345"/>
            <a:ext cx="6437932" cy="1684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using one encoder with two decoders, the first decoder will generate sequential semantic tags and the second decoder generates the intent.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consolidating the hidden states information from an RNN slot filling model, then generates its intent using an attention model.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27AFBE-63EE-4CA7-922C-70E33DEE47B7}"/>
              </a:ext>
            </a:extLst>
          </p:cNvPr>
          <p:cNvSpPr txBox="1">
            <a:spLocks/>
          </p:cNvSpPr>
          <p:nvPr/>
        </p:nvSpPr>
        <p:spPr>
          <a:xfrm>
            <a:off x="243314" y="492739"/>
            <a:ext cx="11324372" cy="51502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Recurrent Neural network for slot filling and Joint models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572F140-CE2E-486C-90C1-AB0A1A0DA9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3897" y="3138150"/>
            <a:ext cx="977228" cy="755499"/>
          </a:xfrm>
          <a:prstGeom prst="bentConnector3">
            <a:avLst>
              <a:gd name="adj1" fmla="val 9905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4702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64F91-F3FE-44C3-BB53-3564D43BFFF0}"/>
              </a:ext>
            </a:extLst>
          </p:cNvPr>
          <p:cNvSpPr/>
          <p:nvPr/>
        </p:nvSpPr>
        <p:spPr>
          <a:xfrm>
            <a:off x="708733" y="1651246"/>
            <a:ext cx="5140171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35E93D-6F73-4113-9E38-A544A85A745C}"/>
              </a:ext>
            </a:extLst>
          </p:cNvPr>
          <p:cNvSpPr/>
          <p:nvPr/>
        </p:nvSpPr>
        <p:spPr>
          <a:xfrm>
            <a:off x="708733" y="3960920"/>
            <a:ext cx="7982506" cy="550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FE6178F6-4E5C-47D3-BBC8-DFDB3C16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1" y="530284"/>
            <a:ext cx="6437329" cy="11209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Bi-model based RNN for Joint Intent Classification and Slot Filling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92040-9CDE-4669-B540-D8781A0A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3" y="2016137"/>
            <a:ext cx="5140171" cy="3961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232D1-3622-4209-B95C-75A29838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6" y="2201661"/>
            <a:ext cx="5340843" cy="37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7565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2976</TotalTime>
  <Words>563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Franklin Gothic Book</vt:lpstr>
      <vt:lpstr>Franklin Gothic Demi</vt:lpstr>
      <vt:lpstr>Segoe UI</vt:lpstr>
      <vt:lpstr>Wingdings</vt:lpstr>
      <vt:lpstr>Theme1</vt:lpstr>
      <vt:lpstr>Week 5 &amp; 6</vt:lpstr>
      <vt:lpstr>Sentence generation via word substitution</vt:lpstr>
      <vt:lpstr>Sentence generation via word substitution</vt:lpstr>
      <vt:lpstr>Some examples</vt:lpstr>
      <vt:lpstr>Dropping some classes…</vt:lpstr>
      <vt:lpstr>Final result after sentence generation &amp; Dropping some classes</vt:lpstr>
      <vt:lpstr>RNN based approaches to perform intent detection and slot filling tasks</vt:lpstr>
      <vt:lpstr>PowerPoint Presentation</vt:lpstr>
      <vt:lpstr>Bi-model based RNN for Joint Intent Classification and Slot Filling</vt:lpstr>
      <vt:lpstr>BERT for Joint Intent Classification and Slot Filling</vt:lpstr>
      <vt:lpstr>Comparison</vt:lpstr>
      <vt:lpstr>weird bug in slot filling</vt:lpstr>
      <vt:lpstr>Results on our pre-processed data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AmirHossein Dabiri</dc:creator>
  <cp:lastModifiedBy>AmirHossein Dabiri</cp:lastModifiedBy>
  <cp:revision>251</cp:revision>
  <dcterms:created xsi:type="dcterms:W3CDTF">2021-08-22T15:36:57Z</dcterms:created>
  <dcterms:modified xsi:type="dcterms:W3CDTF">2021-09-08T12:30:31Z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