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52" r:id="rId6"/>
    <p:sldId id="353" r:id="rId7"/>
    <p:sldId id="362" r:id="rId8"/>
    <p:sldId id="366" r:id="rId9"/>
    <p:sldId id="368" r:id="rId10"/>
    <p:sldId id="367" r:id="rId11"/>
    <p:sldId id="3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2021-09-15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Final Results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7380719-1CD1-40AB-B9A0-8C3DFB6C3030}"/>
              </a:ext>
            </a:extLst>
          </p:cNvPr>
          <p:cNvSpPr txBox="1">
            <a:spLocks/>
          </p:cNvSpPr>
          <p:nvPr/>
        </p:nvSpPr>
        <p:spPr>
          <a:xfrm>
            <a:off x="4645384" y="181739"/>
            <a:ext cx="2901232" cy="342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j-lt"/>
              </a:rPr>
              <a:t>In His Name, the Most High</a:t>
            </a:r>
          </a:p>
          <a:p>
            <a:endParaRPr lang="en-US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7819492-0935-4181-B1DC-B566A8CF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3" y="157228"/>
            <a:ext cx="6221950" cy="982949"/>
          </a:xfrm>
        </p:spPr>
        <p:txBody>
          <a:bodyPr>
            <a:normAutofit fontScale="90000"/>
          </a:bodyPr>
          <a:lstStyle/>
          <a:p>
            <a:r>
              <a:rPr lang="en-US" dirty="0"/>
              <a:t>Our Final Training Dataset based on ATIS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3B78534-C710-45EE-AA07-FCE1299C09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76FCB4D-7C75-4D3E-8E32-4562B77A1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29BDFEE-A008-4535-A203-7609BA144F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B40A32A-27A9-4DB8-BB92-288455D8D1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46AF53E1-A531-45E3-8BE5-954FE188CD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71B5636-BF0A-428E-BFC2-E348A3F1C4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15D5017-6CAD-4593-AE79-19DF8531D7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44CBC14-E180-4A04-9288-4F50849085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4BE72735-2FA9-4538-B4B5-BF7C69B67B7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E13E43D-7A6C-464F-8F76-2ECFA8EAE65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B8F3F-3007-4E56-95FE-6C7CDA5FB665}"/>
              </a:ext>
            </a:extLst>
          </p:cNvPr>
          <p:cNvSpPr/>
          <p:nvPr/>
        </p:nvSpPr>
        <p:spPr>
          <a:xfrm>
            <a:off x="513662" y="1127464"/>
            <a:ext cx="5530788" cy="54775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912ADA-DD5D-4CBC-83E9-790EB4FF8C4A}"/>
              </a:ext>
            </a:extLst>
          </p:cNvPr>
          <p:cNvSpPr/>
          <p:nvPr/>
        </p:nvSpPr>
        <p:spPr>
          <a:xfrm>
            <a:off x="6027938" y="3932808"/>
            <a:ext cx="3222594" cy="1979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026B40-D28B-40D3-B428-51D0020E15E6}"/>
              </a:ext>
            </a:extLst>
          </p:cNvPr>
          <p:cNvSpPr/>
          <p:nvPr/>
        </p:nvSpPr>
        <p:spPr>
          <a:xfrm>
            <a:off x="4808020" y="3433665"/>
            <a:ext cx="1500336" cy="288413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9D8D9F7-CD5C-4F0C-99F5-0A4AA7E2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79" y="1327722"/>
            <a:ext cx="3377453" cy="4893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B5C8AEB-2EA6-43F7-80D4-B85D52FD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53" y="1419512"/>
            <a:ext cx="3222594" cy="4799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21A1A8-23D1-4C7D-8F85-2C7A53BF8B5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/>
          <a:stretch/>
        </p:blipFill>
        <p:spPr bwMode="auto">
          <a:xfrm>
            <a:off x="3968318" y="3533309"/>
            <a:ext cx="8140824" cy="32236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B6CA7-113C-4948-8A9F-327857015E8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/>
          <a:stretch/>
        </p:blipFill>
        <p:spPr bwMode="auto">
          <a:xfrm>
            <a:off x="0" y="38868"/>
            <a:ext cx="8060924" cy="34944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573079-9194-4E46-90EC-C67586BEB35D}"/>
              </a:ext>
            </a:extLst>
          </p:cNvPr>
          <p:cNvSpPr txBox="1"/>
          <p:nvPr/>
        </p:nvSpPr>
        <p:spPr>
          <a:xfrm>
            <a:off x="10093909" y="1256366"/>
            <a:ext cx="1917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</a:rPr>
              <a:t>From very imbalanced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AB254-F372-4B5A-AA48-4C0A24CBF284}"/>
              </a:ext>
            </a:extLst>
          </p:cNvPr>
          <p:cNvSpPr txBox="1"/>
          <p:nvPr/>
        </p:nvSpPr>
        <p:spPr>
          <a:xfrm>
            <a:off x="159428" y="4560667"/>
            <a:ext cx="238846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</a:rPr>
              <a:t>To somehow balanced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B0A4BF-56AA-484B-ADCD-89646628CA8B}"/>
              </a:ext>
            </a:extLst>
          </p:cNvPr>
          <p:cNvCxnSpPr>
            <a:cxnSpLocks/>
          </p:cNvCxnSpPr>
          <p:nvPr/>
        </p:nvCxnSpPr>
        <p:spPr>
          <a:xfrm flipH="1" flipV="1">
            <a:off x="8282866" y="1687253"/>
            <a:ext cx="1811044" cy="12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FF82BC-1919-4AFE-BAED-4BA91FDBC892}"/>
              </a:ext>
            </a:extLst>
          </p:cNvPr>
          <p:cNvCxnSpPr>
            <a:cxnSpLocks/>
          </p:cNvCxnSpPr>
          <p:nvPr/>
        </p:nvCxnSpPr>
        <p:spPr>
          <a:xfrm>
            <a:off x="2086252" y="4991554"/>
            <a:ext cx="16734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427A8A21-B43C-4606-996E-7D089D68CF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471498" y="6332219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94790" y="6332219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3248D0-C342-4E32-B0B3-EE6C4AF3BC85}"/>
              </a:ext>
            </a:extLst>
          </p:cNvPr>
          <p:cNvSpPr/>
          <p:nvPr/>
        </p:nvSpPr>
        <p:spPr>
          <a:xfrm>
            <a:off x="878889" y="1713390"/>
            <a:ext cx="7910004" cy="479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10">
            <a:extLst>
              <a:ext uri="{FF2B5EF4-FFF2-40B4-BE49-F238E27FC236}">
                <a16:creationId xmlns:a16="http://schemas.microsoft.com/office/drawing/2014/main" id="{E63196CC-9EF4-47AB-A3B6-E8CA301DB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457749"/>
              </p:ext>
            </p:extLst>
          </p:nvPr>
        </p:nvGraphicFramePr>
        <p:xfrm>
          <a:off x="766346" y="2311188"/>
          <a:ext cx="10659308" cy="14962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56574">
                  <a:extLst>
                    <a:ext uri="{9D8B030D-6E8A-4147-A177-3AD203B41FA5}">
                      <a16:colId xmlns:a16="http://schemas.microsoft.com/office/drawing/2014/main" val="85683977"/>
                    </a:ext>
                  </a:extLst>
                </a:gridCol>
                <a:gridCol w="1743136">
                  <a:extLst>
                    <a:ext uri="{9D8B030D-6E8A-4147-A177-3AD203B41FA5}">
                      <a16:colId xmlns:a16="http://schemas.microsoft.com/office/drawing/2014/main" val="2251045291"/>
                    </a:ext>
                  </a:extLst>
                </a:gridCol>
                <a:gridCol w="2173307">
                  <a:extLst>
                    <a:ext uri="{9D8B030D-6E8A-4147-A177-3AD203B41FA5}">
                      <a16:colId xmlns:a16="http://schemas.microsoft.com/office/drawing/2014/main" val="222824229"/>
                    </a:ext>
                  </a:extLst>
                </a:gridCol>
                <a:gridCol w="2786291">
                  <a:extLst>
                    <a:ext uri="{9D8B030D-6E8A-4147-A177-3AD203B41FA5}">
                      <a16:colId xmlns:a16="http://schemas.microsoft.com/office/drawing/2014/main" val="2406696075"/>
                    </a:ext>
                  </a:extLst>
                </a:gridCol>
              </a:tblGrid>
              <a:tr h="376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Intent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Slot Filling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43609"/>
                  </a:ext>
                </a:extLst>
              </a:tr>
              <a:tr h="376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Original Paper*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40276"/>
                  </a:ext>
                </a:extLst>
              </a:tr>
              <a:tr h="376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result with the imbalanced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01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Our result with the balanced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61322"/>
                  </a:ext>
                </a:extLst>
              </a:tr>
            </a:tbl>
          </a:graphicData>
        </a:graphic>
      </p:graphicFrame>
      <p:sp>
        <p:nvSpPr>
          <p:cNvPr id="37" name="Title 1">
            <a:extLst>
              <a:ext uri="{FF2B5EF4-FFF2-40B4-BE49-F238E27FC236}">
                <a16:creationId xmlns:a16="http://schemas.microsoft.com/office/drawing/2014/main" id="{0532956F-FDDF-4122-BBF7-BD272A40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746" y="541949"/>
            <a:ext cx="9792507" cy="610863"/>
          </a:xfrm>
        </p:spPr>
        <p:txBody>
          <a:bodyPr>
            <a:normAutofit/>
          </a:bodyPr>
          <a:lstStyle/>
          <a:p>
            <a:r>
              <a:rPr lang="en-US" b="1" dirty="0"/>
              <a:t>BERT </a:t>
            </a:r>
            <a:r>
              <a:rPr lang="en-US" dirty="0"/>
              <a:t>b</a:t>
            </a:r>
            <a:r>
              <a:rPr lang="en-US" b="1" dirty="0"/>
              <a:t>ased </a:t>
            </a:r>
            <a:r>
              <a:rPr lang="en-US" dirty="0"/>
              <a:t>model r</a:t>
            </a:r>
            <a:r>
              <a:rPr lang="en-US" b="1" dirty="0"/>
              <a:t>esult comparison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6C363C-EF94-496E-8C56-49585D04F6B9}"/>
              </a:ext>
            </a:extLst>
          </p:cNvPr>
          <p:cNvSpPr txBox="1"/>
          <p:nvPr/>
        </p:nvSpPr>
        <p:spPr>
          <a:xfrm>
            <a:off x="766346" y="3966143"/>
            <a:ext cx="86153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*They took a different approach about samples with multiple intents, so the results are slightly different.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94790" y="6332219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3248D0-C342-4E32-B0B3-EE6C4AF3BC85}"/>
              </a:ext>
            </a:extLst>
          </p:cNvPr>
          <p:cNvSpPr/>
          <p:nvPr/>
        </p:nvSpPr>
        <p:spPr>
          <a:xfrm>
            <a:off x="878889" y="1713390"/>
            <a:ext cx="7910004" cy="479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10">
            <a:extLst>
              <a:ext uri="{FF2B5EF4-FFF2-40B4-BE49-F238E27FC236}">
                <a16:creationId xmlns:a16="http://schemas.microsoft.com/office/drawing/2014/main" id="{DCC4164A-AFCF-4405-B2EE-B16F982C1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089926"/>
              </p:ext>
            </p:extLst>
          </p:nvPr>
        </p:nvGraphicFramePr>
        <p:xfrm>
          <a:off x="813050" y="2375631"/>
          <a:ext cx="10565900" cy="1537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1931">
                  <a:extLst>
                    <a:ext uri="{9D8B030D-6E8A-4147-A177-3AD203B41FA5}">
                      <a16:colId xmlns:a16="http://schemas.microsoft.com/office/drawing/2014/main" val="85683977"/>
                    </a:ext>
                  </a:extLst>
                </a:gridCol>
                <a:gridCol w="1888297">
                  <a:extLst>
                    <a:ext uri="{9D8B030D-6E8A-4147-A177-3AD203B41FA5}">
                      <a16:colId xmlns:a16="http://schemas.microsoft.com/office/drawing/2014/main" val="2251045291"/>
                    </a:ext>
                  </a:extLst>
                </a:gridCol>
                <a:gridCol w="2467661">
                  <a:extLst>
                    <a:ext uri="{9D8B030D-6E8A-4147-A177-3AD203B41FA5}">
                      <a16:colId xmlns:a16="http://schemas.microsoft.com/office/drawing/2014/main" val="222824229"/>
                    </a:ext>
                  </a:extLst>
                </a:gridCol>
                <a:gridCol w="2058011">
                  <a:extLst>
                    <a:ext uri="{9D8B030D-6E8A-4147-A177-3AD203B41FA5}">
                      <a16:colId xmlns:a16="http://schemas.microsoft.com/office/drawing/2014/main" val="1310173140"/>
                    </a:ext>
                  </a:extLst>
                </a:gridCol>
              </a:tblGrid>
              <a:tr h="384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Intent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Slot Filling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Overall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43609"/>
                  </a:ext>
                </a:extLst>
              </a:tr>
              <a:tr h="384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Original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40276"/>
                  </a:ext>
                </a:extLst>
              </a:tr>
              <a:tr h="384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Our result with the imbalanced dataset*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37373"/>
                  </a:ext>
                </a:extLst>
              </a:tr>
              <a:tr h="384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Our result with the balanced dataset**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61322"/>
                  </a:ext>
                </a:extLst>
              </a:tr>
            </a:tbl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id="{DA5D53A9-CA6C-4AEF-866B-0A3B7B99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61" y="541412"/>
            <a:ext cx="12011487" cy="593281"/>
          </a:xfrm>
        </p:spPr>
        <p:txBody>
          <a:bodyPr>
            <a:normAutofit/>
          </a:bodyPr>
          <a:lstStyle/>
          <a:p>
            <a:r>
              <a:rPr lang="en-US" sz="3500" dirty="0"/>
              <a:t>BLTSM based model result comparison (still in progress)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4B569-D50D-4F51-A0DF-2A51A0681A6A}"/>
              </a:ext>
            </a:extLst>
          </p:cNvPr>
          <p:cNvSpPr txBox="1"/>
          <p:nvPr/>
        </p:nvSpPr>
        <p:spPr>
          <a:xfrm>
            <a:off x="813050" y="4057662"/>
            <a:ext cx="7495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* A lot of epochs and also some luck is needed to get a similar result to the Original Paper.</a:t>
            </a:r>
          </a:p>
          <a:p>
            <a:r>
              <a:rPr lang="en-US" sz="1500" dirty="0">
                <a:solidFill>
                  <a:schemeClr val="bg1"/>
                </a:solidFill>
              </a:rPr>
              <a:t>** Training is still in progress.</a:t>
            </a:r>
          </a:p>
        </p:txBody>
      </p:sp>
    </p:spTree>
    <p:extLst>
      <p:ext uri="{BB962C8B-B14F-4D97-AF65-F5344CB8AC3E}">
        <p14:creationId xmlns:p14="http://schemas.microsoft.com/office/powerpoint/2010/main" val="22478501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2356BC7-98DC-4E82-8DEE-4309C1E6332B}"/>
              </a:ext>
            </a:extLst>
          </p:cNvPr>
          <p:cNvSpPr txBox="1"/>
          <p:nvPr/>
        </p:nvSpPr>
        <p:spPr>
          <a:xfrm>
            <a:off x="676011" y="1911820"/>
            <a:ext cx="10839976" cy="3453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&lt;</a:t>
            </a:r>
            <a:r>
              <a:rPr lang="en-US" sz="1700" b="1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atis_flight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&gt;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: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 On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A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ug:B-depart_date.month_name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fifteen:B-depart_date.day_number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I need a flight going from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S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hiraz:B-fromloc.city_name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to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U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rmia:B-toloc.city_name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].</a:t>
            </a:r>
            <a:endParaRPr lang="en-US" sz="17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marR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7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marR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&lt;</a:t>
            </a:r>
            <a:r>
              <a:rPr lang="en-US" sz="1700" b="1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atis_flight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&gt;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: I want a flight from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T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abriz:B-fromloc.city_name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to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B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andar:B-toloc.city_name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A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bbas:I-toloc.city_name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for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August:B-depart_date.month_name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[22nd:B-depart_date.day_number] in the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morning:B-depart_time.period_of_day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on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Q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eshm:B-airline_name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air:I-airline_name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].</a:t>
            </a:r>
            <a:endParaRPr lang="en-US" sz="17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marR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7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marR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&lt;</a:t>
            </a:r>
            <a:r>
              <a:rPr lang="en-US" sz="1700" b="1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atis_airfare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&gt;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: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W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hat is the airfare for a [1st:B-class_type]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class:I-class_type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flight from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Tehran:B-fromloc.city_name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 to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Rasht:B-toloc.city_name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].</a:t>
            </a:r>
            <a:endParaRPr lang="en-US" sz="17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marR="0" indent="-342900" algn="just" rtl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17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marR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&lt;</a:t>
            </a:r>
            <a:r>
              <a:rPr lang="en-US" sz="1700" b="1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atis_airport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&gt;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  <a:cs typeface="B Zar" panose="00000400000000000000" pitchFamily="2" charset="-78"/>
              </a:rPr>
              <a:t>: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 find me airports in [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Mashhad:B-city_name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B Zar" panose="00000400000000000000" pitchFamily="2" charset="-78"/>
              </a:rPr>
              <a:t>].</a:t>
            </a:r>
            <a:endParaRPr lang="en-US" sz="17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  <a:cs typeface="B Zar" panose="00000400000000000000" pitchFamily="2" charset="-78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27C84FA-08B0-4F20-92E0-88263D56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11" y="533032"/>
            <a:ext cx="11110747" cy="610863"/>
          </a:xfrm>
        </p:spPr>
        <p:txBody>
          <a:bodyPr>
            <a:noAutofit/>
          </a:bodyPr>
          <a:lstStyle/>
          <a:p>
            <a:r>
              <a:rPr lang="en-US" sz="3600" dirty="0"/>
              <a:t>BERT based model outputs on some other examples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7DEFB-E20A-471E-8C38-1FF889045A4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509546" y="6323806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2BDCC-3259-43E8-BC95-70D2357A02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56978F-42E0-4CCB-AE8E-B5BC8BF0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74" y="1237010"/>
            <a:ext cx="2448267" cy="27626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F7A393-A753-4F0B-BF83-C71B0410B914}"/>
              </a:ext>
            </a:extLst>
          </p:cNvPr>
          <p:cNvCxnSpPr>
            <a:cxnSpLocks/>
          </p:cNvCxnSpPr>
          <p:nvPr/>
        </p:nvCxnSpPr>
        <p:spPr>
          <a:xfrm>
            <a:off x="2416205" y="2707689"/>
            <a:ext cx="735958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6A9465-7001-4ABC-8155-E6A8F7EE42CA}"/>
              </a:ext>
            </a:extLst>
          </p:cNvPr>
          <p:cNvCxnSpPr>
            <a:cxnSpLocks/>
          </p:cNvCxnSpPr>
          <p:nvPr/>
        </p:nvCxnSpPr>
        <p:spPr>
          <a:xfrm>
            <a:off x="2408807" y="3916532"/>
            <a:ext cx="735958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2B62CD-56AF-4D61-80A6-0888505D5015}"/>
              </a:ext>
            </a:extLst>
          </p:cNvPr>
          <p:cNvCxnSpPr>
            <a:cxnSpLocks/>
          </p:cNvCxnSpPr>
          <p:nvPr/>
        </p:nvCxnSpPr>
        <p:spPr>
          <a:xfrm>
            <a:off x="2470947" y="4857568"/>
            <a:ext cx="735958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334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4C1FE43-C505-4D95-B5B4-FC2BD975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remarks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4F168-C507-4EA9-95FE-116F2217FF57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482915" y="6314463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15, 2021</a:t>
            </a:fld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D8C45-6C7D-4517-A1EE-69DF4DF15F4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4AA10-ADAE-499E-986E-E85FC44AA2BD}"/>
              </a:ext>
            </a:extLst>
          </p:cNvPr>
          <p:cNvSpPr txBox="1"/>
          <p:nvPr/>
        </p:nvSpPr>
        <p:spPr>
          <a:xfrm>
            <a:off x="971550" y="2290439"/>
            <a:ext cx="87622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Tweaking models for better handling of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Further optimizing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Translating ATIS to Persian &amp; using ParsBERT &amp;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Developing other modules of task-oriented dialogue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562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780839"/>
          </a:xfrm>
        </p:spPr>
        <p:txBody>
          <a:bodyPr>
            <a:normAutofit/>
          </a:bodyPr>
          <a:lstStyle/>
          <a:p>
            <a:r>
              <a:rPr lang="en-US" sz="5400" dirty="0"/>
              <a:t>Thank</a:t>
            </a:r>
            <a:r>
              <a:rPr lang="en-US" sz="4800" dirty="0"/>
              <a:t> You!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1621</TotalTime>
  <Words>416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Theme1</vt:lpstr>
      <vt:lpstr>Week 7</vt:lpstr>
      <vt:lpstr>Our Final Training Dataset based on ATIS</vt:lpstr>
      <vt:lpstr>PowerPoint Presentation</vt:lpstr>
      <vt:lpstr>BERT based model result comparison</vt:lpstr>
      <vt:lpstr>BLTSM based model result comparison (still in progress)</vt:lpstr>
      <vt:lpstr>BERT based model outputs on some other examples  </vt:lpstr>
      <vt:lpstr>Further remarks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</dc:title>
  <dc:creator>AmirHossein Dabiri</dc:creator>
  <cp:lastModifiedBy>AmirHossein Dabiri</cp:lastModifiedBy>
  <cp:revision>63</cp:revision>
  <dcterms:created xsi:type="dcterms:W3CDTF">2021-09-13T21:04:42Z</dcterms:created>
  <dcterms:modified xsi:type="dcterms:W3CDTF">2021-09-15T10:55:17Z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