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66" r:id="rId5"/>
    <p:sldId id="265" r:id="rId6"/>
    <p:sldId id="273" r:id="rId7"/>
    <p:sldId id="258" r:id="rId8"/>
    <p:sldId id="267" r:id="rId9"/>
    <p:sldId id="263" r:id="rId10"/>
    <p:sldId id="259" r:id="rId11"/>
    <p:sldId id="260" r:id="rId12"/>
    <p:sldId id="261" r:id="rId13"/>
    <p:sldId id="262" r:id="rId14"/>
    <p:sldId id="269" r:id="rId15"/>
    <p:sldId id="270" r:id="rId16"/>
    <p:sldId id="268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2021-08-04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EB42-B144-4C99-94EB-E93241996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Conversational A.I. Frameworks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8B516-DAE5-43CB-B80B-9282AA7B7F40}"/>
              </a:ext>
            </a:extLst>
          </p:cNvPr>
          <p:cNvSpPr txBox="1"/>
          <p:nvPr/>
        </p:nvSpPr>
        <p:spPr>
          <a:xfrm>
            <a:off x="4395658" y="89238"/>
            <a:ext cx="304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His Name, the Most High</a:t>
            </a:r>
          </a:p>
        </p:txBody>
      </p:sp>
    </p:spTree>
    <p:extLst>
      <p:ext uri="{BB962C8B-B14F-4D97-AF65-F5344CB8AC3E}">
        <p14:creationId xmlns:p14="http://schemas.microsoft.com/office/powerpoint/2010/main" val="5185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182C-BCBD-49A4-A76D-D4D1FDC4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9C85-E71A-4B0F-8323-1120FB6EE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771" cy="4351338"/>
          </a:xfrm>
        </p:spPr>
        <p:txBody>
          <a:bodyPr/>
          <a:lstStyle/>
          <a:p>
            <a:r>
              <a:rPr lang="en-US" dirty="0"/>
              <a:t>VANILLA RNN </a:t>
            </a:r>
          </a:p>
          <a:p>
            <a:r>
              <a:rPr lang="en-US" dirty="0"/>
              <a:t>(Bi-Directional) LSTM &amp; GRU &amp; SEQ2SEQ (ATTENTION BASED?) &amp; MEM2SEQ &amp; MEMORY NETWORKS &amp; …</a:t>
            </a:r>
          </a:p>
          <a:p>
            <a:r>
              <a:rPr lang="en-US" dirty="0"/>
              <a:t>TRANSFORMERS ( PARS BERT – GPT2 PERSIAN – HUGGINGFACE – …)</a:t>
            </a:r>
          </a:p>
          <a:p>
            <a:r>
              <a:rPr lang="en-US" dirty="0"/>
              <a:t>PAPERS …</a:t>
            </a:r>
          </a:p>
        </p:txBody>
      </p:sp>
    </p:spTree>
    <p:extLst>
      <p:ext uri="{BB962C8B-B14F-4D97-AF65-F5344CB8AC3E}">
        <p14:creationId xmlns:p14="http://schemas.microsoft.com/office/powerpoint/2010/main" val="92095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43EA-9843-4CD3-9A93-8A13C58C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VANILLA RNN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4054-5EA9-48F7-9603-67E99D89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Memory</a:t>
            </a:r>
          </a:p>
          <a:p>
            <a:r>
              <a:rPr lang="en-US" dirty="0"/>
              <a:t>Vanishing Gradient</a:t>
            </a:r>
          </a:p>
        </p:txBody>
      </p:sp>
    </p:spTree>
    <p:extLst>
      <p:ext uri="{BB962C8B-B14F-4D97-AF65-F5344CB8AC3E}">
        <p14:creationId xmlns:p14="http://schemas.microsoft.com/office/powerpoint/2010/main" val="177023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BE8E-BDC0-49EC-885F-A0245DB3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&amp; GRU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3594-BF87-407E-9F2B-BAADBAF0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LSTMs are type of RNNs that handles the long term dependency problem of RNNs very well due to the introduction of Gates in LSTM…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GRU is similar to LSTM but simpler…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4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14AB-55D6-4E0A-A95A-3466B062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3655-A6F9-44C9-AA83-5A6AE09F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sequence to sequence model uses two LSTM networks, one each for encoding and decoding respectively…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3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7A53-DE20-4B09-A8D8-5C687F7A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(ATTENTION BASED)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A8AC-7BED-40C8-B983-7EFD4C1A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of Fixed Encoder Representation</a:t>
            </a:r>
          </a:p>
          <a:p>
            <a:r>
              <a:rPr lang="en-US" dirty="0"/>
              <a:t>Attention: A High-Level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9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A183-365A-4666-A408-214E19CC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A214-867E-4FA4-8444-1A65DF91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is All You Need!</a:t>
            </a:r>
          </a:p>
        </p:txBody>
      </p:sp>
    </p:spTree>
    <p:extLst>
      <p:ext uri="{BB962C8B-B14F-4D97-AF65-F5344CB8AC3E}">
        <p14:creationId xmlns:p14="http://schemas.microsoft.com/office/powerpoint/2010/main" val="315192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BA29-2ADE-4886-872C-7C2A251A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METRICS &amp; TRAIN &amp;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FD65-D06B-4BEA-B2DE-A41CE952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METRICS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76602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A66F-E427-42BB-B9ED-52F97D73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</a:t>
            </a:r>
            <a:r>
              <a:rPr lang="en-US"/>
              <a:t>VS FROM SCRATCH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5F27-F6DE-45D5-BE42-96029180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FRAMEWORKS: MORE ROBUST RESULTS – LESS NEURAL NETWORKS</a:t>
            </a:r>
          </a:p>
          <a:p>
            <a:r>
              <a:rPr lang="en-US" dirty="0"/>
              <a:t>FROM SCRATCH: MORE NEURAL NETWORKS - LESS ROBUST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6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FA90-5377-4515-9A40-DCD46158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350" y="2766218"/>
            <a:ext cx="289929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1990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0828-E9BD-4930-B07E-3796838D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825"/>
            <a:ext cx="10515600" cy="5511138"/>
          </a:xfrm>
        </p:spPr>
        <p:txBody>
          <a:bodyPr/>
          <a:lstStyle/>
          <a:p>
            <a:r>
              <a:rPr lang="en-US" dirty="0"/>
              <a:t>RASA</a:t>
            </a:r>
          </a:p>
          <a:p>
            <a:r>
              <a:rPr lang="en-US" dirty="0"/>
              <a:t>MINDMELD</a:t>
            </a:r>
          </a:p>
          <a:p>
            <a:r>
              <a:rPr lang="en-US" dirty="0"/>
              <a:t>DEEP PAVLOV</a:t>
            </a:r>
          </a:p>
          <a:p>
            <a:r>
              <a:rPr lang="en-US" dirty="0"/>
              <a:t>PLATO (UBER)</a:t>
            </a:r>
          </a:p>
          <a:p>
            <a:r>
              <a:rPr lang="en-US" dirty="0"/>
              <a:t>CONVLAB (MICROSOFT)</a:t>
            </a:r>
          </a:p>
          <a:p>
            <a:r>
              <a:rPr lang="en-US" dirty="0"/>
              <a:t>PARL AL (FACEBOOK)</a:t>
            </a:r>
          </a:p>
          <a:p>
            <a:r>
              <a:rPr lang="en-US" dirty="0"/>
              <a:t>DIALOGFLOW (GOOGLE), LEX (AMAZON), WATSON (IBM), LUIS (MICROSOFT)</a:t>
            </a:r>
          </a:p>
          <a:p>
            <a:r>
              <a:rPr lang="en-US"/>
              <a:t>OTHERS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38BE-EFC0-4C0D-BF50-389E5152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0F5F-B81A-4B87-9537-C3D4B785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/>
          </a:bodyPr>
          <a:lstStyle/>
          <a:p>
            <a:r>
              <a:rPr lang="en-US" dirty="0"/>
              <a:t>OPEN-SOURCE – LARGE COMMUNITY</a:t>
            </a:r>
          </a:p>
          <a:p>
            <a:r>
              <a:rPr lang="en-US" dirty="0"/>
              <a:t>NLU FOR ANY DOMAIN – INTERACTIVE LEARNING</a:t>
            </a:r>
          </a:p>
          <a:p>
            <a:r>
              <a:rPr lang="en-US" dirty="0"/>
              <a:t>BUILDING STEPS</a:t>
            </a:r>
            <a:r>
              <a:rPr lang="en-US" b="1" dirty="0"/>
              <a:t>: </a:t>
            </a:r>
            <a:r>
              <a:rPr lang="en-US" b="1" i="0" dirty="0">
                <a:solidFill>
                  <a:srgbClr val="333333"/>
                </a:solidFill>
                <a:effectLst/>
                <a:latin typeface="Graphik"/>
              </a:rPr>
              <a:t>1. NLU data; 2. Responses; 3. Stories; 4. Forms; 5. Rules</a:t>
            </a:r>
          </a:p>
          <a:p>
            <a:r>
              <a:rPr lang="en-US" dirty="0"/>
              <a:t>DOMAIN</a:t>
            </a:r>
          </a:p>
          <a:p>
            <a:r>
              <a:rPr lang="en-US" dirty="0"/>
              <a:t>POLICY</a:t>
            </a:r>
          </a:p>
          <a:p>
            <a:r>
              <a:rPr lang="en-US" dirty="0"/>
              <a:t>PIPELINE &amp; FINE TUNING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44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88DD-7246-4E7B-BF8E-E67250C0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PAVLOV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42F7-3C04-47F7-9E56-2C5BD0302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</a:t>
            </a:r>
          </a:p>
          <a:p>
            <a:r>
              <a:rPr lang="en-US" dirty="0"/>
              <a:t>NLU</a:t>
            </a:r>
          </a:p>
          <a:p>
            <a:r>
              <a:rPr lang="en-US" dirty="0"/>
              <a:t>DIALOG POLICY MODULE</a:t>
            </a:r>
          </a:p>
          <a:p>
            <a:r>
              <a:rPr lang="en-US" dirty="0"/>
              <a:t>NLG</a:t>
            </a:r>
          </a:p>
        </p:txBody>
      </p:sp>
    </p:spTree>
    <p:extLst>
      <p:ext uri="{BB962C8B-B14F-4D97-AF65-F5344CB8AC3E}">
        <p14:creationId xmlns:p14="http://schemas.microsoft.com/office/powerpoint/2010/main" val="377637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AB90-6034-4EF9-B5F7-EC03730B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MINDMELD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B8C1-5CD5-445B-B840-523D6857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WEBEX ASSITANT</a:t>
            </a:r>
          </a:p>
          <a:p>
            <a:r>
              <a:rPr lang="en-US" dirty="0"/>
              <a:t>10 STEPS</a:t>
            </a:r>
          </a:p>
          <a:p>
            <a:r>
              <a:rPr lang="en-US" dirty="0"/>
              <a:t>BLUEPRINT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6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8ABB-0CDA-4297-8AFF-C742E828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RASA VS DEEP PAVLOV VS MINDMELD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A605-D111-4223-9EE3-2254A35C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1,2 . RASA &amp; DEEP PAVLOV </a:t>
            </a:r>
          </a:p>
          <a:p>
            <a:r>
              <a:rPr lang="en-US" dirty="0"/>
              <a:t>3. MINDMELD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EB42-B144-4C99-94EB-E93241996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129"/>
            <a:ext cx="9144000" cy="2387600"/>
          </a:xfrm>
        </p:spPr>
        <p:txBody>
          <a:bodyPr/>
          <a:lstStyle/>
          <a:p>
            <a:r>
              <a:rPr lang="en-US" dirty="0" err="1"/>
              <a:t>ChatBots</a:t>
            </a:r>
            <a:r>
              <a:rPr lang="en-US" dirty="0"/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269197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1E71-8436-42DE-AB54-2BF1DAA1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6326-2E89-4BF8-9950-A823D675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r>
              <a:rPr lang="en-US" dirty="0"/>
              <a:t>NEURAL NETWORK ARCHITECTURES</a:t>
            </a:r>
          </a:p>
          <a:p>
            <a:r>
              <a:rPr lang="en-US" dirty="0"/>
              <a:t>EVALUATION METRICS &amp; TRAIN &amp; INFERENCE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747F-01D3-4455-87DE-9201FFAE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3B72-26F7-4A09-8266-AE538F00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  <a:p>
            <a:r>
              <a:rPr lang="en-US" dirty="0"/>
              <a:t>PREPROCESS</a:t>
            </a:r>
          </a:p>
        </p:txBody>
      </p:sp>
    </p:spTree>
    <p:extLst>
      <p:ext uri="{BB962C8B-B14F-4D97-AF65-F5344CB8AC3E}">
        <p14:creationId xmlns:p14="http://schemas.microsoft.com/office/powerpoint/2010/main" val="348769711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1470</TotalTime>
  <Words>292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AvenirNext LT Pro Medium</vt:lpstr>
      <vt:lpstr>charter</vt:lpstr>
      <vt:lpstr>Graphik</vt:lpstr>
      <vt:lpstr>Posterama</vt:lpstr>
      <vt:lpstr>ExploreVTI</vt:lpstr>
      <vt:lpstr>Conversational A.I. Frameworks</vt:lpstr>
      <vt:lpstr>PowerPoint Presentation</vt:lpstr>
      <vt:lpstr>RASA</vt:lpstr>
      <vt:lpstr>DEEP PAVLOV</vt:lpstr>
      <vt:lpstr>MINDMELD</vt:lpstr>
      <vt:lpstr>RASA VS DEEP PAVLOV VS MINDMELD</vt:lpstr>
      <vt:lpstr>ChatBots From Scratch</vt:lpstr>
      <vt:lpstr>PowerPoint Presentation</vt:lpstr>
      <vt:lpstr>DATASET</vt:lpstr>
      <vt:lpstr>NEURAL NETWORK ARCHITECTURES:</vt:lpstr>
      <vt:lpstr>VANILLA RNN  </vt:lpstr>
      <vt:lpstr>LSTM &amp; GRU</vt:lpstr>
      <vt:lpstr>SEQ2SEQ</vt:lpstr>
      <vt:lpstr>SEQ2SEQ (ATTENTION BASED) </vt:lpstr>
      <vt:lpstr>TRANSFORMERS</vt:lpstr>
      <vt:lpstr>EVALUATION METRICS &amp; TRAIN &amp; INFERENCE</vt:lpstr>
      <vt:lpstr>FRAMEWORKS VS FROM SCRATCH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AmirHossein Dabiri</dc:creator>
  <cp:lastModifiedBy>AmirHossein Dabiri</cp:lastModifiedBy>
  <cp:revision>43</cp:revision>
  <dcterms:created xsi:type="dcterms:W3CDTF">2021-08-02T16:43:49Z</dcterms:created>
  <dcterms:modified xsi:type="dcterms:W3CDTF">2021-08-04T12:28:48Z</dcterms:modified>
</cp:coreProperties>
</file>