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5" r:id="rId3"/>
    <p:sldId id="276" r:id="rId4"/>
    <p:sldId id="280" r:id="rId5"/>
    <p:sldId id="277" r:id="rId6"/>
    <p:sldId id="281" r:id="rId7"/>
    <p:sldId id="279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2021-08-11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2021-08-11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2021-08-11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2021-08-11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2021-08-11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2021-08-11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2021-08-11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2021-08-11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2021-08-11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2021-08-11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2021-08-11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2021-08-11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nvokit.cornell.ed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SJ4XV6NIEl_ReF1odYBRXs0q6mTkedoygY3kLMPjcP8/pub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3E987-36AB-4CD5-AF6A-632ACBFFF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209"/>
            <a:ext cx="9144000" cy="997582"/>
          </a:xfrm>
        </p:spPr>
        <p:txBody>
          <a:bodyPr>
            <a:normAutofit fontScale="90000"/>
          </a:bodyPr>
          <a:lstStyle/>
          <a:p>
            <a:r>
              <a:rPr lang="en-US" dirty="0"/>
              <a:t>Chatbot Datasets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4164A1-F84D-4B4B-97BB-D7A5A601AC92}"/>
              </a:ext>
            </a:extLst>
          </p:cNvPr>
          <p:cNvSpPr txBox="1"/>
          <p:nvPr/>
        </p:nvSpPr>
        <p:spPr>
          <a:xfrm>
            <a:off x="4573211" y="0"/>
            <a:ext cx="304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His Name, the Most High</a:t>
            </a:r>
          </a:p>
        </p:txBody>
      </p:sp>
    </p:spTree>
    <p:extLst>
      <p:ext uri="{BB962C8B-B14F-4D97-AF65-F5344CB8AC3E}">
        <p14:creationId xmlns:p14="http://schemas.microsoft.com/office/powerpoint/2010/main" val="682998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F3E6-C65A-431B-B8C4-525A54C7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D4E44-82E8-4769-B341-50EDE5B3B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Reddit (3.7 billion)</a:t>
            </a:r>
          </a:p>
          <a:p>
            <a:r>
              <a:rPr lang="en-US" dirty="0" err="1"/>
              <a:t>OpenSubtitles</a:t>
            </a:r>
            <a:r>
              <a:rPr lang="en-US" dirty="0"/>
              <a:t> (400+ million)</a:t>
            </a:r>
          </a:p>
          <a:p>
            <a:r>
              <a:rPr lang="en-US" dirty="0"/>
              <a:t> Ubuntu Dialogue Corpus (26+ million)</a:t>
            </a:r>
          </a:p>
          <a:p>
            <a:r>
              <a:rPr lang="en-US" dirty="0"/>
              <a:t>Amazon QA (3.6 million)</a:t>
            </a:r>
          </a:p>
          <a:p>
            <a:r>
              <a:rPr lang="en-US" dirty="0"/>
              <a:t>Customer Support on Twitter (3+ million)</a:t>
            </a:r>
          </a:p>
          <a:p>
            <a:r>
              <a:rPr lang="en-US" dirty="0"/>
              <a:t>Few-NERD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many more …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90156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4C79-0203-4A48-ABF3-22159558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B1EC3-A548-43FB-968C-059DD31FE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Cornell Movie Dialogs Corpus </a:t>
            </a:r>
          </a:p>
          <a:p>
            <a:r>
              <a:rPr lang="en-US" dirty="0"/>
              <a:t>Friends Corpus</a:t>
            </a:r>
          </a:p>
          <a:p>
            <a:r>
              <a:rPr lang="en-US" dirty="0"/>
              <a:t> Santa Barbara Corpus of Spoken American English</a:t>
            </a:r>
          </a:p>
          <a:p>
            <a:r>
              <a:rPr lang="en-US" dirty="0"/>
              <a:t>The NPS Chat Corpus</a:t>
            </a:r>
          </a:p>
          <a:p>
            <a:r>
              <a:rPr lang="en-US" dirty="0"/>
              <a:t>ConvAI2 (chit-chat dataset)</a:t>
            </a:r>
          </a:p>
          <a:p>
            <a:r>
              <a:rPr lang="en-US" dirty="0"/>
              <a:t>IRC Chat Logs</a:t>
            </a:r>
          </a:p>
          <a:p>
            <a:r>
              <a:rPr lang="en-US" dirty="0"/>
              <a:t>Supreme Court Dialogs Corpus</a:t>
            </a:r>
          </a:p>
          <a:p>
            <a:r>
              <a:rPr lang="en-US" dirty="0"/>
              <a:t>Wikipedia QA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many more …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9460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6D443E-6C63-4CA5-9A30-BE20333BEE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745" r="1373" b="5548"/>
          <a:stretch/>
        </p:blipFill>
        <p:spPr>
          <a:xfrm>
            <a:off x="4246870" y="1305885"/>
            <a:ext cx="3698260" cy="492093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F143B45-C058-4682-BDBA-902F10522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106930" cy="842238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7162FE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r>
              <a:rPr lang="en-US" sz="2400" dirty="0">
                <a:solidFill>
                  <a:srgbClr val="201449"/>
                </a:solidFill>
                <a:latin typeface="Avenir Next LT Pro"/>
                <a:ea typeface="+mn-ea"/>
                <a:cs typeface="+mn-cs"/>
              </a:rPr>
              <a:t>Bot trained with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1449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Cornell Movie Dialogs Corpus </a:t>
            </a:r>
          </a:p>
        </p:txBody>
      </p:sp>
    </p:spTree>
    <p:extLst>
      <p:ext uri="{BB962C8B-B14F-4D97-AF65-F5344CB8AC3E}">
        <p14:creationId xmlns:p14="http://schemas.microsoft.com/office/powerpoint/2010/main" val="38256417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0E55-4426-4C25-B010-993813E3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19" y="427269"/>
            <a:ext cx="1150176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Small Datasets (Intent Detection and Slot Filling)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CE57C-B762-41F6-A445-246F7C18B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03379" cy="4351338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ATIS (Air </a:t>
            </a:r>
            <a:r>
              <a:rPr lang="fr-FR" dirty="0" err="1"/>
              <a:t>Travel</a:t>
            </a:r>
            <a:r>
              <a:rPr lang="fr-FR" dirty="0"/>
              <a:t> Information System) </a:t>
            </a:r>
          </a:p>
          <a:p>
            <a:r>
              <a:rPr lang="en-US" dirty="0"/>
              <a:t>SNIPS</a:t>
            </a:r>
          </a:p>
          <a:p>
            <a:r>
              <a:rPr lang="en-US" dirty="0"/>
              <a:t>Chitchat/small-talk dataset (</a:t>
            </a:r>
            <a:r>
              <a:rPr lang="en-US" dirty="0" err="1"/>
              <a:t>Github</a:t>
            </a:r>
            <a:r>
              <a:rPr lang="en-US" dirty="0"/>
              <a:t> – Kaggle – RASA templates – </a:t>
            </a:r>
            <a:r>
              <a:rPr lang="en-US" dirty="0" err="1"/>
              <a:t>Chatito</a:t>
            </a:r>
            <a:r>
              <a:rPr lang="en-US" dirty="0"/>
              <a:t> - …)</a:t>
            </a:r>
          </a:p>
          <a:p>
            <a:r>
              <a:rPr lang="en-US" dirty="0"/>
              <a:t>NLU-Evaluation-Corpora (Ask Ubuntu Corpus - …)</a:t>
            </a:r>
          </a:p>
          <a:p>
            <a:r>
              <a:rPr lang="en-US" dirty="0" err="1"/>
              <a:t>CoNLL</a:t>
            </a:r>
            <a:r>
              <a:rPr lang="en-US" dirty="0"/>
              <a:t> 2003</a:t>
            </a:r>
          </a:p>
          <a:p>
            <a:r>
              <a:rPr lang="en-US" dirty="0"/>
              <a:t>Intent Classification and Out-of-Scope Prediction</a:t>
            </a:r>
          </a:p>
          <a:p>
            <a:r>
              <a:rPr lang="en-US" dirty="0"/>
              <a:t>COVID-19 QA</a:t>
            </a:r>
          </a:p>
          <a:p>
            <a:r>
              <a:rPr lang="en-US" dirty="0"/>
              <a:t>Subset of Larger datasets</a:t>
            </a:r>
          </a:p>
          <a:p>
            <a:r>
              <a:rPr lang="en-US" dirty="0"/>
              <a:t>And many more …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5707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83A2-4162-45FC-B6B3-CD74D1B0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and 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62145-34DA-4E1C-AAF5-513E18D8E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1690688"/>
            <a:ext cx="11463647" cy="43513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ATIS (Air </a:t>
            </a:r>
            <a:r>
              <a:rPr lang="fr-FR" dirty="0" err="1"/>
              <a:t>Travel</a:t>
            </a:r>
            <a:r>
              <a:rPr lang="fr-FR" dirty="0"/>
              <a:t> Information System): </a:t>
            </a:r>
            <a:r>
              <a:rPr lang="fr-FR" dirty="0" err="1"/>
              <a:t>atis_flight</a:t>
            </a:r>
            <a:r>
              <a:rPr lang="fr-FR" dirty="0"/>
              <a:t> - </a:t>
            </a:r>
            <a:r>
              <a:rPr lang="fr-FR" dirty="0" err="1"/>
              <a:t>atis_flight_time</a:t>
            </a:r>
            <a:r>
              <a:rPr lang="fr-FR" dirty="0"/>
              <a:t> - </a:t>
            </a:r>
            <a:r>
              <a:rPr lang="fr-FR" dirty="0" err="1"/>
              <a:t>atis_airfare</a:t>
            </a:r>
            <a:r>
              <a:rPr lang="fr-FR" dirty="0"/>
              <a:t> - …</a:t>
            </a:r>
          </a:p>
          <a:p>
            <a:r>
              <a:rPr lang="en-US" dirty="0"/>
              <a:t>Small-talk (gathering from </a:t>
            </a:r>
            <a:r>
              <a:rPr lang="en-US" dirty="0" err="1"/>
              <a:t>github</a:t>
            </a:r>
            <a:r>
              <a:rPr lang="en-US" dirty="0"/>
              <a:t> &amp; …)</a:t>
            </a:r>
            <a:endParaRPr lang="fr-FR" dirty="0"/>
          </a:p>
          <a:p>
            <a:r>
              <a:rPr lang="en-US" dirty="0"/>
              <a:t>SNIPS: </a:t>
            </a:r>
            <a:r>
              <a:rPr lang="en-US" dirty="0" err="1"/>
              <a:t>GetWeather</a:t>
            </a:r>
            <a:r>
              <a:rPr lang="en-US" dirty="0"/>
              <a:t> - </a:t>
            </a:r>
            <a:r>
              <a:rPr lang="en-US" dirty="0" err="1"/>
              <a:t>BookRestaurant</a:t>
            </a:r>
            <a:r>
              <a:rPr lang="en-US" dirty="0"/>
              <a:t> - </a:t>
            </a:r>
            <a:r>
              <a:rPr lang="en-US" dirty="0" err="1"/>
              <a:t>PlayMusic</a:t>
            </a:r>
            <a:r>
              <a:rPr lang="en-US" dirty="0"/>
              <a:t> –</a:t>
            </a:r>
            <a:r>
              <a:rPr lang="en-US" b="0" i="0" dirty="0">
                <a:solidFill>
                  <a:srgbClr val="212529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Lato"/>
              </a:rPr>
              <a:t>AddToPlaylist</a:t>
            </a:r>
            <a:r>
              <a:rPr lang="en-US" b="0" i="0" dirty="0">
                <a:solidFill>
                  <a:srgbClr val="212529"/>
                </a:solidFill>
                <a:effectLst/>
                <a:latin typeface="Lato"/>
              </a:rPr>
              <a:t> -  …</a:t>
            </a:r>
            <a:r>
              <a:rPr lang="en-US" dirty="0"/>
              <a:t> </a:t>
            </a:r>
          </a:p>
          <a:p>
            <a:r>
              <a:rPr lang="en-US" dirty="0"/>
              <a:t>Augmenting</a:t>
            </a:r>
          </a:p>
          <a:p>
            <a:r>
              <a:rPr lang="en-US" dirty="0"/>
              <a:t>COVID-19 (COVID-Q and …)</a:t>
            </a:r>
          </a:p>
          <a:p>
            <a:r>
              <a:rPr lang="en-US" dirty="0"/>
              <a:t>Intent Detection? Entity recognition? Joint?</a:t>
            </a:r>
          </a:p>
          <a:p>
            <a:r>
              <a:rPr lang="en-US" dirty="0"/>
              <a:t>More research  or others?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8049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B647-C19C-4266-890C-C2A698B3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94B3A-1E04-4C8D-829D-DC22F9431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1834503"/>
            <a:ext cx="11592387" cy="4351338"/>
          </a:xfrm>
        </p:spPr>
        <p:txBody>
          <a:bodyPr/>
          <a:lstStyle/>
          <a:p>
            <a:r>
              <a:rPr lang="en-US" i="0" dirty="0">
                <a:solidFill>
                  <a:srgbClr val="222222"/>
                </a:solidFill>
                <a:effectLst/>
                <a:latin typeface="-apple-system"/>
              </a:rPr>
              <a:t> choice overload!</a:t>
            </a:r>
          </a:p>
          <a:p>
            <a:r>
              <a:rPr lang="en-US" i="0" dirty="0">
                <a:solidFill>
                  <a:srgbClr val="222222"/>
                </a:solidFill>
                <a:effectLst/>
                <a:latin typeface="-apple-system"/>
              </a:rPr>
              <a:t>Converting to lower case and tokenization and Removing punctuation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Removing 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m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isspellings and stop words</a:t>
            </a:r>
            <a:endParaRPr lang="en-US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en-US" i="0" dirty="0">
                <a:solidFill>
                  <a:srgbClr val="222222"/>
                </a:solidFill>
                <a:effectLst/>
                <a:latin typeface="-apple-system"/>
              </a:rPr>
              <a:t>Lemmatization / stemming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Imbalanced classes distribution</a:t>
            </a:r>
            <a:r>
              <a:rPr lang="en-US" b="0" dirty="0">
                <a:solidFill>
                  <a:srgbClr val="222222"/>
                </a:solidFill>
                <a:latin typeface="-apple-system"/>
              </a:rPr>
              <a:t> (SMOTE – ADASYN –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augmentation -  …</a:t>
            </a:r>
            <a:r>
              <a:rPr lang="en-US" b="0" dirty="0">
                <a:solidFill>
                  <a:srgbClr val="222222"/>
                </a:solidFill>
                <a:latin typeface="-apple-system"/>
              </a:rPr>
              <a:t>)</a:t>
            </a:r>
          </a:p>
          <a:p>
            <a:r>
              <a:rPr lang="en-US" i="0" dirty="0">
                <a:solidFill>
                  <a:srgbClr val="222222"/>
                </a:solidFill>
                <a:effectLst/>
                <a:latin typeface="-apple-system"/>
              </a:rPr>
              <a:t>An</a:t>
            </a:r>
            <a:r>
              <a:rPr lang="en-US" dirty="0">
                <a:solidFill>
                  <a:srgbClr val="222222"/>
                </a:solidFill>
                <a:latin typeface="-apple-system"/>
              </a:rPr>
              <a:t>d …</a:t>
            </a:r>
            <a:endParaRPr lang="en-US" i="0" dirty="0">
              <a:solidFill>
                <a:srgbClr val="22222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289911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FA90-5377-4515-9A40-DCD46158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968" y="2766218"/>
            <a:ext cx="2338063" cy="1325563"/>
          </a:xfrm>
        </p:spPr>
        <p:txBody>
          <a:bodyPr>
            <a:normAutofit/>
          </a:bodyPr>
          <a:lstStyle/>
          <a:p>
            <a:r>
              <a:rPr lang="en-US" sz="4800" dirty="0"/>
              <a:t>Thanks. </a:t>
            </a:r>
          </a:p>
        </p:txBody>
      </p:sp>
    </p:spTree>
    <p:extLst>
      <p:ext uri="{BB962C8B-B14F-4D97-AF65-F5344CB8AC3E}">
        <p14:creationId xmlns:p14="http://schemas.microsoft.com/office/powerpoint/2010/main" val="91990651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Explore</Template>
  <TotalTime>2684</TotalTime>
  <Words>253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-apple-system</vt:lpstr>
      <vt:lpstr>Arial</vt:lpstr>
      <vt:lpstr>Avenir Next LT Pro</vt:lpstr>
      <vt:lpstr>AvenirNext LT Pro Medium</vt:lpstr>
      <vt:lpstr>charter</vt:lpstr>
      <vt:lpstr>Lato</vt:lpstr>
      <vt:lpstr>Posterama</vt:lpstr>
      <vt:lpstr>ExploreVTI</vt:lpstr>
      <vt:lpstr>Chatbot Datasets</vt:lpstr>
      <vt:lpstr>Large Datasets</vt:lpstr>
      <vt:lpstr>Medium Datasets</vt:lpstr>
      <vt:lpstr>Bot trained with Cornell Movie Dialogs Corpus </vt:lpstr>
      <vt:lpstr>Small Datasets (Intent Detection and Slot Filling)</vt:lpstr>
      <vt:lpstr>Comparison and Final thoughts</vt:lpstr>
      <vt:lpstr>Pre-processing</vt:lpstr>
      <vt:lpstr>Thanks.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Datasets</dc:title>
  <dc:creator>AmirHossein Dabiri</dc:creator>
  <cp:lastModifiedBy>AmirHossein Dabiri</cp:lastModifiedBy>
  <cp:revision>89</cp:revision>
  <dcterms:created xsi:type="dcterms:W3CDTF">2021-08-09T07:16:38Z</dcterms:created>
  <dcterms:modified xsi:type="dcterms:W3CDTF">2021-08-11T12:22:58Z</dcterms:modified>
</cp:coreProperties>
</file>