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65" r:id="rId7"/>
    <p:sldId id="364" r:id="rId8"/>
    <p:sldId id="362" r:id="rId9"/>
    <p:sldId id="366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2021-08-25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573412" cy="1514019"/>
          </a:xfrm>
        </p:spPr>
        <p:txBody>
          <a:bodyPr/>
          <a:lstStyle/>
          <a:p>
            <a:r>
              <a:rPr lang="en-US" dirty="0"/>
              <a:t>Final stage of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384" y="181739"/>
            <a:ext cx="2901232" cy="342043"/>
          </a:xfrm>
        </p:spPr>
        <p:txBody>
          <a:bodyPr/>
          <a:lstStyle/>
          <a:p>
            <a:r>
              <a:rPr lang="en-US" dirty="0">
                <a:latin typeface="+mj-lt"/>
              </a:rPr>
              <a:t>In His Name, the Most High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5CF696-F887-41A1-8701-7F654FB9C9AA}"/>
              </a:ext>
            </a:extLst>
          </p:cNvPr>
          <p:cNvSpPr txBox="1">
            <a:spLocks/>
          </p:cNvSpPr>
          <p:nvPr/>
        </p:nvSpPr>
        <p:spPr>
          <a:xfrm>
            <a:off x="6270225" y="4284741"/>
            <a:ext cx="2133600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Inshallah!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6697406" cy="1211797"/>
          </a:xfrm>
        </p:spPr>
        <p:txBody>
          <a:bodyPr>
            <a:normAutofit/>
          </a:bodyPr>
          <a:lstStyle/>
          <a:p>
            <a:r>
              <a:rPr lang="en-US" sz="4000" dirty="0"/>
              <a:t>Sentence generation via synonym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625201" cy="205837"/>
          </a:xfrm>
        </p:spPr>
        <p:txBody>
          <a:bodyPr/>
          <a:lstStyle/>
          <a:p>
            <a:r>
              <a:rPr lang="en-US" dirty="0"/>
              <a:t>01. Synonym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NLTK (wordnet), Spacy,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432958" cy="205837"/>
          </a:xfrm>
        </p:spPr>
        <p:txBody>
          <a:bodyPr/>
          <a:lstStyle/>
          <a:p>
            <a:r>
              <a:rPr lang="en-US" dirty="0"/>
              <a:t>02.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766179"/>
            <a:ext cx="2128157" cy="369332"/>
          </a:xfrm>
        </p:spPr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, Word2Vec, 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Contextual word embeddings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499" y="5110019"/>
            <a:ext cx="2133600" cy="369332"/>
          </a:xfrm>
        </p:spPr>
        <p:txBody>
          <a:bodyPr/>
          <a:lstStyle/>
          <a:p>
            <a:r>
              <a:rPr lang="en-US" dirty="0"/>
              <a:t>BERT, 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Mix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79372" y="5097617"/>
            <a:ext cx="2128157" cy="369332"/>
          </a:xfrm>
        </p:spPr>
        <p:txBody>
          <a:bodyPr/>
          <a:lstStyle/>
          <a:p>
            <a:r>
              <a:rPr lang="en-US" dirty="0"/>
              <a:t>Wordnet + </a:t>
            </a:r>
            <a:r>
              <a:rPr lang="en-US" dirty="0" err="1"/>
              <a:t>GloVe</a:t>
            </a:r>
            <a:r>
              <a:rPr lang="en-US" dirty="0"/>
              <a:t> + BERT + some supervision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10563860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AF68D28-D0EB-486E-86E0-CB5DDF8056CC}"/>
              </a:ext>
            </a:extLst>
          </p:cNvPr>
          <p:cNvSpPr txBox="1">
            <a:spLocks/>
          </p:cNvSpPr>
          <p:nvPr/>
        </p:nvSpPr>
        <p:spPr>
          <a:xfrm>
            <a:off x="6368141" y="4419884"/>
            <a:ext cx="2128157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05. Other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2223D844-E5B6-43A0-AD0A-7A8F2D205CDC}"/>
              </a:ext>
            </a:extLst>
          </p:cNvPr>
          <p:cNvSpPr txBox="1">
            <a:spLocks/>
          </p:cNvSpPr>
          <p:nvPr/>
        </p:nvSpPr>
        <p:spPr>
          <a:xfrm>
            <a:off x="6400802" y="5024298"/>
            <a:ext cx="2128157" cy="80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Tfidf</a:t>
            </a:r>
            <a:r>
              <a:rPr lang="en-US" dirty="0"/>
              <a:t>, random misspellings, other parameters, boring &amp; time consuming!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563860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19C911-2DCB-41B1-90A0-A42333D6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93" y="632639"/>
            <a:ext cx="4941477" cy="6108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90FD66-C2DE-4AC0-A8E6-7664BBCB5A41}"/>
              </a:ext>
            </a:extLst>
          </p:cNvPr>
          <p:cNvGrpSpPr/>
          <p:nvPr/>
        </p:nvGrpSpPr>
        <p:grpSpPr>
          <a:xfrm>
            <a:off x="254493" y="1450512"/>
            <a:ext cx="11683013" cy="4467688"/>
            <a:chOff x="694571" y="1814102"/>
            <a:chExt cx="10802858" cy="38867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49BEB4-2A37-4E1E-AF19-8E802FF4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4571" y="1814102"/>
              <a:ext cx="10802858" cy="3886742"/>
            </a:xfrm>
            <a:prstGeom prst="rect">
              <a:avLst/>
            </a:prstGeom>
          </p:spPr>
        </p:pic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CD4A5EA9-BE92-4CC7-B413-B645D1679FF2}"/>
                </a:ext>
              </a:extLst>
            </p:cNvPr>
            <p:cNvSpPr/>
            <p:nvPr/>
          </p:nvSpPr>
          <p:spPr>
            <a:xfrm>
              <a:off x="7235301" y="2450166"/>
              <a:ext cx="479394" cy="81674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516538A2-A130-4D3A-8D30-97975779A1BD}"/>
                </a:ext>
              </a:extLst>
            </p:cNvPr>
            <p:cNvSpPr/>
            <p:nvPr/>
          </p:nvSpPr>
          <p:spPr>
            <a:xfrm>
              <a:off x="7235301" y="3429000"/>
              <a:ext cx="479394" cy="81674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D28F747-E744-40E2-BD7E-D0628DA39898}"/>
                </a:ext>
              </a:extLst>
            </p:cNvPr>
            <p:cNvSpPr/>
            <p:nvPr/>
          </p:nvSpPr>
          <p:spPr>
            <a:xfrm>
              <a:off x="7235301" y="4407834"/>
              <a:ext cx="479394" cy="81674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5F85D42E-9BC8-439A-B46E-CE243CBA1D28}"/>
                </a:ext>
              </a:extLst>
            </p:cNvPr>
            <p:cNvSpPr txBox="1">
              <a:spLocks/>
            </p:cNvSpPr>
            <p:nvPr/>
          </p:nvSpPr>
          <p:spPr>
            <a:xfrm>
              <a:off x="7850450" y="2777649"/>
              <a:ext cx="1178140" cy="288889"/>
            </a:xfrm>
            <a:prstGeom prst="rect">
              <a:avLst/>
            </a:prstGeom>
          </p:spPr>
          <p:txBody>
            <a:bodyPr vert="horz"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1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Generated by BERT</a:t>
              </a:r>
            </a:p>
          </p:txBody>
        </p:sp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CED111CF-3FA3-45E2-BD97-C4807BC222BB}"/>
                </a:ext>
              </a:extLst>
            </p:cNvPr>
            <p:cNvSpPr txBox="1">
              <a:spLocks/>
            </p:cNvSpPr>
            <p:nvPr/>
          </p:nvSpPr>
          <p:spPr>
            <a:xfrm>
              <a:off x="7850450" y="3757473"/>
              <a:ext cx="1178140" cy="288889"/>
            </a:xfrm>
            <a:prstGeom prst="rect">
              <a:avLst/>
            </a:prstGeom>
          </p:spPr>
          <p:txBody>
            <a:bodyPr vert="horz"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1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Generated by </a:t>
              </a:r>
              <a:r>
                <a:rPr lang="en-US" sz="1200" dirty="0" err="1"/>
                <a:t>GloVe</a:t>
              </a:r>
              <a:endParaRPr lang="en-US" sz="1200" dirty="0"/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2DF268C7-F8E3-4FB2-9D4D-FB1FC7CFC32B}"/>
                </a:ext>
              </a:extLst>
            </p:cNvPr>
            <p:cNvSpPr txBox="1">
              <a:spLocks/>
            </p:cNvSpPr>
            <p:nvPr/>
          </p:nvSpPr>
          <p:spPr>
            <a:xfrm>
              <a:off x="7850450" y="4721020"/>
              <a:ext cx="1453348" cy="288889"/>
            </a:xfrm>
            <a:prstGeom prst="rect">
              <a:avLst/>
            </a:prstGeom>
          </p:spPr>
          <p:txBody>
            <a:bodyPr vert="horz"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1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Generated by wordnet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4100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3944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Dropping similar sentences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01. Word embeddings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BoW</a:t>
            </a:r>
            <a:r>
              <a:rPr lang="en-US" dirty="0"/>
              <a:t>, Word2Vec, </a:t>
            </a:r>
            <a:r>
              <a:rPr lang="en-US" dirty="0" err="1"/>
              <a:t>GloVe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Transformer,...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02. Sentence embeddings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Doc2Vec, Sent2Vec, </a:t>
            </a:r>
            <a:r>
              <a:rPr lang="en-US" dirty="0" err="1"/>
              <a:t>SentenceTransformer</a:t>
            </a:r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03. Pretrained models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499" y="5017901"/>
            <a:ext cx="5447147" cy="908340"/>
          </a:xfrm>
        </p:spPr>
        <p:txBody>
          <a:bodyPr/>
          <a:lstStyle/>
          <a:p>
            <a:r>
              <a:rPr lang="en-US" dirty="0"/>
              <a:t>stsb-mpnet-base-v2, stsb-roberta-base-v2, </a:t>
            </a:r>
            <a:r>
              <a:rPr lang="en-US" dirty="0" err="1"/>
              <a:t>stsb</a:t>
            </a:r>
            <a:r>
              <a:rPr lang="en-US" dirty="0"/>
              <a:t>-</a:t>
            </a:r>
            <a:r>
              <a:rPr lang="en-US" dirty="0" err="1"/>
              <a:t>bert</a:t>
            </a:r>
            <a:r>
              <a:rPr lang="en-US" dirty="0"/>
              <a:t>-large, …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04. Similarity score &amp; threshold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Jaccard, WMD,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Euclidean</a:t>
            </a:r>
            <a:r>
              <a:rPr lang="en-US" dirty="0"/>
              <a:t>, Cosine, …</a:t>
            </a:r>
          </a:p>
          <a:p>
            <a:r>
              <a:rPr lang="en-US" dirty="0"/>
              <a:t>threshold  → similar pairs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05. End Notes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🗸 Transformer based → </a:t>
            </a:r>
            <a:r>
              <a:rPr lang="en-US" dirty="0" err="1"/>
              <a:t>SentenceTransformer</a:t>
            </a:r>
            <a:r>
              <a:rPr lang="en-US" dirty="0"/>
              <a:t> → stsb-mpnet-base-v2 → Cosine similarity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191910" y="6208394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83837" cy="610863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 K-means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288404"/>
          </a:xfrm>
        </p:spPr>
        <p:txBody>
          <a:bodyPr/>
          <a:lstStyle/>
          <a:p>
            <a:r>
              <a:rPr lang="en-US" dirty="0"/>
              <a:t>Clusters count?</a:t>
            </a:r>
          </a:p>
          <a:p>
            <a:r>
              <a:rPr lang="en-US" dirty="0"/>
              <a:t>Hierarchical Clustering / Dendrogram?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02. Agglomerative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036007"/>
          </a:xfrm>
        </p:spPr>
        <p:txBody>
          <a:bodyPr/>
          <a:lstStyle/>
          <a:p>
            <a:r>
              <a:rPr lang="en-US" dirty="0"/>
              <a:t>Affinity → 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osine, Euclidean, Manhattan, …</a:t>
            </a:r>
            <a:r>
              <a:rPr lang="en-US" dirty="0"/>
              <a:t> </a:t>
            </a:r>
          </a:p>
          <a:p>
            <a:r>
              <a:rPr lang="en-US" dirty="0"/>
              <a:t>linkage →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verage, Ward, …</a:t>
            </a:r>
            <a:r>
              <a:rPr lang="en-US" dirty="0"/>
              <a:t> </a:t>
            </a:r>
          </a:p>
          <a:p>
            <a:r>
              <a:rPr lang="en-US" dirty="0"/>
              <a:t>Distance threshold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563860" y="6208394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563860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19C911-2DCB-41B1-90A0-A42333D6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53421"/>
            <a:ext cx="4941477" cy="610863"/>
          </a:xfrm>
        </p:spPr>
        <p:txBody>
          <a:bodyPr/>
          <a:lstStyle/>
          <a:p>
            <a:r>
              <a:rPr lang="en-US" dirty="0"/>
              <a:t>Dendrogram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19B214-18DD-4B93-86FC-0B778D820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0"/>
          <a:stretch/>
        </p:blipFill>
        <p:spPr bwMode="auto">
          <a:xfrm>
            <a:off x="0" y="1692884"/>
            <a:ext cx="12192000" cy="41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34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2" y="2432113"/>
            <a:ext cx="3315015" cy="639232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Thank</a:t>
            </a:r>
            <a:r>
              <a:rPr lang="en-US" sz="4800" b="1" dirty="0"/>
              <a:t> You!</a:t>
            </a:r>
            <a:br>
              <a:rPr lang="en-US" sz="4800" b="1" dirty="0"/>
            </a:br>
            <a:r>
              <a:rPr lang="en-US" sz="1200" dirty="0"/>
              <a:t>Final result → </a:t>
            </a:r>
            <a:r>
              <a:rPr lang="en-US" sz="1200" dirty="0" err="1"/>
              <a:t>Jupyter</a:t>
            </a:r>
            <a:r>
              <a:rPr lang="en-US" sz="1200" dirty="0"/>
              <a:t> </a:t>
            </a:r>
            <a:r>
              <a:rPr lang="en-US" sz="1300" dirty="0"/>
              <a:t>notebook</a:t>
            </a:r>
            <a:br>
              <a:rPr lang="en-US" sz="1200" dirty="0"/>
            </a:b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4C7ED-4F88-46E5-967A-15BA921EC0D9}"/>
              </a:ext>
            </a:extLst>
          </p:cNvPr>
          <p:cNvSpPr/>
          <p:nvPr/>
        </p:nvSpPr>
        <p:spPr>
          <a:xfrm>
            <a:off x="870012" y="914400"/>
            <a:ext cx="1225118" cy="1154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1951</TotalTime>
  <Words>208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Franklin Gothic Book</vt:lpstr>
      <vt:lpstr>Franklin Gothic Demi</vt:lpstr>
      <vt:lpstr>Wingdings</vt:lpstr>
      <vt:lpstr>Theme1</vt:lpstr>
      <vt:lpstr>Final stage of pre-processing</vt:lpstr>
      <vt:lpstr>Sentence generation via synonym replacement</vt:lpstr>
      <vt:lpstr>Example</vt:lpstr>
      <vt:lpstr>Dropping similar sentences</vt:lpstr>
      <vt:lpstr>Clustering</vt:lpstr>
      <vt:lpstr>Dendrogram</vt:lpstr>
      <vt:lpstr>Thank You! Final result → Jupyter notebook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AmirHossein Dabiri</dc:creator>
  <cp:lastModifiedBy>AmirHossein Dabiri</cp:lastModifiedBy>
  <cp:revision>80</cp:revision>
  <dcterms:created xsi:type="dcterms:W3CDTF">2021-08-22T15:36:57Z</dcterms:created>
  <dcterms:modified xsi:type="dcterms:W3CDTF">2021-08-25T06:52:34Z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