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1"/>
  </p:notesMasterIdLst>
  <p:sldIdLst>
    <p:sldId id="256" r:id="rId2"/>
    <p:sldId id="257" r:id="rId3"/>
    <p:sldId id="258" r:id="rId4"/>
    <p:sldId id="289" r:id="rId5"/>
    <p:sldId id="271" r:id="rId6"/>
    <p:sldId id="272" r:id="rId7"/>
    <p:sldId id="273" r:id="rId8"/>
    <p:sldId id="274" r:id="rId9"/>
    <p:sldId id="275" r:id="rId10"/>
    <p:sldId id="276" r:id="rId11"/>
    <p:sldId id="278" r:id="rId12"/>
    <p:sldId id="288" r:id="rId13"/>
    <p:sldId id="280" r:id="rId14"/>
    <p:sldId id="281" r:id="rId15"/>
    <p:sldId id="282" r:id="rId16"/>
    <p:sldId id="284" r:id="rId17"/>
    <p:sldId id="285" r:id="rId18"/>
    <p:sldId id="286" r:id="rId19"/>
    <p:sldId id="292" r:id="rId20"/>
    <p:sldId id="290" r:id="rId21"/>
    <p:sldId id="291" r:id="rId22"/>
    <p:sldId id="293" r:id="rId23"/>
    <p:sldId id="294" r:id="rId24"/>
    <p:sldId id="297" r:id="rId25"/>
    <p:sldId id="296" r:id="rId26"/>
    <p:sldId id="295" r:id="rId27"/>
    <p:sldId id="259" r:id="rId28"/>
    <p:sldId id="260" r:id="rId29"/>
    <p:sldId id="261" r:id="rId30"/>
    <p:sldId id="262" r:id="rId31"/>
    <p:sldId id="263" r:id="rId32"/>
    <p:sldId id="264" r:id="rId33"/>
    <p:sldId id="265" r:id="rId34"/>
    <p:sldId id="266" r:id="rId35"/>
    <p:sldId id="267" r:id="rId36"/>
    <p:sldId id="298" r:id="rId37"/>
    <p:sldId id="268" r:id="rId38"/>
    <p:sldId id="269" r:id="rId39"/>
    <p:sldId id="299"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60085E5-E64C-4F93-A58E-FEB8C99613CA}">
          <p14:sldIdLst>
            <p14:sldId id="256"/>
            <p14:sldId id="257"/>
            <p14:sldId id="258"/>
          </p14:sldIdLst>
        </p14:section>
        <p14:section name="RMI" id="{9148F2C9-A840-4650-85B1-74102E21D58C}">
          <p14:sldIdLst>
            <p14:sldId id="289"/>
            <p14:sldId id="271"/>
            <p14:sldId id="272"/>
            <p14:sldId id="273"/>
            <p14:sldId id="274"/>
            <p14:sldId id="275"/>
            <p14:sldId id="276"/>
            <p14:sldId id="278"/>
          </p14:sldIdLst>
        </p14:section>
        <p14:section name="EJB" id="{F4A2DDDA-148C-4B96-AED9-322E0D313CFC}">
          <p14:sldIdLst>
            <p14:sldId id="288"/>
            <p14:sldId id="280"/>
            <p14:sldId id="281"/>
            <p14:sldId id="282"/>
            <p14:sldId id="284"/>
            <p14:sldId id="285"/>
            <p14:sldId id="286"/>
          </p14:sldIdLst>
        </p14:section>
        <p14:section name="Corba und Webservices" id="{706E1401-3096-4ED3-881E-C533BDDE9386}">
          <p14:sldIdLst>
            <p14:sldId id="292"/>
            <p14:sldId id="290"/>
            <p14:sldId id="291"/>
            <p14:sldId id="293"/>
            <p14:sldId id="294"/>
            <p14:sldId id="297"/>
            <p14:sldId id="296"/>
            <p14:sldId id="295"/>
          </p14:sldIdLst>
        </p14:section>
        <p14:section name="GUI und Tests" id="{E544EACD-B194-4BD2-BC43-FDAB7EEB716C}">
          <p14:sldIdLst>
            <p14:sldId id="259"/>
            <p14:sldId id="260"/>
            <p14:sldId id="261"/>
            <p14:sldId id="262"/>
            <p14:sldId id="263"/>
            <p14:sldId id="264"/>
            <p14:sldId id="265"/>
            <p14:sldId id="266"/>
            <p14:sldId id="267"/>
          </p14:sldIdLst>
        </p14:section>
        <p14:section name="Schluss" id="{83D3B324-1D29-4CA8-A95F-C507D02D9A16}">
          <p14:sldIdLst>
            <p14:sldId id="298"/>
            <p14:sldId id="268"/>
            <p14:sldId id="269"/>
            <p14:sldId id="29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chwarz" initials="TS" lastIdx="1" clrIdx="0">
    <p:extLst>
      <p:ext uri="{19B8F6BF-5375-455C-9EA6-DF929625EA0E}">
        <p15:presenceInfo xmlns="" xmlns:p15="http://schemas.microsoft.com/office/powerpoint/2012/main" userId="953c7d0488bacd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878" autoAdjust="0"/>
  </p:normalViewPr>
  <p:slideViewPr>
    <p:cSldViewPr snapToGrid="0">
      <p:cViewPr varScale="1">
        <p:scale>
          <a:sx n="76" d="100"/>
          <a:sy n="76" d="100"/>
        </p:scale>
        <p:origin x="-109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1-09T09:39:45.645" idx="1">
    <p:pos x="10" y="10"/>
    <p:text>Bracht es diese Folie, das selbe steht auf Folie 30</p:text>
    <p:extLst>
      <p:ext uri="{C676402C-5697-4E1C-873F-D02D1690AC5C}">
        <p15:threadingInfo xmlns=""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DAFB3-BC7C-4D71-BEA2-61DC8643D36F}" type="datetimeFigureOut">
              <a:rPr lang="de-AT" smtClean="0"/>
              <a:t>09.01.2013</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D70F-D8B5-4D41-95B5-481C1B1D6FE8}" type="slidenum">
              <a:rPr lang="de-AT" smtClean="0"/>
              <a:t>‹Nr.›</a:t>
            </a:fld>
            <a:endParaRPr lang="de-AT"/>
          </a:p>
        </p:txBody>
      </p:sp>
    </p:spTree>
    <p:extLst>
      <p:ext uri="{BB962C8B-B14F-4D97-AF65-F5344CB8AC3E}">
        <p14:creationId xmlns:p14="http://schemas.microsoft.com/office/powerpoint/2010/main" val="26359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Server </a:t>
            </a:r>
            <a:r>
              <a:rPr lang="de-AT" dirty="0" smtClean="0"/>
              <a:t>startet</a:t>
            </a:r>
            <a:r>
              <a:rPr lang="de-AT" baseline="0" dirty="0" smtClean="0"/>
              <a:t> Kommunikations-Server (RMI,…)</a:t>
            </a:r>
          </a:p>
          <a:p>
            <a:pPr marL="171450" indent="-171450">
              <a:buFontTx/>
              <a:buChar char="-"/>
            </a:pPr>
            <a:r>
              <a:rPr lang="de-AT" baseline="0" dirty="0" smtClean="0"/>
              <a:t>Dieser greifen auf </a:t>
            </a:r>
            <a:r>
              <a:rPr lang="de-AT" baseline="0" dirty="0" err="1" smtClean="0"/>
              <a:t>Use</a:t>
            </a:r>
            <a:r>
              <a:rPr lang="de-AT" baseline="0" dirty="0" smtClean="0"/>
              <a:t> Case Controller zu</a:t>
            </a:r>
          </a:p>
          <a:p>
            <a:pPr marL="0" indent="0">
              <a:buFontTx/>
              <a:buNone/>
            </a:pPr>
            <a:endParaRPr lang="de-AT" baseline="0" dirty="0" smtClean="0"/>
          </a:p>
          <a:p>
            <a:pPr marL="0" indent="0">
              <a:buFontTx/>
              <a:buNone/>
            </a:pPr>
            <a:r>
              <a:rPr lang="de-AT" baseline="0" dirty="0" smtClean="0"/>
              <a:t>Der Client wählt über Factory die Kommunikationsschnittstelle aus und erhält Service Client</a:t>
            </a:r>
          </a:p>
          <a:p>
            <a:pPr marL="0" indent="0">
              <a:buFontTx/>
              <a:buNone/>
            </a:pPr>
            <a:endParaRPr lang="de-AT" baseline="0" dirty="0" smtClean="0"/>
          </a:p>
          <a:p>
            <a:pPr marL="0" indent="0">
              <a:buFontTx/>
              <a:buNone/>
            </a:pPr>
            <a:r>
              <a:rPr lang="de-AT" baseline="0" dirty="0" smtClean="0"/>
              <a:t>Mit dem Service Client (Remote </a:t>
            </a:r>
            <a:r>
              <a:rPr lang="de-AT" baseline="0" dirty="0" err="1" smtClean="0"/>
              <a:t>Use</a:t>
            </a:r>
            <a:r>
              <a:rPr lang="de-AT" baseline="0" dirty="0" smtClean="0"/>
              <a:t> Case Controller) wird auf der Präsentationsebene gearbeitet</a:t>
            </a:r>
          </a:p>
          <a:p>
            <a:pPr marL="171450" indent="-171450">
              <a:buFontTx/>
              <a:buChar char="-"/>
            </a:pPr>
            <a:r>
              <a:rPr lang="de-AT" baseline="0" dirty="0" smtClean="0"/>
              <a:t>Die Darunterliegenden Kommunikationsaufgaben sind nicht sichtbar</a:t>
            </a:r>
          </a:p>
          <a:p>
            <a:pPr marL="171450" indent="-171450">
              <a:buFontTx/>
              <a:buChar char="-"/>
            </a:pPr>
            <a:endParaRPr lang="de-AT" baseline="0" dirty="0" smtClean="0"/>
          </a:p>
          <a:p>
            <a:pPr marL="0" indent="0">
              <a:buFontTx/>
              <a:buNone/>
            </a:pPr>
            <a:r>
              <a:rPr lang="de-AT" baseline="0" dirty="0" smtClean="0"/>
              <a:t>Wichtig</a:t>
            </a:r>
          </a:p>
          <a:p>
            <a:pPr marL="171450" indent="-171450">
              <a:buFontTx/>
              <a:buChar char="-"/>
            </a:pPr>
            <a:r>
              <a:rPr lang="de-AT" baseline="0" dirty="0" err="1" smtClean="0"/>
              <a:t>Exception</a:t>
            </a:r>
            <a:r>
              <a:rPr lang="de-AT" baseline="0" dirty="0" smtClean="0"/>
              <a:t> Handling (</a:t>
            </a:r>
            <a:r>
              <a:rPr lang="de-AT" baseline="0" dirty="0" err="1" smtClean="0"/>
              <a:t>CommunicationProblemException</a:t>
            </a:r>
            <a:r>
              <a:rPr lang="de-AT" baseline="0" dirty="0" smtClean="0"/>
              <a:t> stellvertretend für </a:t>
            </a:r>
            <a:r>
              <a:rPr lang="de-AT" baseline="0" dirty="0" err="1" smtClean="0"/>
              <a:t>RemoteException</a:t>
            </a:r>
            <a:r>
              <a:rPr lang="de-AT" baseline="0" dirty="0" smtClean="0"/>
              <a:t>, Invalid URL </a:t>
            </a:r>
            <a:r>
              <a:rPr lang="de-AT" baseline="0" dirty="0" err="1" smtClean="0"/>
              <a:t>Exception</a:t>
            </a:r>
            <a:r>
              <a:rPr lang="de-AT" baseline="0" dirty="0" smtClean="0"/>
              <a:t>,…)</a:t>
            </a:r>
          </a:p>
          <a:p>
            <a:pPr marL="171450" indent="-171450">
              <a:buFontTx/>
              <a:buChar char="-"/>
            </a:pPr>
            <a:endParaRPr lang="de-AT" baseline="0" dirty="0" smtClean="0"/>
          </a:p>
          <a:p>
            <a:pPr marL="0" indent="0">
              <a:buFontTx/>
              <a:buNone/>
            </a:pPr>
            <a:r>
              <a:rPr lang="de-AT" baseline="0" dirty="0" smtClean="0"/>
              <a:t>Vorteile</a:t>
            </a:r>
          </a:p>
          <a:p>
            <a:pPr marL="171450" indent="-171450">
              <a:buFontTx/>
              <a:buChar char="-"/>
            </a:pPr>
            <a:r>
              <a:rPr lang="de-AT" baseline="0" dirty="0" smtClean="0"/>
              <a:t>Information </a:t>
            </a:r>
            <a:r>
              <a:rPr lang="de-AT" baseline="0" dirty="0" err="1" smtClean="0"/>
              <a:t>Hiding</a:t>
            </a:r>
            <a:r>
              <a:rPr lang="de-AT" baseline="0" dirty="0" smtClean="0"/>
              <a:t> (</a:t>
            </a:r>
            <a:r>
              <a:rPr lang="de-AT" baseline="0" dirty="0" err="1" smtClean="0"/>
              <a:t>Presentation</a:t>
            </a:r>
            <a:r>
              <a:rPr lang="de-AT" baseline="0" dirty="0" smtClean="0"/>
              <a:t>-Schicht interessiert Übertragung grundsätzlich nicht)</a:t>
            </a:r>
          </a:p>
          <a:p>
            <a:pPr marL="0" indent="0">
              <a:buFontTx/>
              <a:buNone/>
            </a:pPr>
            <a:r>
              <a:rPr lang="de-AT" baseline="0" dirty="0" smtClean="0"/>
              <a:t>+ Unabhängig von Übertragungsprotokoll (für zukünftige </a:t>
            </a:r>
            <a:r>
              <a:rPr lang="de-AT" baseline="0" dirty="0" err="1" smtClean="0"/>
              <a:t>neuentwicklungen</a:t>
            </a:r>
            <a:r>
              <a:rPr lang="de-AT" baseline="0" dirty="0" smtClean="0"/>
              <a:t>,…)</a:t>
            </a:r>
          </a:p>
          <a:p>
            <a:pPr marL="0" indent="0">
              <a:buFontTx/>
              <a:buNone/>
            </a:pPr>
            <a:r>
              <a:rPr lang="de-AT" baseline="0" dirty="0" smtClean="0"/>
              <a:t>+ bei Projekt war es klar, dass verschiedene Protokolle in den Einsatz kommen</a:t>
            </a:r>
          </a:p>
          <a:p>
            <a:pPr marL="0" indent="0">
              <a:buFontTx/>
              <a:buNone/>
            </a:pPr>
            <a:endParaRPr lang="de-AT" baseline="0" dirty="0" smtClean="0"/>
          </a:p>
          <a:p>
            <a:pPr marL="0" indent="0">
              <a:buFontTx/>
              <a:buNone/>
            </a:pPr>
            <a:r>
              <a:rPr lang="de-AT" baseline="0" dirty="0" smtClean="0"/>
              <a:t>Nachteile / Schwierigkeiten</a:t>
            </a:r>
          </a:p>
          <a:p>
            <a:pPr marL="0" indent="0">
              <a:buFontTx/>
              <a:buNone/>
            </a:pPr>
            <a:r>
              <a:rPr lang="de-AT" baseline="0" dirty="0" smtClean="0"/>
              <a:t>- EJB </a:t>
            </a:r>
            <a:r>
              <a:rPr lang="de-AT" baseline="0" dirty="0" smtClean="0">
                <a:sym typeface="Wingdings" pitchFamily="2" charset="2"/>
              </a:rPr>
              <a:t> Container/Annotationen</a:t>
            </a:r>
            <a:endParaRPr lang="de-AT" baseline="0" dirty="0" smtClean="0"/>
          </a:p>
          <a:p>
            <a:pPr marL="171450" indent="-171450">
              <a:buFontTx/>
              <a:buChar char="-"/>
            </a:pPr>
            <a:endParaRPr lang="de-AT" baseline="0" dirty="0" smtClean="0"/>
          </a:p>
          <a:p>
            <a:pPr marL="0" indent="0">
              <a:buFontTx/>
              <a:buNone/>
            </a:pPr>
            <a:endParaRPr lang="de-AT" baseline="0" dirty="0" smtClean="0"/>
          </a:p>
          <a:p>
            <a:pPr marL="171450" indent="-171450">
              <a:buFontTx/>
              <a:buChar char="-"/>
            </a:pP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5</a:t>
            </a:fld>
            <a:endParaRPr lang="en-GB"/>
          </a:p>
        </p:txBody>
      </p:sp>
    </p:spTree>
    <p:extLst>
      <p:ext uri="{BB962C8B-B14F-4D97-AF65-F5344CB8AC3E}">
        <p14:creationId xmlns:p14="http://schemas.microsoft.com/office/powerpoint/2010/main" val="390379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TODO: Screenshot</a:t>
            </a:r>
            <a:r>
              <a:rPr lang="de-AT" baseline="0" dirty="0" smtClean="0"/>
              <a:t> </a:t>
            </a:r>
            <a:r>
              <a:rPr lang="de-AT" baseline="0" dirty="0" err="1" smtClean="0"/>
              <a:t>evt</a:t>
            </a:r>
            <a:r>
              <a:rPr lang="de-AT" baseline="0" dirty="0" smtClean="0"/>
              <a:t>. Noch ändern (kein leeres </a:t>
            </a:r>
            <a:r>
              <a:rPr lang="de-AT" baseline="0" dirty="0" err="1" smtClean="0"/>
              <a:t>feld</a:t>
            </a:r>
            <a:r>
              <a:rPr lang="de-AT" baseline="0" dirty="0" smtClean="0"/>
              <a:t>)</a:t>
            </a:r>
          </a:p>
          <a:p>
            <a:endParaRPr lang="de-AT" baseline="0" dirty="0" smtClean="0"/>
          </a:p>
          <a:p>
            <a:r>
              <a:rPr lang="de-AT" baseline="0" dirty="0" smtClean="0"/>
              <a:t>Wie hier ersichtlich ist, so sieht die letztendlich Umsetzung aus. </a:t>
            </a:r>
          </a:p>
          <a:p>
            <a:r>
              <a:rPr lang="de-AT" baseline="0" dirty="0" smtClean="0"/>
              <a:t>Es gibt einen Member Tab und einen </a:t>
            </a:r>
            <a:r>
              <a:rPr lang="de-AT" baseline="0" dirty="0" err="1" smtClean="0"/>
              <a:t>Competition</a:t>
            </a:r>
            <a:r>
              <a:rPr lang="de-AT" baseline="0" dirty="0" smtClean="0"/>
              <a:t> Tab; diese fassen jeweils auf gewisse Art und Weise die Themenbereiche der Anwendungen zusammen</a:t>
            </a:r>
          </a:p>
          <a:p>
            <a:r>
              <a:rPr lang="de-AT" baseline="0" dirty="0" smtClean="0"/>
              <a:t>Der </a:t>
            </a:r>
            <a:r>
              <a:rPr lang="de-AT" baseline="0" dirty="0" err="1" smtClean="0"/>
              <a:t>MemberTab</a:t>
            </a:r>
            <a:r>
              <a:rPr lang="de-AT" baseline="0" dirty="0" smtClean="0"/>
              <a:t> beinhaltet hier z.B. </a:t>
            </a:r>
          </a:p>
          <a:p>
            <a:r>
              <a:rPr lang="de-AT" baseline="0" dirty="0" smtClean="0"/>
              <a:t>	- Search Member für die Mitgliedssuche</a:t>
            </a:r>
          </a:p>
          <a:p>
            <a:r>
              <a:rPr lang="de-AT" baseline="0" dirty="0" smtClean="0"/>
              <a:t>	- Add New Member für das anlegen eines neuen Mitglieds</a:t>
            </a:r>
          </a:p>
          <a:p>
            <a:r>
              <a:rPr lang="de-AT" baseline="0" dirty="0" smtClean="0"/>
              <a:t>	- Add </a:t>
            </a:r>
            <a:r>
              <a:rPr lang="de-AT" baseline="0" dirty="0" err="1" smtClean="0"/>
              <a:t>To</a:t>
            </a:r>
            <a:r>
              <a:rPr lang="de-AT" baseline="0" dirty="0" smtClean="0"/>
              <a:t> Team für das Hinzufügen eines Mitglieds zu einem Team</a:t>
            </a:r>
          </a:p>
          <a:p>
            <a:r>
              <a:rPr lang="de-AT" baseline="0" dirty="0" smtClean="0"/>
              <a:t>All jene </a:t>
            </a:r>
            <a:r>
              <a:rPr lang="de-AT" baseline="0" dirty="0" err="1" smtClean="0"/>
              <a:t>UseCases</a:t>
            </a:r>
            <a:r>
              <a:rPr lang="de-AT" baseline="0" dirty="0" smtClean="0"/>
              <a:t> also welche sich explizit auf Mitglieder beziehen</a:t>
            </a:r>
          </a:p>
        </p:txBody>
      </p:sp>
      <p:sp>
        <p:nvSpPr>
          <p:cNvPr id="4" name="Foliennummernplatzhalter 3"/>
          <p:cNvSpPr>
            <a:spLocks noGrp="1"/>
          </p:cNvSpPr>
          <p:nvPr>
            <p:ph type="sldNum" sz="quarter" idx="10"/>
          </p:nvPr>
        </p:nvSpPr>
        <p:spPr/>
        <p:txBody>
          <a:bodyPr/>
          <a:lstStyle/>
          <a:p>
            <a:fld id="{5E424E5C-960A-40AF-91BF-B49DEF3D51D8}" type="slidenum">
              <a:rPr lang="de-AT" smtClean="0"/>
              <a:t>32</a:t>
            </a:fld>
            <a:endParaRPr lang="de-AT"/>
          </a:p>
        </p:txBody>
      </p:sp>
    </p:spTree>
    <p:extLst>
      <p:ext uri="{BB962C8B-B14F-4D97-AF65-F5344CB8AC3E}">
        <p14:creationId xmlns:p14="http://schemas.microsoft.com/office/powerpoint/2010/main" val="405978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Die realisierten Funktionen entsprechen logischerweise den </a:t>
            </a:r>
            <a:r>
              <a:rPr lang="de-AT" baseline="0" dirty="0" err="1" smtClean="0"/>
              <a:t>UseCases</a:t>
            </a:r>
            <a:r>
              <a:rPr lang="de-AT" baseline="0" dirty="0" smtClean="0"/>
              <a:t>, hier möchte ich nun aber noch kurz etwas näher darauf eingehen.</a:t>
            </a:r>
          </a:p>
          <a:p>
            <a:pPr marL="171450" indent="-171450">
              <a:buFontTx/>
              <a:buChar char="-"/>
            </a:pPr>
            <a:r>
              <a:rPr lang="de-AT" baseline="0" dirty="0" smtClean="0"/>
              <a:t>Nach dem Login gelangt der User auf den Hauptbildschirm, sobald er über die Navigationsmöglichkeiten auf einen </a:t>
            </a:r>
            <a:r>
              <a:rPr lang="de-AT" baseline="0" dirty="0" err="1" smtClean="0"/>
              <a:t>UseCase</a:t>
            </a:r>
            <a:r>
              <a:rPr lang="de-AT" baseline="0" dirty="0" smtClean="0"/>
              <a:t> zugreifen will, wird geprüft ob der am System angemeldete User auch über die </a:t>
            </a:r>
            <a:r>
              <a:rPr lang="de-AT" baseline="0" dirty="0" err="1" smtClean="0"/>
              <a:t>notwedigen</a:t>
            </a:r>
            <a:r>
              <a:rPr lang="de-AT" baseline="0" dirty="0" smtClean="0"/>
              <a:t> Berechtigungen für den Zugriff darauf verfügt.</a:t>
            </a:r>
          </a:p>
          <a:p>
            <a:pPr marL="171450" indent="-171450">
              <a:buFontTx/>
              <a:buChar char="-"/>
            </a:pPr>
            <a:r>
              <a:rPr lang="de-AT" baseline="0" dirty="0" smtClean="0"/>
              <a:t>Wie schon erwähnt der </a:t>
            </a:r>
            <a:r>
              <a:rPr lang="de-AT" baseline="0" dirty="0" err="1" smtClean="0"/>
              <a:t>MemberTab</a:t>
            </a:r>
            <a:r>
              <a:rPr lang="de-AT" baseline="0" dirty="0" smtClean="0"/>
              <a:t> beinhaltet </a:t>
            </a:r>
          </a:p>
          <a:p>
            <a:pPr marL="0" indent="0">
              <a:buFontTx/>
              <a:buNone/>
            </a:pPr>
            <a:r>
              <a:rPr lang="de-AT" baseline="0" dirty="0" smtClean="0"/>
              <a:t>	- Search Member ermöglicht die Suche und damit in Verbindung auch die Änderung der Mitgliedsdaten</a:t>
            </a:r>
          </a:p>
          <a:p>
            <a:r>
              <a:rPr lang="de-AT" baseline="0" dirty="0" smtClean="0"/>
              <a:t>	- Add New Member das anlegen eines neuen Vereinsmitglieds</a:t>
            </a:r>
          </a:p>
          <a:p>
            <a:r>
              <a:rPr lang="de-AT" baseline="0" dirty="0" smtClean="0"/>
              <a:t>	- Add </a:t>
            </a:r>
            <a:r>
              <a:rPr lang="de-AT" baseline="0" dirty="0" err="1" smtClean="0"/>
              <a:t>To</a:t>
            </a:r>
            <a:r>
              <a:rPr lang="de-AT" baseline="0" dirty="0" smtClean="0"/>
              <a:t> Team das </a:t>
            </a:r>
            <a:r>
              <a:rPr lang="de-AT" baseline="0" dirty="0" err="1" smtClean="0"/>
              <a:t>Hinzfügen</a:t>
            </a:r>
            <a:r>
              <a:rPr lang="de-AT" baseline="0" dirty="0" smtClean="0"/>
              <a:t> eines Mitglieds zu einem Team</a:t>
            </a:r>
          </a:p>
          <a:p>
            <a:pPr marL="171450" indent="-171450">
              <a:buFontTx/>
              <a:buChar char="-"/>
            </a:pPr>
            <a:r>
              <a:rPr lang="de-AT" baseline="0" dirty="0" smtClean="0"/>
              <a:t>Im Tab </a:t>
            </a:r>
            <a:r>
              <a:rPr lang="de-AT" baseline="0" dirty="0" err="1" smtClean="0"/>
              <a:t>Competition</a:t>
            </a:r>
            <a:r>
              <a:rPr lang="de-AT" baseline="0" dirty="0" smtClean="0"/>
              <a:t> ist es möglich </a:t>
            </a:r>
          </a:p>
          <a:p>
            <a:pPr marL="628650" lvl="1" indent="-171450">
              <a:buFontTx/>
              <a:buChar char="-"/>
            </a:pPr>
            <a:r>
              <a:rPr lang="de-AT" baseline="0" dirty="0" smtClean="0"/>
              <a:t>Einen Neuen Wettkampf anzulegen, hierbei müssen erst die generellen Daten zu </a:t>
            </a:r>
            <a:r>
              <a:rPr lang="de-AT" baseline="0" dirty="0" err="1" smtClean="0"/>
              <a:t>ort</a:t>
            </a:r>
            <a:r>
              <a:rPr lang="de-AT" baseline="0" dirty="0" smtClean="0"/>
              <a:t>, zeit,… bestätigt werden bevor die Team </a:t>
            </a:r>
            <a:r>
              <a:rPr lang="de-AT" baseline="0" dirty="0" err="1" smtClean="0"/>
              <a:t>zuteilung</a:t>
            </a:r>
            <a:r>
              <a:rPr lang="de-AT" baseline="0" dirty="0" smtClean="0"/>
              <a:t> stattfindet.</a:t>
            </a:r>
          </a:p>
          <a:p>
            <a:pPr marL="628650" lvl="1" indent="-171450">
              <a:buFontTx/>
              <a:buChar char="-"/>
            </a:pPr>
            <a:r>
              <a:rPr lang="de-AT" baseline="0" dirty="0" smtClean="0"/>
              <a:t>Des weiteren können Wettkampfresultate eingetragen und</a:t>
            </a:r>
          </a:p>
          <a:p>
            <a:pPr marL="628650" lvl="1" indent="-171450">
              <a:buFontTx/>
              <a:buChar char="-"/>
            </a:pPr>
            <a:r>
              <a:rPr lang="de-AT" baseline="0" dirty="0" smtClean="0"/>
              <a:t>Wettkampf Teams festgelegt werden</a:t>
            </a:r>
          </a:p>
          <a:p>
            <a:pPr marL="628650" lvl="1" indent="-171450">
              <a:buFontTx/>
              <a:buChar char="-"/>
            </a:pPr>
            <a:r>
              <a:rPr lang="de-AT" baseline="0" dirty="0" smtClean="0"/>
              <a:t>Über </a:t>
            </a:r>
            <a:r>
              <a:rPr lang="de-AT" baseline="0" dirty="0" err="1" smtClean="0"/>
              <a:t>ShowCompetition</a:t>
            </a:r>
            <a:r>
              <a:rPr lang="de-AT" baseline="0" dirty="0" smtClean="0"/>
              <a:t> kann in eine Wettkampf Einsicht genommen werden.</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33</a:t>
            </a:fld>
            <a:endParaRPr lang="de-AT"/>
          </a:p>
        </p:txBody>
      </p:sp>
    </p:spTree>
    <p:extLst>
      <p:ext uri="{BB962C8B-B14F-4D97-AF65-F5344CB8AC3E}">
        <p14:creationId xmlns:p14="http://schemas.microsoft.com/office/powerpoint/2010/main" val="412782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Die LDAP Authentifizierung</a:t>
            </a:r>
            <a:r>
              <a:rPr lang="de-AT" baseline="0" dirty="0" smtClean="0"/>
              <a:t> wurde erst nachträglich eingebaut</a:t>
            </a:r>
          </a:p>
          <a:p>
            <a:pPr marL="171450" indent="-171450">
              <a:buFontTx/>
              <a:buChar char="-"/>
            </a:pPr>
            <a:r>
              <a:rPr lang="de-AT" baseline="0" dirty="0" smtClean="0"/>
              <a:t>Ebenfalls eine Erweiterung stellt die Anbindung von </a:t>
            </a:r>
            <a:r>
              <a:rPr lang="de-AT" baseline="0" dirty="0" err="1" smtClean="0"/>
              <a:t>Corba</a:t>
            </a:r>
            <a:r>
              <a:rPr lang="de-AT" baseline="0" dirty="0" smtClean="0"/>
              <a:t> dar welche in Java realisiert wurde und  u.a. die Wettkampfergebnisse ausgibt</a:t>
            </a:r>
          </a:p>
          <a:p>
            <a:pPr marL="171450" indent="-171450">
              <a:buFontTx/>
              <a:buChar char="-"/>
            </a:pPr>
            <a:r>
              <a:rPr lang="de-AT" dirty="0" smtClean="0"/>
              <a:t>Gleiches gilt für die Wettkampfeinladungen</a:t>
            </a:r>
            <a:r>
              <a:rPr lang="de-AT" baseline="0" dirty="0" smtClean="0"/>
              <a:t> welche bei Vorhandensein nach dem Login erscheinen sollten</a:t>
            </a:r>
          </a:p>
          <a:p>
            <a:pPr marL="171450" indent="-171450">
              <a:buFontTx/>
              <a:buChar char="-"/>
            </a:pPr>
            <a:r>
              <a:rPr lang="de-AT" baseline="0" dirty="0" smtClean="0"/>
              <a:t>Darüberhinaus gibt es eine </a:t>
            </a:r>
            <a:r>
              <a:rPr lang="de-AT" baseline="0" dirty="0" err="1" smtClean="0"/>
              <a:t>WebServiceClient</a:t>
            </a:r>
            <a:r>
              <a:rPr lang="de-AT" baseline="0" dirty="0" smtClean="0"/>
              <a:t> Realisierung sowie</a:t>
            </a:r>
          </a:p>
          <a:p>
            <a:pPr marL="171450" indent="-171450">
              <a:buFontTx/>
              <a:buChar char="-"/>
            </a:pPr>
            <a:r>
              <a:rPr lang="de-AT" baseline="0" dirty="0" smtClean="0"/>
              <a:t>Eine vom abgekoppelte JMS Umsetzung</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34</a:t>
            </a:fld>
            <a:endParaRPr lang="de-AT"/>
          </a:p>
        </p:txBody>
      </p:sp>
    </p:spTree>
    <p:extLst>
      <p:ext uri="{BB962C8B-B14F-4D97-AF65-F5344CB8AC3E}">
        <p14:creationId xmlns:p14="http://schemas.microsoft.com/office/powerpoint/2010/main" val="2980439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Getestet</a:t>
            </a:r>
            <a:r>
              <a:rPr lang="de-AT" baseline="0" dirty="0" smtClean="0"/>
              <a:t> wurde im Verlauf/Folge der Technologieanpassungen </a:t>
            </a:r>
            <a:r>
              <a:rPr lang="de-AT" baseline="0" dirty="0" err="1" smtClean="0"/>
              <a:t>Hautpsächlich</a:t>
            </a:r>
            <a:r>
              <a:rPr lang="de-AT" baseline="0" dirty="0" smtClean="0"/>
              <a:t> via </a:t>
            </a:r>
            <a:r>
              <a:rPr lang="de-AT" baseline="0" dirty="0" err="1" smtClean="0"/>
              <a:t>Try&amp;Error</a:t>
            </a:r>
            <a:r>
              <a:rPr lang="de-AT" baseline="0" dirty="0" smtClean="0"/>
              <a:t>.  </a:t>
            </a:r>
          </a:p>
          <a:p>
            <a:pPr marL="171450" indent="-171450">
              <a:buFontTx/>
              <a:buChar char="-"/>
            </a:pPr>
            <a:r>
              <a:rPr lang="de-AT" baseline="0" dirty="0" smtClean="0"/>
              <a:t>Dabei fanden sich in zum Teil natürlich schwächen bezüglich der Meldungen über Erfolg/Misserfolg an den User -&gt; wurden aber einfach und schnell behoben.</a:t>
            </a:r>
          </a:p>
          <a:p>
            <a:pPr marL="171450" indent="-171450">
              <a:buFontTx/>
              <a:buChar char="-"/>
            </a:pPr>
            <a:r>
              <a:rPr lang="de-AT" baseline="0" dirty="0" smtClean="0"/>
              <a:t>Größer Schwierigkeiten entstanden dabei eher bei erforderlichen Datenbankänderungen oder Änderungen welche sich durch mehrere Schichten zogen. Hierbei stellte sich die Entkoppelung über die Interfaces, zur einfacheren Anpassung an die Technologien als Nachteil heraus. Kleinere Veränderungen an den falschen stellen konnten sich so schnell durch diverse Schichten ziehen und die Fehlerbehebung gestaltete sich dadurch teilweise eher aufwändig.</a:t>
            </a:r>
          </a:p>
          <a:p>
            <a:pPr marL="171450" indent="-171450">
              <a:buFontTx/>
              <a:buChar char="-"/>
            </a:pPr>
            <a:r>
              <a:rPr lang="de-AT" baseline="0" dirty="0" smtClean="0"/>
              <a:t>Zur Vermeidung von Codeverdoppelung wurden wiederverwendbare Forms erzeugt, was im Zuge der </a:t>
            </a:r>
            <a:r>
              <a:rPr lang="de-AT" baseline="0" dirty="0" err="1" smtClean="0"/>
              <a:t>Test&amp;Refactor</a:t>
            </a:r>
            <a:r>
              <a:rPr lang="de-AT" baseline="0" dirty="0" smtClean="0"/>
              <a:t> Phasen von Vorteil war, aber auch gegenseitig allen Team Teilnehmern einen besseren Überblick gewährte</a:t>
            </a:r>
          </a:p>
        </p:txBody>
      </p:sp>
      <p:sp>
        <p:nvSpPr>
          <p:cNvPr id="4" name="Foliennummernplatzhalter 3"/>
          <p:cNvSpPr>
            <a:spLocks noGrp="1"/>
          </p:cNvSpPr>
          <p:nvPr>
            <p:ph type="sldNum" sz="quarter" idx="10"/>
          </p:nvPr>
        </p:nvSpPr>
        <p:spPr/>
        <p:txBody>
          <a:bodyPr/>
          <a:lstStyle/>
          <a:p>
            <a:fld id="{5E424E5C-960A-40AF-91BF-B49DEF3D51D8}" type="slidenum">
              <a:rPr lang="de-AT" smtClean="0"/>
              <a:t>35</a:t>
            </a:fld>
            <a:endParaRPr lang="de-AT"/>
          </a:p>
        </p:txBody>
      </p:sp>
    </p:spTree>
    <p:extLst>
      <p:ext uri="{BB962C8B-B14F-4D97-AF65-F5344CB8AC3E}">
        <p14:creationId xmlns:p14="http://schemas.microsoft.com/office/powerpoint/2010/main" val="344394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Vorteile</a:t>
            </a:r>
          </a:p>
          <a:p>
            <a:pPr marL="171450" indent="-171450">
              <a:buFontTx/>
              <a:buChar char="-"/>
            </a:pPr>
            <a:r>
              <a:rPr lang="de-AT" baseline="0" dirty="0" err="1" smtClean="0"/>
              <a:t>Use</a:t>
            </a:r>
            <a:r>
              <a:rPr lang="de-AT" baseline="0" dirty="0" smtClean="0"/>
              <a:t> Case Controller unabhängig von Kommunikation</a:t>
            </a:r>
          </a:p>
          <a:p>
            <a:pPr marL="171450" indent="-171450">
              <a:buFontTx/>
              <a:buChar char="-"/>
            </a:pPr>
            <a:endParaRPr lang="de-AT" baseline="0" dirty="0" smtClean="0"/>
          </a:p>
          <a:p>
            <a:pPr marL="0" indent="0">
              <a:buFontTx/>
              <a:buNone/>
            </a:pPr>
            <a:r>
              <a:rPr lang="de-AT" baseline="0" dirty="0" smtClean="0"/>
              <a:t>Was muss für neue Kommunikationsschicht getan werden</a:t>
            </a:r>
          </a:p>
          <a:p>
            <a:pPr marL="228600" indent="-228600">
              <a:buFontTx/>
              <a:buAutoNum type="arabicPeriod"/>
            </a:pPr>
            <a:r>
              <a:rPr lang="de-AT" baseline="0" dirty="0" smtClean="0"/>
              <a:t>Service Factory (die dem </a:t>
            </a:r>
            <a:r>
              <a:rPr lang="de-AT" baseline="0" dirty="0" err="1" smtClean="0"/>
              <a:t>Use</a:t>
            </a:r>
            <a:r>
              <a:rPr lang="de-AT" baseline="0" dirty="0" smtClean="0"/>
              <a:t> Case Controller Interface entspricht) erstellen</a:t>
            </a:r>
          </a:p>
          <a:p>
            <a:pPr marL="685800" lvl="1" indent="-228600">
              <a:buFontTx/>
              <a:buAutoNum type="arabicPeriod"/>
            </a:pPr>
            <a:r>
              <a:rPr lang="de-AT" baseline="0" dirty="0" smtClean="0"/>
              <a:t>Interface (für Client im </a:t>
            </a:r>
            <a:r>
              <a:rPr lang="de-AT" baseline="0" dirty="0" err="1" smtClean="0"/>
              <a:t>Contract</a:t>
            </a:r>
            <a:r>
              <a:rPr lang="de-AT" baseline="0" dirty="0" smtClean="0"/>
              <a:t>) und Implementation (auf Server)</a:t>
            </a:r>
          </a:p>
          <a:p>
            <a:pPr marL="228600" lvl="0" indent="-228600">
              <a:buFontTx/>
              <a:buAutoNum type="arabicPeriod"/>
            </a:pPr>
            <a:r>
              <a:rPr lang="de-AT" baseline="0" dirty="0" smtClean="0"/>
              <a:t>Einzelnen Services dem Kommunikationsprotokoll entsprechend implementieren</a:t>
            </a:r>
          </a:p>
          <a:p>
            <a:pPr marL="685800" lvl="1" indent="-228600">
              <a:buFontTx/>
              <a:buAutoNum type="arabicPeriod"/>
            </a:pPr>
            <a:r>
              <a:rPr lang="de-AT" baseline="0" dirty="0" smtClean="0"/>
              <a:t>Oft nur kleine Änderungen (Annotationen, </a:t>
            </a:r>
            <a:r>
              <a:rPr lang="de-AT" baseline="0" dirty="0" err="1" smtClean="0"/>
              <a:t>Exceptions</a:t>
            </a:r>
            <a:r>
              <a:rPr lang="de-AT" baseline="0" dirty="0" smtClean="0"/>
              <a:t>)</a:t>
            </a:r>
          </a:p>
          <a:p>
            <a:pPr marL="1143000" lvl="2" indent="-228600">
              <a:buFontTx/>
              <a:buAutoNum type="arabicPeriod"/>
            </a:pPr>
            <a:r>
              <a:rPr lang="de-AT" baseline="0" dirty="0" smtClean="0"/>
              <a:t>Diese können Aufgaben an </a:t>
            </a:r>
            <a:r>
              <a:rPr lang="de-AT" baseline="0" dirty="0" err="1" smtClean="0"/>
              <a:t>Use</a:t>
            </a:r>
            <a:r>
              <a:rPr lang="de-AT" baseline="0" dirty="0" smtClean="0"/>
              <a:t> Case Controller delegieren</a:t>
            </a:r>
          </a:p>
        </p:txBody>
      </p:sp>
      <p:sp>
        <p:nvSpPr>
          <p:cNvPr id="4" name="Foliennummernplatzhalter 3"/>
          <p:cNvSpPr>
            <a:spLocks noGrp="1"/>
          </p:cNvSpPr>
          <p:nvPr>
            <p:ph type="sldNum" sz="quarter" idx="10"/>
          </p:nvPr>
        </p:nvSpPr>
        <p:spPr/>
        <p:txBody>
          <a:bodyPr/>
          <a:lstStyle/>
          <a:p>
            <a:fld id="{123667BC-8FB7-4AA4-8221-F4276DACFC16}" type="slidenum">
              <a:rPr lang="en-GB" smtClean="0"/>
              <a:t>7</a:t>
            </a:fld>
            <a:endParaRPr lang="en-GB"/>
          </a:p>
        </p:txBody>
      </p:sp>
    </p:spTree>
    <p:extLst>
      <p:ext uri="{BB962C8B-B14F-4D97-AF65-F5344CB8AC3E}">
        <p14:creationId xmlns:p14="http://schemas.microsoft.com/office/powerpoint/2010/main" val="36784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9</a:t>
            </a:fld>
            <a:endParaRPr lang="en-GB"/>
          </a:p>
        </p:txBody>
      </p:sp>
    </p:spTree>
    <p:extLst>
      <p:ext uri="{BB962C8B-B14F-4D97-AF65-F5344CB8AC3E}">
        <p14:creationId xmlns:p14="http://schemas.microsoft.com/office/powerpoint/2010/main" val="90831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Kein einheitliches Interface </a:t>
            </a:r>
            <a:r>
              <a:rPr lang="de-AT" dirty="0" smtClean="0">
                <a:sym typeface="Wingdings" pitchFamily="2" charset="2"/>
              </a:rPr>
              <a:t> Schnittstellen-Signatur</a:t>
            </a:r>
            <a:r>
              <a:rPr lang="de-AT" baseline="0" dirty="0" smtClean="0">
                <a:sym typeface="Wingdings" pitchFamily="2" charset="2"/>
              </a:rPr>
              <a:t> aufgrund </a:t>
            </a:r>
            <a:r>
              <a:rPr lang="de-AT" baseline="0" dirty="0" err="1" smtClean="0">
                <a:sym typeface="Wingdings" pitchFamily="2" charset="2"/>
              </a:rPr>
              <a:t>Exception</a:t>
            </a:r>
            <a:r>
              <a:rPr lang="de-AT" baseline="0" dirty="0" smtClean="0">
                <a:sym typeface="Wingdings" pitchFamily="2" charset="2"/>
              </a:rPr>
              <a:t> etc. unterschiedlich</a:t>
            </a:r>
          </a:p>
          <a:p>
            <a:endParaRPr lang="de-AT" baseline="0" dirty="0" smtClean="0">
              <a:sym typeface="Wingdings" pitchFamily="2" charset="2"/>
            </a:endParaRPr>
          </a:p>
          <a:p>
            <a:r>
              <a:rPr lang="de-AT" baseline="0" dirty="0" smtClean="0">
                <a:sym typeface="Wingdings" pitchFamily="2" charset="2"/>
              </a:rPr>
              <a:t>Compiler kann aufgrund Kommentar oben die aus Code-Sicht unterschiedlichen, jedoch aus Anwender-Sicht gleichartigen Aufgaben nicht auf Vollständigkeit / Korrektheit prüfen</a:t>
            </a: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10</a:t>
            </a:fld>
            <a:endParaRPr lang="en-GB"/>
          </a:p>
        </p:txBody>
      </p:sp>
    </p:spTree>
    <p:extLst>
      <p:ext uri="{BB962C8B-B14F-4D97-AF65-F5344CB8AC3E}">
        <p14:creationId xmlns:p14="http://schemas.microsoft.com/office/powerpoint/2010/main" val="89380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Stabil: kein</a:t>
            </a:r>
            <a:r>
              <a:rPr lang="de-AT" baseline="0" dirty="0" smtClean="0"/>
              <a:t> EE Container o.Ä., welcher Probleme machen kann</a:t>
            </a:r>
          </a:p>
          <a:p>
            <a:endParaRPr lang="de-AT" baseline="0" dirty="0" smtClean="0"/>
          </a:p>
          <a:p>
            <a:r>
              <a:rPr lang="de-AT" baseline="0" dirty="0" smtClean="0"/>
              <a:t>Programmieren: fehleranfällig aufgrund Remote </a:t>
            </a:r>
            <a:r>
              <a:rPr lang="de-AT" baseline="0" dirty="0" err="1" smtClean="0"/>
              <a:t>Exceptions</a:t>
            </a:r>
            <a:r>
              <a:rPr lang="de-AT" baseline="0" dirty="0" smtClean="0"/>
              <a:t> etc.; jedoch relativ einfach zu finden</a:t>
            </a:r>
          </a:p>
          <a:p>
            <a:endParaRPr lang="de-AT" baseline="0" dirty="0" smtClean="0"/>
          </a:p>
          <a:p>
            <a:r>
              <a:rPr lang="de-AT" baseline="0" dirty="0" smtClean="0"/>
              <a:t>Probleme mit </a:t>
            </a:r>
            <a:r>
              <a:rPr lang="de-AT" baseline="0" dirty="0" err="1" smtClean="0"/>
              <a:t>Netbeans</a:t>
            </a:r>
            <a:r>
              <a:rPr lang="en-GB" baseline="0" dirty="0" smtClean="0"/>
              <a:t> </a:t>
            </a:r>
            <a:r>
              <a:rPr lang="en-GB" baseline="0" dirty="0" smtClean="0">
                <a:sym typeface="Wingdings" pitchFamily="2" charset="2"/>
              </a:rPr>
              <a:t> Security Policies </a:t>
            </a:r>
            <a:r>
              <a:rPr lang="en-GB" baseline="0" dirty="0" err="1" smtClean="0">
                <a:sym typeface="Wingdings" pitchFamily="2" charset="2"/>
              </a:rPr>
              <a:t>werden</a:t>
            </a:r>
            <a:r>
              <a:rPr lang="en-GB" baseline="0" dirty="0" smtClean="0">
                <a:sym typeface="Wingdings" pitchFamily="2" charset="2"/>
              </a:rPr>
              <a:t> </a:t>
            </a:r>
            <a:r>
              <a:rPr lang="en-GB" baseline="0" dirty="0" err="1" smtClean="0">
                <a:sym typeface="Wingdings" pitchFamily="2" charset="2"/>
              </a:rPr>
              <a:t>gefordert</a:t>
            </a:r>
            <a:r>
              <a:rPr lang="en-GB" baseline="0" dirty="0" smtClean="0">
                <a:sym typeface="Wingdings" pitchFamily="2" charset="2"/>
              </a:rPr>
              <a:t>; </a:t>
            </a:r>
            <a:r>
              <a:rPr lang="en-GB" baseline="0" dirty="0" err="1" smtClean="0">
                <a:sym typeface="Wingdings" pitchFamily="2" charset="2"/>
              </a:rPr>
              <a:t>bei</a:t>
            </a:r>
            <a:r>
              <a:rPr lang="en-GB" baseline="0" dirty="0" smtClean="0">
                <a:sym typeface="Wingdings" pitchFamily="2" charset="2"/>
              </a:rPr>
              <a:t> </a:t>
            </a:r>
            <a:r>
              <a:rPr lang="en-GB" baseline="0" dirty="0" err="1" smtClean="0">
                <a:sym typeface="Wingdings" pitchFamily="2" charset="2"/>
              </a:rPr>
              <a:t>starten</a:t>
            </a:r>
            <a:r>
              <a:rPr lang="en-GB" baseline="0" dirty="0" smtClean="0">
                <a:sym typeface="Wingdings" pitchFamily="2" charset="2"/>
              </a:rPr>
              <a:t> von JAR </a:t>
            </a:r>
            <a:r>
              <a:rPr lang="en-GB" baseline="0" dirty="0" err="1" smtClean="0">
                <a:sym typeface="Wingdings" pitchFamily="2" charset="2"/>
              </a:rPr>
              <a:t>aus</a:t>
            </a:r>
            <a:r>
              <a:rPr lang="en-GB" baseline="0" dirty="0" smtClean="0">
                <a:sym typeface="Wingdings" pitchFamily="2" charset="2"/>
              </a:rPr>
              <a:t> Console KEINE Policies </a:t>
            </a:r>
            <a:r>
              <a:rPr lang="en-GB" baseline="0" dirty="0" err="1" smtClean="0">
                <a:sym typeface="Wingdings" pitchFamily="2" charset="2"/>
              </a:rPr>
              <a:t>erwünscht</a:t>
            </a:r>
            <a:endParaRPr lang="en-GB" baseline="0" dirty="0" smtClean="0">
              <a:sym typeface="Wingdings" pitchFamily="2" charset="2"/>
            </a:endParaRPr>
          </a:p>
          <a:p>
            <a:pPr marL="171450" indent="-171450">
              <a:buFontTx/>
              <a:buChar char="-"/>
            </a:pPr>
            <a:r>
              <a:rPr lang="de-AT" baseline="0" dirty="0" smtClean="0">
                <a:sym typeface="Wingdings" pitchFamily="2" charset="2"/>
              </a:rPr>
              <a:t>Im Gegensatz zu anderen Technologien jedoch TRAUMHAFT</a:t>
            </a:r>
          </a:p>
          <a:p>
            <a:pPr marL="171450" indent="-171450">
              <a:buFontTx/>
              <a:buChar char="-"/>
            </a:pPr>
            <a:endParaRPr lang="de-AT" baseline="0" dirty="0" smtClean="0">
              <a:sym typeface="Wingdings" pitchFamily="2" charset="2"/>
            </a:endParaRPr>
          </a:p>
          <a:p>
            <a:pPr marL="0" indent="0">
              <a:buFontTx/>
              <a:buNone/>
            </a:pPr>
            <a:r>
              <a:rPr lang="de-AT" baseline="0" dirty="0" smtClean="0">
                <a:sym typeface="Wingdings" pitchFamily="2" charset="2"/>
              </a:rPr>
              <a:t>Technologie an sich kennt jeder – wenn erwünscht Feilhauers Folien (RMI) Seite 39 (Klassendiagramm) und Seite 50 (</a:t>
            </a:r>
            <a:r>
              <a:rPr lang="de-AT" baseline="0" dirty="0" err="1" smtClean="0">
                <a:sym typeface="Wingdings" pitchFamily="2" charset="2"/>
              </a:rPr>
              <a:t>Runtime</a:t>
            </a:r>
            <a:r>
              <a:rPr lang="de-AT" baseline="0" dirty="0" smtClean="0">
                <a:sym typeface="Wingdings" pitchFamily="2" charset="2"/>
              </a:rPr>
              <a:t> Scenario)</a:t>
            </a:r>
            <a:endParaRPr lang="en-GB" baseline="0" dirty="0" smtClean="0">
              <a:sym typeface="Wingdings" pitchFamily="2" charset="2"/>
            </a:endParaRPr>
          </a:p>
          <a:p>
            <a:endParaRPr lang="de-AT" baseline="0" dirty="0" smtClean="0"/>
          </a:p>
        </p:txBody>
      </p:sp>
      <p:sp>
        <p:nvSpPr>
          <p:cNvPr id="4" name="Foliennummernplatzhalter 3"/>
          <p:cNvSpPr>
            <a:spLocks noGrp="1"/>
          </p:cNvSpPr>
          <p:nvPr>
            <p:ph type="sldNum" sz="quarter" idx="10"/>
          </p:nvPr>
        </p:nvSpPr>
        <p:spPr/>
        <p:txBody>
          <a:bodyPr/>
          <a:lstStyle/>
          <a:p>
            <a:fld id="{123667BC-8FB7-4AA4-8221-F4276DACFC16}" type="slidenum">
              <a:rPr lang="en-GB" smtClean="0"/>
              <a:t>11</a:t>
            </a:fld>
            <a:endParaRPr lang="en-GB"/>
          </a:p>
        </p:txBody>
      </p:sp>
    </p:spTree>
    <p:extLst>
      <p:ext uri="{BB962C8B-B14F-4D97-AF65-F5344CB8AC3E}">
        <p14:creationId xmlns:p14="http://schemas.microsoft.com/office/powerpoint/2010/main" val="56823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Gui</a:t>
            </a:r>
            <a:r>
              <a:rPr lang="de-AT" dirty="0" smtClean="0"/>
              <a:t> wurde mittels Swing realisiert,</a:t>
            </a:r>
            <a:r>
              <a:rPr lang="de-AT" baseline="0" dirty="0" smtClean="0"/>
              <a:t> dabei wurde nicht zuletzt aus Abstraktionsgründen darauf geachtet möglichst wenig Logik in der eigentlichen Oberfläche zu halten. Diese wurde so weit wie möglich in die </a:t>
            </a:r>
            <a:r>
              <a:rPr lang="de-AT" baseline="0" dirty="0" err="1" smtClean="0"/>
              <a:t>UseCase</a:t>
            </a:r>
            <a:r>
              <a:rPr lang="de-AT" baseline="0" dirty="0" smtClean="0"/>
              <a:t> Controller ausgelagert.</a:t>
            </a:r>
          </a:p>
          <a:p>
            <a:pPr marL="171450" indent="-171450">
              <a:buFontTx/>
              <a:buChar char="-"/>
            </a:pPr>
            <a:r>
              <a:rPr lang="de-AT" baseline="0" dirty="0" smtClean="0"/>
              <a:t>Bei den von der GUI aus aufgerufenen </a:t>
            </a:r>
            <a:r>
              <a:rPr lang="de-AT" baseline="0" dirty="0" err="1" smtClean="0"/>
              <a:t>UseCasesControllern</a:t>
            </a:r>
            <a:r>
              <a:rPr lang="de-AT" baseline="0" dirty="0" smtClean="0"/>
              <a:t> handelt es sich im Grunde genommen nur um Interfaces. Über die </a:t>
            </a:r>
            <a:r>
              <a:rPr lang="de-AT" baseline="0" dirty="0" err="1" smtClean="0"/>
              <a:t>IUseCaseControllerFactory</a:t>
            </a:r>
            <a:r>
              <a:rPr lang="de-AT" baseline="0" dirty="0" smtClean="0"/>
              <a:t> lässt sich nach bedarf auf das benötigte Interface zugreifen. Je nach eingesetzter Kommunikationstechnologie können die </a:t>
            </a:r>
            <a:r>
              <a:rPr lang="de-AT" baseline="0" dirty="0" err="1" smtClean="0"/>
              <a:t>UseCaseController</a:t>
            </a:r>
            <a:r>
              <a:rPr lang="de-AT" baseline="0" dirty="0" smtClean="0"/>
              <a:t> so individuell angepasst werden und ständige Anpassungen der Aufrufe erübrigen sich somit. </a:t>
            </a:r>
          </a:p>
          <a:p>
            <a:pPr marL="171450" indent="-171450">
              <a:buFontTx/>
              <a:buChar char="-"/>
            </a:pPr>
            <a:r>
              <a:rPr lang="de-AT" baseline="0" dirty="0" smtClean="0"/>
              <a:t>Über diverse Actions werden die notwendigen Daten herausgefiltert und an die </a:t>
            </a:r>
            <a:r>
              <a:rPr lang="de-AT" baseline="0" smtClean="0"/>
              <a:t>Controller weitergeleitet</a:t>
            </a: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28</a:t>
            </a:fld>
            <a:endParaRPr lang="de-AT"/>
          </a:p>
        </p:txBody>
      </p:sp>
    </p:spTree>
    <p:extLst>
      <p:ext uri="{BB962C8B-B14F-4D97-AF65-F5344CB8AC3E}">
        <p14:creationId xmlns:p14="http://schemas.microsoft.com/office/powerpoint/2010/main" val="147460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Wie</a:t>
            </a:r>
            <a:r>
              <a:rPr lang="de-AT" baseline="0" dirty="0" smtClean="0"/>
              <a:t> hier ersichtlich hat jeder </a:t>
            </a:r>
            <a:r>
              <a:rPr lang="de-AT" baseline="0" dirty="0" err="1" smtClean="0"/>
              <a:t>UseCase</a:t>
            </a:r>
            <a:r>
              <a:rPr lang="de-AT" baseline="0" dirty="0" smtClean="0"/>
              <a:t> seinen Controller. Dieser stellt für diesen Anwendungsfall </a:t>
            </a:r>
            <a:r>
              <a:rPr lang="de-AT" baseline="0" dirty="0" err="1" smtClean="0"/>
              <a:t>entsprechnde</a:t>
            </a:r>
            <a:r>
              <a:rPr lang="de-AT" baseline="0" dirty="0" smtClean="0"/>
              <a:t>, spezifische Operationen zur Verfügung.</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29</a:t>
            </a:fld>
            <a:endParaRPr lang="de-AT"/>
          </a:p>
        </p:txBody>
      </p:sp>
    </p:spTree>
    <p:extLst>
      <p:ext uri="{BB962C8B-B14F-4D97-AF65-F5344CB8AC3E}">
        <p14:creationId xmlns:p14="http://schemas.microsoft.com/office/powerpoint/2010/main" val="156798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Die implementierten</a:t>
            </a:r>
            <a:r>
              <a:rPr lang="de-AT" baseline="0" dirty="0" smtClean="0"/>
              <a:t> und an die verschiedenen Technologien Angepassten </a:t>
            </a:r>
            <a:r>
              <a:rPr lang="de-AT" baseline="0" dirty="0" err="1" smtClean="0"/>
              <a:t>UseCases</a:t>
            </a:r>
            <a:r>
              <a:rPr lang="de-AT" baseline="0" dirty="0" smtClean="0"/>
              <a:t> sind….</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30</a:t>
            </a:fld>
            <a:endParaRPr lang="de-AT"/>
          </a:p>
        </p:txBody>
      </p:sp>
    </p:spTree>
    <p:extLst>
      <p:ext uri="{BB962C8B-B14F-4D97-AF65-F5344CB8AC3E}">
        <p14:creationId xmlns:p14="http://schemas.microsoft.com/office/powerpoint/2010/main" val="609961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Zur</a:t>
            </a:r>
            <a:r>
              <a:rPr lang="de-AT" baseline="0" dirty="0" smtClean="0"/>
              <a:t> grafischen Umsetzung des Projekts, entstand die Idee einen zentralen Einstiegspunkt zu schaffen über welchen auf all die angebotenen Funktionalitäten zugegriffen werden kann.</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Auf diese Oberfläche sollte man nach dem Login Prozedere gelangen. </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 Im Sinne der Überschaubarkeit sollten Tabs entstehen, welche die </a:t>
            </a:r>
            <a:r>
              <a:rPr lang="de-AT" baseline="0" dirty="0" err="1" smtClean="0"/>
              <a:t>UseCases</a:t>
            </a:r>
            <a:r>
              <a:rPr lang="de-AT" baseline="0" dirty="0" smtClean="0"/>
              <a:t> Thematisch (oder so</a:t>
            </a:r>
            <a:r>
              <a:rPr lang="de-AT" baseline="0" dirty="0" smtClean="0">
                <a:sym typeface="Wingdings" pitchFamily="2" charset="2"/>
              </a:rPr>
              <a:t>) zusammenfassen. </a:t>
            </a:r>
            <a:endParaRPr lang="de-AT" dirty="0" smtClean="0"/>
          </a:p>
          <a:p>
            <a:r>
              <a:rPr lang="de-AT" baseline="0" dirty="0" smtClean="0"/>
              <a:t>Da zu beginn noch eher unklar war über welches Ausmaß sich die Erweiterungen erstrecken, wurde auch darauf geachtet für diese genügend Spielraum beizubehalten.</a:t>
            </a:r>
          </a:p>
          <a:p>
            <a:endParaRPr lang="de-AT" baseline="0" dirty="0" smtClean="0"/>
          </a:p>
          <a:p>
            <a:r>
              <a:rPr lang="de-AT" baseline="0" dirty="0" smtClean="0"/>
              <a:t>- Teils aus Zeitgründen aber auch einfach aufgrund der Bedienbarkeit, galt es den Grundsatz „So simple wie möglich und so komplex wie nötig“ möglichst treu zu bleiben.</a:t>
            </a:r>
          </a:p>
        </p:txBody>
      </p:sp>
      <p:sp>
        <p:nvSpPr>
          <p:cNvPr id="4" name="Foliennummernplatzhalter 3"/>
          <p:cNvSpPr>
            <a:spLocks noGrp="1"/>
          </p:cNvSpPr>
          <p:nvPr>
            <p:ph type="sldNum" sz="quarter" idx="10"/>
          </p:nvPr>
        </p:nvSpPr>
        <p:spPr/>
        <p:txBody>
          <a:bodyPr/>
          <a:lstStyle/>
          <a:p>
            <a:fld id="{5E424E5C-960A-40AF-91BF-B49DEF3D51D8}" type="slidenum">
              <a:rPr lang="de-AT" smtClean="0"/>
              <a:t>31</a:t>
            </a:fld>
            <a:endParaRPr lang="de-AT"/>
          </a:p>
        </p:txBody>
      </p:sp>
    </p:spTree>
    <p:extLst>
      <p:ext uri="{BB962C8B-B14F-4D97-AF65-F5344CB8AC3E}">
        <p14:creationId xmlns:p14="http://schemas.microsoft.com/office/powerpoint/2010/main" val="3540590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anchor="ctr">
            <a:normAutofit/>
          </a:bodyPr>
          <a:lstStyle>
            <a:lvl1pPr marL="0" indent="0" algn="l">
              <a:lnSpc>
                <a:spcPct val="100000"/>
              </a:lnSpc>
              <a:spcBef>
                <a:spcPts val="0"/>
              </a:spcBef>
              <a:buNone/>
              <a:defRPr sz="18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7213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561474"/>
            <a:ext cx="7581900" cy="56107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8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2230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5"/>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1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286000"/>
            <a:ext cx="487278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15318" y="2286000"/>
            <a:ext cx="482755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904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79" y="2179636"/>
            <a:ext cx="4754880" cy="822960"/>
          </a:xfrm>
        </p:spPr>
        <p:txBody>
          <a:bodyPr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67788"/>
            <a:ext cx="4872789"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anchor="ctr">
            <a:normAutofit/>
          </a:bodyPr>
          <a:lstStyle>
            <a:lvl1pPr marL="0" indent="0">
              <a:spcBef>
                <a:spcPts val="0"/>
              </a:spcBef>
              <a:spcAft>
                <a:spcPts val="0"/>
              </a:spcAft>
              <a:buNone/>
              <a:defRPr lang="en-US" sz="2300" b="0" kern="1200" cap="none"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915317" y="2967788"/>
            <a:ext cx="4830451"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405601-7AC4-4944-8EBF-FFE45A8F4815}" type="datetimeFigureOut">
              <a:rPr lang="de-AT" smtClean="0"/>
              <a:t>09.01.2013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B0D0DE89-C507-497D-9025-51747C6C45ED}" type="slidenum">
              <a:rPr lang="de-AT" smtClean="0"/>
              <a:t>‹Nr.›</a:t>
            </a:fld>
            <a:endParaRPr lang="de-A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81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05601-7AC4-4944-8EBF-FFE45A8F4815}" type="datetimeFigureOut">
              <a:rPr lang="de-AT" smtClean="0"/>
              <a:t>09.01.2013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87553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05601-7AC4-4944-8EBF-FFE45A8F4815}" type="datetimeFigureOut">
              <a:rPr lang="de-AT" smtClean="0"/>
              <a:t>09.01.2013</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503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0" y="822960"/>
            <a:ext cx="5678424" cy="5184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7584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solidFill>
                  <a:schemeClr val="tx1">
                    <a:lumMod val="90000"/>
                    <a:lumOff val="10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1"/>
            <a:ext cx="12188952" cy="4572000"/>
          </a:xfrm>
          <a:solidFill>
            <a:schemeClr val="accent1">
              <a:lumMod val="60000"/>
              <a:lumOff val="40000"/>
            </a:schemeClr>
          </a:solidFill>
        </p:spPr>
        <p:txBody>
          <a:bodyPr lIns="457200" tIns="36576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7"/>
            <a:ext cx="3200400" cy="1463040"/>
          </a:xfrm>
        </p:spPr>
        <p:txBody>
          <a:bodyPr anchor="ctr">
            <a:normAutofit/>
          </a:bodyPr>
          <a:lstStyle>
            <a:lvl1pPr marL="0" indent="0">
              <a:lnSpc>
                <a:spcPct val="100000"/>
              </a:lnSpc>
              <a:spcBef>
                <a:spcPts val="600"/>
              </a:spcBef>
              <a:buNone/>
              <a:defRPr sz="1600">
                <a:solidFill>
                  <a:schemeClr val="tx1">
                    <a:lumMod val="90000"/>
                    <a:lumOff val="1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24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2" y="2286000"/>
            <a:ext cx="9905999" cy="40233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de-A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0D0DE89-C507-497D-9025-51747C6C45ED}" type="slidenum">
              <a:rPr lang="de-AT" smtClean="0"/>
              <a:t>‹Nr.›</a:t>
            </a:fld>
            <a:endParaRPr lang="de-A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129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225425" indent="-225425" algn="l" defTabSz="914400" rtl="0" eaLnBrk="1" latinLnBrk="0" hangingPunct="1">
        <a:lnSpc>
          <a:spcPct val="90000"/>
        </a:lnSpc>
        <a:spcBef>
          <a:spcPts val="1200"/>
        </a:spcBef>
        <a:spcAft>
          <a:spcPts val="200"/>
        </a:spcAft>
        <a:buFontTx/>
        <a:buBlip>
          <a:blip r:embed="rId13"/>
        </a:buBlip>
        <a:defRPr sz="2200" kern="1200">
          <a:solidFill>
            <a:schemeClr val="tx1"/>
          </a:solidFill>
          <a:latin typeface="+mn-lt"/>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800" kern="1200">
          <a:solidFill>
            <a:schemeClr val="tx1"/>
          </a:solidFill>
          <a:latin typeface="+mn-lt"/>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Sports Club Manager</a:t>
            </a:r>
            <a:endParaRPr lang="de-AT" dirty="0"/>
          </a:p>
        </p:txBody>
      </p:sp>
      <p:sp>
        <p:nvSpPr>
          <p:cNvPr id="3" name="Subtitle 2"/>
          <p:cNvSpPr>
            <a:spLocks noGrp="1"/>
          </p:cNvSpPr>
          <p:nvPr>
            <p:ph type="subTitle" idx="1"/>
          </p:nvPr>
        </p:nvSpPr>
        <p:spPr/>
        <p:txBody>
          <a:bodyPr/>
          <a:lstStyle/>
          <a:p>
            <a:r>
              <a:rPr lang="de-AT" dirty="0" smtClean="0"/>
              <a:t>Eine wahre Geschichte</a:t>
            </a:r>
            <a:endParaRPr lang="de-AT" dirty="0"/>
          </a:p>
        </p:txBody>
      </p:sp>
    </p:spTree>
    <p:extLst>
      <p:ext uri="{BB962C8B-B14F-4D97-AF65-F5344CB8AC3E}">
        <p14:creationId xmlns:p14="http://schemas.microsoft.com/office/powerpoint/2010/main" val="352449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Vor-Nachteile</a:t>
            </a:r>
            <a:endParaRPr lang="en-GB" dirty="0"/>
          </a:p>
        </p:txBody>
      </p:sp>
      <p:sp>
        <p:nvSpPr>
          <p:cNvPr id="3" name="Inhaltsplatzhalter 2"/>
          <p:cNvSpPr>
            <a:spLocks noGrp="1"/>
          </p:cNvSpPr>
          <p:nvPr>
            <p:ph idx="1"/>
          </p:nvPr>
        </p:nvSpPr>
        <p:spPr/>
        <p:txBody>
          <a:bodyPr>
            <a:normAutofit/>
          </a:bodyPr>
          <a:lstStyle/>
          <a:p>
            <a:pPr marL="0" indent="0">
              <a:buNone/>
            </a:pPr>
            <a:r>
              <a:rPr lang="de-AT" dirty="0" smtClean="0"/>
              <a:t>+ Hoher </a:t>
            </a:r>
            <a:r>
              <a:rPr lang="de-AT" dirty="0"/>
              <a:t>Abstraktionsgrad</a:t>
            </a:r>
          </a:p>
          <a:p>
            <a:pPr marL="0" indent="0">
              <a:buNone/>
            </a:pPr>
            <a:r>
              <a:rPr lang="de-AT" dirty="0" smtClean="0"/>
              <a:t>+ Information </a:t>
            </a:r>
            <a:r>
              <a:rPr lang="de-AT" dirty="0" err="1"/>
              <a:t>Hiding</a:t>
            </a:r>
            <a:r>
              <a:rPr lang="de-AT" dirty="0"/>
              <a:t> </a:t>
            </a:r>
          </a:p>
          <a:p>
            <a:pPr marL="0" indent="0">
              <a:buNone/>
            </a:pPr>
            <a:r>
              <a:rPr lang="de-AT" dirty="0" smtClean="0"/>
              <a:t>+ Einfache </a:t>
            </a:r>
            <a:r>
              <a:rPr lang="de-AT" dirty="0"/>
              <a:t>Erweiterbarkeit</a:t>
            </a:r>
          </a:p>
          <a:p>
            <a:pPr lvl="1"/>
            <a:r>
              <a:rPr lang="de-AT" dirty="0"/>
              <a:t>Kommunikations-“Module</a:t>
            </a:r>
            <a:r>
              <a:rPr lang="de-AT" dirty="0" smtClean="0"/>
              <a:t>“</a:t>
            </a:r>
            <a:endParaRPr lang="de-AT" b="1" dirty="0" smtClean="0"/>
          </a:p>
          <a:p>
            <a:pPr marL="0" indent="0">
              <a:buNone/>
            </a:pPr>
            <a:r>
              <a:rPr lang="de-AT" dirty="0" smtClean="0"/>
              <a:t>- Kein einheitliches Interface für </a:t>
            </a:r>
            <a:r>
              <a:rPr lang="de-AT" dirty="0" err="1" smtClean="0"/>
              <a:t>Use</a:t>
            </a:r>
            <a:r>
              <a:rPr lang="de-AT" dirty="0" smtClean="0"/>
              <a:t> Case Controller </a:t>
            </a:r>
          </a:p>
          <a:p>
            <a:pPr marL="0" indent="0">
              <a:buNone/>
            </a:pPr>
            <a:r>
              <a:rPr lang="de-AT" dirty="0" smtClean="0"/>
              <a:t>- Sehr viele Klassen und Schnittstellen </a:t>
            </a:r>
          </a:p>
          <a:p>
            <a:pPr lvl="1"/>
            <a:r>
              <a:rPr lang="de-AT" dirty="0" smtClean="0"/>
              <a:t>Pro Kommunikationsschicht „Duplikat“</a:t>
            </a:r>
          </a:p>
          <a:p>
            <a:pPr>
              <a:buFontTx/>
              <a:buChar char="-"/>
            </a:pPr>
            <a:r>
              <a:rPr lang="de-AT" dirty="0" smtClean="0"/>
              <a:t>Aufwändige und fehleranfällige </a:t>
            </a:r>
            <a:r>
              <a:rPr lang="de-AT" dirty="0" err="1" smtClean="0"/>
              <a:t>Use</a:t>
            </a:r>
            <a:r>
              <a:rPr lang="de-AT" dirty="0" smtClean="0"/>
              <a:t> Case Controller Anpassungen</a:t>
            </a:r>
          </a:p>
          <a:p>
            <a:pPr marL="0" indent="0">
              <a:buNone/>
            </a:pPr>
            <a:r>
              <a:rPr lang="de-AT" dirty="0" smtClean="0"/>
              <a:t>Fazit: für </a:t>
            </a:r>
            <a:r>
              <a:rPr lang="de-AT" dirty="0"/>
              <a:t>diese Aufgabe passend</a:t>
            </a:r>
          </a:p>
          <a:p>
            <a:endParaRPr lang="de-AT" dirty="0"/>
          </a:p>
          <a:p>
            <a:endParaRPr lang="de-AT" dirty="0" smtClean="0"/>
          </a:p>
        </p:txBody>
      </p:sp>
    </p:spTree>
    <p:extLst>
      <p:ext uri="{BB962C8B-B14F-4D97-AF65-F5344CB8AC3E}">
        <p14:creationId xmlns:p14="http://schemas.microsoft.com/office/powerpoint/2010/main" val="2073069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Fazit - RMI</a:t>
            </a:r>
            <a:endParaRPr lang="en-GB"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Klarer Aufbau</a:t>
            </a:r>
          </a:p>
          <a:p>
            <a:pPr lvl="1"/>
            <a:r>
              <a:rPr lang="de-AT" dirty="0" smtClean="0"/>
              <a:t>Keine Annotationen</a:t>
            </a:r>
          </a:p>
          <a:p>
            <a:pPr lvl="1"/>
            <a:r>
              <a:rPr lang="de-AT" dirty="0" smtClean="0"/>
              <a:t>Low </a:t>
            </a:r>
            <a:r>
              <a:rPr lang="de-AT" dirty="0"/>
              <a:t>L</a:t>
            </a:r>
            <a:r>
              <a:rPr lang="de-AT" dirty="0" smtClean="0"/>
              <a:t>evel</a:t>
            </a:r>
          </a:p>
          <a:p>
            <a:pPr>
              <a:buFont typeface="Arial" panose="020B0604020202020204" pitchFamily="34" charset="0"/>
              <a:buChar char="•"/>
            </a:pPr>
            <a:r>
              <a:rPr lang="de-AT" dirty="0" smtClean="0"/>
              <a:t>Stabil</a:t>
            </a:r>
          </a:p>
          <a:p>
            <a:pPr>
              <a:buFont typeface="Arial" panose="020B0604020202020204" pitchFamily="34" charset="0"/>
              <a:buChar char="•"/>
            </a:pPr>
            <a:r>
              <a:rPr lang="de-AT" dirty="0" smtClean="0"/>
              <a:t>Programmierung leicht fehleranfällig</a:t>
            </a:r>
          </a:p>
          <a:p>
            <a:pPr>
              <a:buFont typeface="Arial" panose="020B0604020202020204" pitchFamily="34" charset="0"/>
              <a:buChar char="•"/>
            </a:pPr>
            <a:r>
              <a:rPr lang="de-AT" dirty="0" smtClean="0"/>
              <a:t>Probleme mit </a:t>
            </a:r>
            <a:r>
              <a:rPr lang="de-AT" dirty="0" err="1" smtClean="0"/>
              <a:t>Netbeans</a:t>
            </a:r>
            <a:endParaRPr lang="de-AT" dirty="0" smtClean="0"/>
          </a:p>
          <a:p>
            <a:pPr>
              <a:buFont typeface="Arial" panose="020B0604020202020204" pitchFamily="34" charset="0"/>
              <a:buChar char="•"/>
            </a:pPr>
            <a:endParaRPr lang="en-GB" dirty="0"/>
          </a:p>
        </p:txBody>
      </p:sp>
    </p:spTree>
    <p:extLst>
      <p:ext uri="{BB962C8B-B14F-4D97-AF65-F5344CB8AC3E}">
        <p14:creationId xmlns:p14="http://schemas.microsoft.com/office/powerpoint/2010/main" val="1759163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Enterprise Java </a:t>
            </a:r>
            <a:r>
              <a:rPr lang="de-AT" dirty="0" err="1" smtClean="0"/>
              <a:t>Beans</a:t>
            </a:r>
            <a:endParaRPr lang="de-AT" dirty="0"/>
          </a:p>
        </p:txBody>
      </p:sp>
      <p:sp>
        <p:nvSpPr>
          <p:cNvPr id="3" name="Text Placeholder 2"/>
          <p:cNvSpPr>
            <a:spLocks noGrp="1"/>
          </p:cNvSpPr>
          <p:nvPr>
            <p:ph type="body" idx="1"/>
          </p:nvPr>
        </p:nvSpPr>
        <p:spPr/>
        <p:txBody>
          <a:bodyPr>
            <a:normAutofit/>
          </a:bodyPr>
          <a:lstStyle/>
          <a:p>
            <a:r>
              <a:rPr lang="de-DE" dirty="0" smtClean="0"/>
              <a:t>Was ist EJB, Einsatz, Vor- und Nachteile, Umsetzung und Kritik</a:t>
            </a:r>
          </a:p>
        </p:txBody>
      </p:sp>
    </p:spTree>
    <p:extLst>
      <p:ext uri="{BB962C8B-B14F-4D97-AF65-F5344CB8AC3E}">
        <p14:creationId xmlns:p14="http://schemas.microsoft.com/office/powerpoint/2010/main" val="698222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ist EJB</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Standardisierte Komponente</a:t>
            </a:r>
          </a:p>
          <a:p>
            <a:pPr>
              <a:buFont typeface="Arial" panose="020B0604020202020204" pitchFamily="34" charset="0"/>
              <a:buChar char="•"/>
            </a:pPr>
            <a:r>
              <a:rPr lang="de-DE" dirty="0" smtClean="0"/>
              <a:t>Mehrschichtige verteilte Softwaresysteme</a:t>
            </a:r>
          </a:p>
          <a:p>
            <a:pPr>
              <a:buFont typeface="Arial" panose="020B0604020202020204" pitchFamily="34" charset="0"/>
              <a:buChar char="•"/>
            </a:pPr>
            <a:r>
              <a:rPr lang="de-DE" dirty="0" smtClean="0"/>
              <a:t>Einfache Bereitstellung</a:t>
            </a:r>
          </a:p>
          <a:p>
            <a:pPr>
              <a:buFont typeface="Arial" panose="020B0604020202020204" pitchFamily="34" charset="0"/>
              <a:buChar char="•"/>
            </a:pPr>
            <a:r>
              <a:rPr lang="de-DE" dirty="0" smtClean="0"/>
              <a:t>Kann von mehreren Applikationen verwendet werden.</a:t>
            </a:r>
            <a:endParaRPr lang="de-DE" dirty="0"/>
          </a:p>
        </p:txBody>
      </p:sp>
    </p:spTree>
    <p:extLst>
      <p:ext uri="{BB962C8B-B14F-4D97-AF65-F5344CB8AC3E}">
        <p14:creationId xmlns:p14="http://schemas.microsoft.com/office/powerpoint/2010/main" val="342676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Einsatz</a:t>
            </a:r>
            <a:endParaRPr lang="de-DE" dirty="0"/>
          </a:p>
        </p:txBody>
      </p:sp>
      <p:sp>
        <p:nvSpPr>
          <p:cNvPr id="3" name="Inhaltsplatzhalter 2"/>
          <p:cNvSpPr>
            <a:spLocks noGrp="1"/>
          </p:cNvSpPr>
          <p:nvPr>
            <p:ph idx="1"/>
          </p:nvPr>
        </p:nvSpPr>
        <p:spPr/>
        <p:txBody>
          <a:bodyPr/>
          <a:lstStyle/>
          <a:p>
            <a:r>
              <a:rPr lang="de-DE" dirty="0" smtClean="0"/>
              <a:t>Client</a:t>
            </a:r>
          </a:p>
          <a:p>
            <a:pPr lvl="1"/>
            <a:r>
              <a:rPr lang="de-DE" dirty="0" smtClean="0"/>
              <a:t>Schnittstelle zur Datenbank</a:t>
            </a:r>
          </a:p>
          <a:p>
            <a:pPr lvl="1"/>
            <a:r>
              <a:rPr lang="de-DE" dirty="0" smtClean="0"/>
              <a:t>Empfangen der </a:t>
            </a:r>
            <a:r>
              <a:rPr lang="de-DE" dirty="0" err="1" smtClean="0"/>
              <a:t>Usecase</a:t>
            </a:r>
            <a:r>
              <a:rPr lang="de-DE" dirty="0" smtClean="0"/>
              <a:t> Controller (Factory nicht möglich)</a:t>
            </a:r>
          </a:p>
          <a:p>
            <a:r>
              <a:rPr lang="de-DE" dirty="0" smtClean="0"/>
              <a:t>Website</a:t>
            </a:r>
          </a:p>
          <a:p>
            <a:pPr lvl="1"/>
            <a:r>
              <a:rPr lang="de-DE" dirty="0" smtClean="0"/>
              <a:t>Schnittstelle zur Datenbank</a:t>
            </a:r>
          </a:p>
          <a:p>
            <a:pPr lvl="1"/>
            <a:r>
              <a:rPr lang="de-DE" dirty="0" smtClean="0"/>
              <a:t>Empfangen der </a:t>
            </a:r>
            <a:r>
              <a:rPr lang="de-DE" dirty="0" err="1" smtClean="0"/>
              <a:t>Usecase</a:t>
            </a:r>
            <a:r>
              <a:rPr lang="de-DE" dirty="0" smtClean="0"/>
              <a:t> Controller</a:t>
            </a:r>
          </a:p>
        </p:txBody>
      </p:sp>
    </p:spTree>
    <p:extLst>
      <p:ext uri="{BB962C8B-B14F-4D97-AF65-F5344CB8AC3E}">
        <p14:creationId xmlns:p14="http://schemas.microsoft.com/office/powerpoint/2010/main" val="289776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Vor-Nachteile</a:t>
            </a:r>
            <a:endParaRPr lang="de-DE" dirty="0"/>
          </a:p>
        </p:txBody>
      </p:sp>
      <p:sp>
        <p:nvSpPr>
          <p:cNvPr id="3" name="Inhaltsplatzhalter 2"/>
          <p:cNvSpPr>
            <a:spLocks noGrp="1"/>
          </p:cNvSpPr>
          <p:nvPr>
            <p:ph idx="1"/>
          </p:nvPr>
        </p:nvSpPr>
        <p:spPr/>
        <p:txBody>
          <a:bodyPr>
            <a:normAutofit fontScale="92500" lnSpcReduction="20000"/>
          </a:bodyPr>
          <a:lstStyle/>
          <a:p>
            <a:pPr marL="0" indent="0">
              <a:buNone/>
            </a:pPr>
            <a:r>
              <a:rPr lang="de-DE" dirty="0" smtClean="0"/>
              <a:t>+ Spezifizierung</a:t>
            </a:r>
          </a:p>
          <a:p>
            <a:pPr marL="0" indent="0">
              <a:buNone/>
            </a:pPr>
            <a:r>
              <a:rPr lang="de-DE" dirty="0" smtClean="0"/>
              <a:t>+ Enge Integration in J2EE</a:t>
            </a:r>
          </a:p>
          <a:p>
            <a:pPr marL="0" indent="0">
              <a:buNone/>
            </a:pPr>
            <a:r>
              <a:rPr lang="de-DE" dirty="0" smtClean="0"/>
              <a:t>+ Skalierbarkeit</a:t>
            </a:r>
          </a:p>
          <a:p>
            <a:pPr marL="0" indent="0">
              <a:buNone/>
            </a:pPr>
            <a:r>
              <a:rPr lang="de-DE" dirty="0" smtClean="0"/>
              <a:t>- Umfangreiche </a:t>
            </a:r>
            <a:r>
              <a:rPr lang="de-DE" dirty="0"/>
              <a:t>und komplexe Spezifikation</a:t>
            </a:r>
          </a:p>
          <a:p>
            <a:pPr marL="0" indent="0">
              <a:buNone/>
            </a:pPr>
            <a:r>
              <a:rPr lang="de-DE" dirty="0" smtClean="0"/>
              <a:t>- Voluminöse </a:t>
            </a:r>
            <a:r>
              <a:rPr lang="de-DE" dirty="0"/>
              <a:t>Dokumentation</a:t>
            </a:r>
          </a:p>
          <a:p>
            <a:pPr marL="0" indent="0">
              <a:buNone/>
            </a:pPr>
            <a:r>
              <a:rPr lang="de-DE" dirty="0" smtClean="0"/>
              <a:t>- Der </a:t>
            </a:r>
            <a:r>
              <a:rPr lang="de-DE" dirty="0"/>
              <a:t>Zeitaufwand für die Entwicklung erhöht sich</a:t>
            </a:r>
          </a:p>
          <a:p>
            <a:pPr marL="0" indent="0">
              <a:buNone/>
            </a:pPr>
            <a:r>
              <a:rPr lang="de-DE" dirty="0" smtClean="0"/>
              <a:t>- EJB-Code </a:t>
            </a:r>
            <a:r>
              <a:rPr lang="de-DE" dirty="0"/>
              <a:t>ist komplexer</a:t>
            </a:r>
          </a:p>
          <a:p>
            <a:pPr marL="0" indent="0">
              <a:buNone/>
            </a:pPr>
            <a:r>
              <a:rPr lang="de-DE" dirty="0" smtClean="0"/>
              <a:t>- Gefahr </a:t>
            </a:r>
            <a:r>
              <a:rPr lang="de-DE" dirty="0"/>
              <a:t>zu komplizierten Designs</a:t>
            </a:r>
          </a:p>
          <a:p>
            <a:pPr marL="0" indent="0">
              <a:buNone/>
            </a:pPr>
            <a:r>
              <a:rPr lang="de-DE" dirty="0" smtClean="0"/>
              <a:t>- Spezifikationsänderungen</a:t>
            </a:r>
            <a:endParaRPr lang="de-DE" dirty="0"/>
          </a:p>
          <a:p>
            <a:pPr marL="0" indent="0">
              <a:buNone/>
            </a:pPr>
            <a:r>
              <a:rPr lang="de-DE" dirty="0"/>
              <a:t>- Zugriff auf </a:t>
            </a:r>
            <a:r>
              <a:rPr lang="de-DE" dirty="0" smtClean="0"/>
              <a:t>Ressourcenverwaltungssysteme</a:t>
            </a:r>
            <a:endParaRPr lang="de-DE" dirty="0"/>
          </a:p>
        </p:txBody>
      </p:sp>
    </p:spTree>
    <p:extLst>
      <p:ext uri="{BB962C8B-B14F-4D97-AF65-F5344CB8AC3E}">
        <p14:creationId xmlns:p14="http://schemas.microsoft.com/office/powerpoint/2010/main" val="336869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r>
              <a:rPr lang="de-DE" dirty="0" smtClean="0"/>
              <a:t>Hier </a:t>
            </a:r>
            <a:r>
              <a:rPr lang="de-DE" dirty="0" err="1" smtClean="0"/>
              <a:t>grafik</a:t>
            </a:r>
            <a:r>
              <a:rPr lang="de-DE" dirty="0" smtClean="0"/>
              <a:t> (muss </a:t>
            </a:r>
            <a:r>
              <a:rPr lang="de-DE" dirty="0" err="1" smtClean="0"/>
              <a:t>no</a:t>
            </a:r>
            <a:r>
              <a:rPr lang="de-DE" dirty="0" smtClean="0"/>
              <a:t> </a:t>
            </a:r>
            <a:r>
              <a:rPr lang="de-DE" dirty="0" err="1" smtClean="0"/>
              <a:t>luga</a:t>
            </a:r>
            <a:r>
              <a:rPr lang="de-DE" dirty="0" smtClean="0"/>
              <a:t> das i se </a:t>
            </a:r>
            <a:r>
              <a:rPr lang="de-DE" dirty="0" err="1" smtClean="0"/>
              <a:t>schö</a:t>
            </a:r>
            <a:r>
              <a:rPr lang="de-DE" dirty="0" smtClean="0"/>
              <a:t> lesbar </a:t>
            </a:r>
            <a:r>
              <a:rPr lang="de-DE" dirty="0" err="1" smtClean="0"/>
              <a:t>herbring</a:t>
            </a:r>
            <a:r>
              <a:rPr lang="de-DE" dirty="0" smtClean="0"/>
              <a:t>)</a:t>
            </a:r>
            <a:endParaRPr lang="de-DE" dirty="0"/>
          </a:p>
        </p:txBody>
      </p:sp>
    </p:spTree>
    <p:extLst>
      <p:ext uri="{BB962C8B-B14F-4D97-AF65-F5344CB8AC3E}">
        <p14:creationId xmlns:p14="http://schemas.microsoft.com/office/powerpoint/2010/main" val="246830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Versucht mit Factory</a:t>
            </a:r>
          </a:p>
          <a:p>
            <a:pPr>
              <a:buFont typeface="Arial" panose="020B0604020202020204" pitchFamily="34" charset="0"/>
              <a:buChar char="•"/>
            </a:pPr>
            <a:r>
              <a:rPr lang="de-DE" dirty="0" smtClean="0"/>
              <a:t>Jeden </a:t>
            </a:r>
            <a:r>
              <a:rPr lang="de-DE" dirty="0" err="1" smtClean="0"/>
              <a:t>Usecase</a:t>
            </a:r>
            <a:r>
              <a:rPr lang="de-DE" dirty="0" smtClean="0"/>
              <a:t> Controller einzeln</a:t>
            </a:r>
          </a:p>
          <a:p>
            <a:pPr>
              <a:buFont typeface="Arial" panose="020B0604020202020204" pitchFamily="34" charset="0"/>
              <a:buChar char="•"/>
            </a:pPr>
            <a:r>
              <a:rPr lang="de-DE" dirty="0" err="1" smtClean="0"/>
              <a:t>Stateless</a:t>
            </a:r>
            <a:endParaRPr lang="de-DE" dirty="0"/>
          </a:p>
          <a:p>
            <a:endParaRPr lang="de-DE" dirty="0"/>
          </a:p>
        </p:txBody>
      </p:sp>
    </p:spTree>
    <p:extLst>
      <p:ext uri="{BB962C8B-B14F-4D97-AF65-F5344CB8AC3E}">
        <p14:creationId xmlns:p14="http://schemas.microsoft.com/office/powerpoint/2010/main" val="160214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einfache Technik</a:t>
            </a:r>
          </a:p>
          <a:p>
            <a:pPr>
              <a:buFont typeface="Arial" panose="020B0604020202020204" pitchFamily="34" charset="0"/>
              <a:buChar char="•"/>
            </a:pPr>
            <a:r>
              <a:rPr lang="de-DE" dirty="0" smtClean="0"/>
              <a:t>Veraltet</a:t>
            </a:r>
          </a:p>
          <a:p>
            <a:pPr>
              <a:buFont typeface="Arial" panose="020B0604020202020204" pitchFamily="34" charset="0"/>
              <a:buChar char="•"/>
            </a:pPr>
            <a:r>
              <a:rPr lang="de-DE" dirty="0" smtClean="0"/>
              <a:t>Factory funktioniert nicht</a:t>
            </a:r>
          </a:p>
          <a:p>
            <a:pPr>
              <a:buFont typeface="Arial" panose="020B0604020202020204" pitchFamily="34" charset="0"/>
              <a:buChar char="•"/>
            </a:pPr>
            <a:r>
              <a:rPr lang="de-DE" dirty="0" smtClean="0"/>
              <a:t>Sehr mächtig</a:t>
            </a:r>
          </a:p>
          <a:p>
            <a:pPr>
              <a:buFont typeface="Arial" panose="020B0604020202020204" pitchFamily="34" charset="0"/>
              <a:buChar char="•"/>
            </a:pPr>
            <a:r>
              <a:rPr lang="de-DE" dirty="0" smtClean="0"/>
              <a:t>Ohne Webserver nicht betreibbar</a:t>
            </a:r>
          </a:p>
          <a:p>
            <a:pPr>
              <a:buFont typeface="Arial" panose="020B0604020202020204" pitchFamily="34" charset="0"/>
              <a:buChar char="•"/>
            </a:pPr>
            <a:r>
              <a:rPr lang="de-DE" dirty="0" smtClean="0"/>
              <a:t>Entwicklung nicht angenehm</a:t>
            </a:r>
          </a:p>
          <a:p>
            <a:endParaRPr lang="de-DE" dirty="0"/>
          </a:p>
        </p:txBody>
      </p:sp>
    </p:spTree>
    <p:extLst>
      <p:ext uri="{BB962C8B-B14F-4D97-AF65-F5344CB8AC3E}">
        <p14:creationId xmlns:p14="http://schemas.microsoft.com/office/powerpoint/2010/main" val="64329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Corba</a:t>
            </a:r>
            <a:r>
              <a:rPr lang="de-AT" dirty="0" smtClean="0"/>
              <a:t> vs. Webservice</a:t>
            </a:r>
            <a:endParaRPr lang="de-AT" dirty="0"/>
          </a:p>
        </p:txBody>
      </p:sp>
      <p:sp>
        <p:nvSpPr>
          <p:cNvPr id="3" name="Content Placeholder 2"/>
          <p:cNvSpPr>
            <a:spLocks noGrp="1"/>
          </p:cNvSpPr>
          <p:nvPr>
            <p:ph type="body" idx="1"/>
          </p:nvPr>
        </p:nvSpPr>
        <p:spPr/>
        <p:txBody>
          <a:bodyPr/>
          <a:lstStyle/>
          <a:p>
            <a:r>
              <a:rPr lang="de-AT" dirty="0" smtClean="0"/>
              <a:t>Beide Technologien bearbeiten das selbe Feld</a:t>
            </a:r>
          </a:p>
          <a:p>
            <a:r>
              <a:rPr lang="de-AT" dirty="0" smtClean="0"/>
              <a:t>Was ist besser?</a:t>
            </a:r>
          </a:p>
          <a:p>
            <a:pPr marL="0" indent="0">
              <a:buNone/>
            </a:pPr>
            <a:endParaRPr lang="de-AT" dirty="0"/>
          </a:p>
        </p:txBody>
      </p:sp>
    </p:spTree>
    <p:extLst>
      <p:ext uri="{BB962C8B-B14F-4D97-AF65-F5344CB8AC3E}">
        <p14:creationId xmlns:p14="http://schemas.microsoft.com/office/powerpoint/2010/main" val="347390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Christian Lins</a:t>
            </a:r>
          </a:p>
          <a:p>
            <a:pPr>
              <a:buFont typeface="Arial" panose="020B0604020202020204" pitchFamily="34" charset="0"/>
              <a:buChar char="•"/>
            </a:pPr>
            <a:r>
              <a:rPr lang="de-AT" dirty="0"/>
              <a:t>Dominik </a:t>
            </a:r>
            <a:r>
              <a:rPr lang="de-AT" dirty="0" err="1"/>
              <a:t>Gregotsch</a:t>
            </a:r>
            <a:endParaRPr lang="de-AT" dirty="0"/>
          </a:p>
          <a:p>
            <a:pPr>
              <a:buFont typeface="Arial" panose="020B0604020202020204" pitchFamily="34" charset="0"/>
              <a:buChar char="•"/>
            </a:pPr>
            <a:r>
              <a:rPr lang="de-AT" dirty="0" smtClean="0"/>
              <a:t>Markus </a:t>
            </a:r>
            <a:r>
              <a:rPr lang="de-AT" dirty="0" err="1" smtClean="0"/>
              <a:t>Mohanty</a:t>
            </a:r>
            <a:endParaRPr lang="de-AT" dirty="0" smtClean="0"/>
          </a:p>
          <a:p>
            <a:pPr>
              <a:buFont typeface="Arial" panose="020B0604020202020204" pitchFamily="34" charset="0"/>
              <a:buChar char="•"/>
            </a:pPr>
            <a:r>
              <a:rPr lang="de-AT" dirty="0"/>
              <a:t>Thomas Schwarz</a:t>
            </a:r>
          </a:p>
          <a:p>
            <a:pPr>
              <a:buFont typeface="Arial" panose="020B0604020202020204" pitchFamily="34" charset="0"/>
              <a:buChar char="•"/>
            </a:pPr>
            <a:r>
              <a:rPr lang="de-AT" dirty="0" smtClean="0"/>
              <a:t>Lucia Amann</a:t>
            </a:r>
            <a:endParaRPr lang="de-AT" dirty="0"/>
          </a:p>
        </p:txBody>
      </p:sp>
    </p:spTree>
    <p:extLst>
      <p:ext uri="{BB962C8B-B14F-4D97-AF65-F5344CB8AC3E}">
        <p14:creationId xmlns:p14="http://schemas.microsoft.com/office/powerpoint/2010/main" val="48839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70000" lnSpcReduction="20000"/>
          </a:bodyPr>
          <a:lstStyle/>
          <a:p>
            <a:pPr marL="0" indent="0">
              <a:buNone/>
            </a:pPr>
            <a:r>
              <a:rPr lang="de-AT" sz="2000" dirty="0" err="1" smtClean="0">
                <a:solidFill>
                  <a:srgbClr val="FF0000"/>
                </a:solidFill>
              </a:rPr>
              <a:t>interface</a:t>
            </a:r>
            <a:r>
              <a:rPr lang="de-AT" sz="2000" dirty="0" smtClean="0">
                <a:solidFill>
                  <a:srgbClr val="FF0000"/>
                </a:solidFill>
              </a:rPr>
              <a:t> </a:t>
            </a:r>
            <a:r>
              <a:rPr lang="de-AT" sz="2000" dirty="0" err="1" smtClean="0"/>
              <a:t>MatchresultDataprovider</a:t>
            </a:r>
            <a:endParaRPr lang="de-AT" sz="2000" dirty="0" smtClean="0"/>
          </a:p>
          <a:p>
            <a:pPr marL="0" indent="0">
              <a:buNone/>
            </a:pPr>
            <a:r>
              <a:rPr lang="de-AT" sz="2000" dirty="0" smtClean="0"/>
              <a:t>       {</a:t>
            </a:r>
          </a:p>
          <a:p>
            <a:pPr marL="0" indent="0">
              <a:buNone/>
            </a:pPr>
            <a:r>
              <a:rPr lang="de-AT" sz="2000" dirty="0" smtClean="0"/>
              <a:t>            </a:t>
            </a:r>
            <a:r>
              <a:rPr lang="de-AT" sz="2000" dirty="0" err="1" smtClean="0"/>
              <a:t>MatchresultListCorba</a:t>
            </a:r>
            <a:r>
              <a:rPr lang="de-AT" sz="2000" dirty="0" smtClean="0"/>
              <a:t> </a:t>
            </a:r>
            <a:r>
              <a:rPr lang="de-AT" sz="2000" dirty="0" err="1" smtClean="0"/>
              <a:t>getMatchresults</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typeOfSport</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league</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compdate</a:t>
            </a:r>
            <a:r>
              <a:rPr lang="de-AT" sz="2000" dirty="0" smtClean="0"/>
              <a:t>);</a:t>
            </a:r>
          </a:p>
          <a:p>
            <a:pPr marL="0" indent="0">
              <a:buNone/>
            </a:pPr>
            <a:endParaRPr lang="de-AT" sz="2000" dirty="0" smtClean="0"/>
          </a:p>
          <a:p>
            <a:pPr marL="0" indent="0">
              <a:buNone/>
            </a:pPr>
            <a:r>
              <a:rPr lang="de-AT" sz="2000" dirty="0" smtClean="0"/>
              <a:t>         </a:t>
            </a:r>
            <a:r>
              <a:rPr lang="de-AT" sz="2000" dirty="0" err="1" smtClean="0"/>
              <a:t>boolean</a:t>
            </a:r>
            <a:r>
              <a:rPr lang="de-AT" sz="2000" dirty="0" smtClean="0"/>
              <a:t> </a:t>
            </a:r>
            <a:r>
              <a:rPr lang="de-AT" sz="2000" dirty="0" err="1" smtClean="0"/>
              <a:t>isMatchresultFinal</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MatchresultCorba</a:t>
            </a:r>
            <a:r>
              <a:rPr lang="de-AT" sz="2000" dirty="0" smtClean="0"/>
              <a:t> </a:t>
            </a:r>
            <a:r>
              <a:rPr lang="de-AT" sz="2000" dirty="0" err="1" smtClean="0"/>
              <a:t>result</a:t>
            </a:r>
            <a:r>
              <a:rPr lang="de-AT" sz="2000" dirty="0" smtClean="0"/>
              <a:t>); </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rmAutofit fontScale="85000" lnSpcReduction="10000"/>
          </a:bodyPr>
          <a:lstStyle/>
          <a:p>
            <a:pPr marL="0" indent="0">
              <a:buNone/>
            </a:pPr>
            <a:r>
              <a:rPr lang="en-US" sz="2000" dirty="0" smtClean="0">
                <a:solidFill>
                  <a:srgbClr val="FF0000"/>
                </a:solidFill>
              </a:rPr>
              <a:t>@</a:t>
            </a:r>
            <a:r>
              <a:rPr lang="en-US" sz="2000" dirty="0" err="1" smtClean="0">
                <a:solidFill>
                  <a:srgbClr val="FF0000"/>
                </a:solidFill>
              </a:rPr>
              <a:t>WebService</a:t>
            </a:r>
            <a:r>
              <a:rPr lang="en-US" sz="2000" dirty="0" smtClean="0">
                <a:solidFill>
                  <a:srgbClr val="FF0000"/>
                </a:solidFill>
              </a:rPr>
              <a:t>(name = "</a:t>
            </a:r>
            <a:r>
              <a:rPr lang="en-US" sz="2000" dirty="0" err="1" smtClean="0">
                <a:solidFill>
                  <a:srgbClr val="FF0000"/>
                </a:solidFill>
              </a:rPr>
              <a:t>MatchSvc</a:t>
            </a:r>
            <a:r>
              <a:rPr lang="en-US" sz="2000" dirty="0" smtClean="0">
                <a:solidFill>
                  <a:srgbClr val="FF0000"/>
                </a:solidFill>
              </a:rPr>
              <a:t>")</a:t>
            </a:r>
          </a:p>
          <a:p>
            <a:pPr marL="0" indent="0">
              <a:buNone/>
            </a:pPr>
            <a:r>
              <a:rPr lang="en-US" sz="2000" dirty="0" smtClean="0"/>
              <a:t>public class </a:t>
            </a:r>
            <a:r>
              <a:rPr lang="en-US" sz="2000" dirty="0" err="1" smtClean="0"/>
              <a:t>MatchService</a:t>
            </a:r>
            <a:endParaRPr lang="en-US" sz="2000" dirty="0" smtClean="0"/>
          </a:p>
          <a:p>
            <a:pPr marL="0" indent="0">
              <a:buNone/>
            </a:pPr>
            <a:r>
              <a:rPr lang="en-US" sz="2000" dirty="0" smtClean="0"/>
              <a:t>{</a:t>
            </a:r>
          </a:p>
          <a:p>
            <a:pPr marL="0" indent="0">
              <a:buNone/>
            </a:pPr>
            <a:r>
              <a:rPr lang="en-US" sz="2000" dirty="0" smtClean="0"/>
              <a:t>    public </a:t>
            </a:r>
            <a:r>
              <a:rPr lang="en-US" sz="2000" dirty="0" smtClean="0">
                <a:solidFill>
                  <a:srgbClr val="FF0000"/>
                </a:solidFill>
              </a:rPr>
              <a:t>List&lt;</a:t>
            </a:r>
            <a:r>
              <a:rPr lang="en-US" sz="2000" dirty="0" err="1" smtClean="0">
                <a:solidFill>
                  <a:srgbClr val="FF0000"/>
                </a:solidFill>
              </a:rPr>
              <a:t>MatchresultWs</a:t>
            </a:r>
            <a:r>
              <a:rPr lang="en-US" sz="2000" dirty="0" smtClean="0">
                <a:solidFill>
                  <a:srgbClr val="FF0000"/>
                </a:solidFill>
              </a:rPr>
              <a:t>&gt; </a:t>
            </a:r>
            <a:r>
              <a:rPr lang="en-US" sz="2000" dirty="0" err="1" smtClean="0"/>
              <a:t>getMatches</a:t>
            </a:r>
            <a:r>
              <a:rPr lang="en-US" sz="2000" dirty="0" smtClean="0"/>
              <a:t>(</a:t>
            </a:r>
            <a:r>
              <a:rPr lang="en-US" sz="2000" dirty="0" smtClean="0">
                <a:solidFill>
                  <a:srgbClr val="FF0000"/>
                </a:solidFill>
              </a:rPr>
              <a:t>String</a:t>
            </a:r>
            <a:r>
              <a:rPr lang="en-US" sz="2000" dirty="0" smtClean="0"/>
              <a:t> </a:t>
            </a:r>
            <a:r>
              <a:rPr lang="en-US" sz="2000" dirty="0" err="1" smtClean="0"/>
              <a:t>competitiondate</a:t>
            </a:r>
            <a:r>
              <a:rPr lang="en-US" sz="2000" dirty="0" smtClean="0"/>
              <a:t>, </a:t>
            </a:r>
            <a:r>
              <a:rPr lang="en-US" sz="2000" dirty="0" smtClean="0">
                <a:solidFill>
                  <a:srgbClr val="FF0000"/>
                </a:solidFill>
              </a:rPr>
              <a:t>String</a:t>
            </a:r>
            <a:r>
              <a:rPr lang="en-US" sz="2000" dirty="0" smtClean="0"/>
              <a:t> league, </a:t>
            </a:r>
            <a:r>
              <a:rPr lang="en-US" sz="2000" dirty="0" smtClean="0">
                <a:solidFill>
                  <a:srgbClr val="FF0000"/>
                </a:solidFill>
              </a:rPr>
              <a:t>String</a:t>
            </a:r>
            <a:r>
              <a:rPr lang="en-US" sz="2000" dirty="0" smtClean="0"/>
              <a:t> </a:t>
            </a:r>
            <a:r>
              <a:rPr lang="en-US" sz="2000" dirty="0" err="1" smtClean="0"/>
              <a:t>typeOfSport</a:t>
            </a:r>
            <a:r>
              <a:rPr lang="en-US" sz="2000" dirty="0" smtClean="0"/>
              <a:t>)</a:t>
            </a:r>
          </a:p>
          <a:p>
            <a:pPr marL="0" indent="0">
              <a:buNone/>
            </a:pPr>
            <a:r>
              <a:rPr lang="en-US" sz="2000" dirty="0" smtClean="0"/>
              <a:t>    {</a:t>
            </a:r>
          </a:p>
          <a:p>
            <a:pPr marL="0" indent="0">
              <a:buNone/>
            </a:pPr>
            <a:r>
              <a:rPr lang="en-US" sz="2000" dirty="0" smtClean="0"/>
              <a:t>…</a:t>
            </a:r>
          </a:p>
          <a:p>
            <a:pPr marL="0" indent="0">
              <a:buNone/>
            </a:pPr>
            <a:r>
              <a:rPr lang="en-US" sz="2000" dirty="0"/>
              <a:t> </a:t>
            </a:r>
            <a:r>
              <a:rPr lang="en-US" sz="2000" dirty="0" smtClean="0"/>
              <a:t>    }</a:t>
            </a:r>
          </a:p>
          <a:p>
            <a:pPr marL="0" indent="0">
              <a:buNone/>
            </a:pPr>
            <a:r>
              <a:rPr lang="en-US" sz="2000" dirty="0"/>
              <a:t>}</a:t>
            </a:r>
            <a:endParaRPr lang="de-AT" sz="2000" dirty="0"/>
          </a:p>
        </p:txBody>
      </p:sp>
      <p:sp>
        <p:nvSpPr>
          <p:cNvPr id="2" name="Title 1"/>
          <p:cNvSpPr>
            <a:spLocks noGrp="1"/>
          </p:cNvSpPr>
          <p:nvPr>
            <p:ph type="title"/>
          </p:nvPr>
        </p:nvSpPr>
        <p:spPr/>
        <p:txBody>
          <a:bodyPr/>
          <a:lstStyle/>
          <a:p>
            <a:r>
              <a:rPr lang="de-AT" dirty="0" smtClean="0"/>
              <a:t>Interfacedefinition</a:t>
            </a:r>
            <a:endParaRPr lang="de-AT" dirty="0"/>
          </a:p>
        </p:txBody>
      </p:sp>
    </p:spTree>
    <p:extLst>
      <p:ext uri="{BB962C8B-B14F-4D97-AF65-F5344CB8AC3E}">
        <p14:creationId xmlns:p14="http://schemas.microsoft.com/office/powerpoint/2010/main" val="534916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85000" lnSpcReduction="20000"/>
          </a:bodyPr>
          <a:lstStyle/>
          <a:p>
            <a:pPr marL="0" indent="0">
              <a:buNone/>
            </a:pPr>
            <a:r>
              <a:rPr lang="de-AT" sz="2000" dirty="0" smtClean="0"/>
              <a:t> </a:t>
            </a:r>
            <a:r>
              <a:rPr lang="de-AT" sz="2000" dirty="0" err="1" smtClean="0">
                <a:solidFill>
                  <a:srgbClr val="FF0000"/>
                </a:solidFill>
              </a:rPr>
              <a:t>struct</a:t>
            </a:r>
            <a:r>
              <a:rPr lang="de-AT" sz="2000" dirty="0" smtClean="0">
                <a:solidFill>
                  <a:srgbClr val="FF0000"/>
                </a:solidFill>
              </a:rPr>
              <a:t> </a:t>
            </a:r>
            <a:r>
              <a:rPr lang="de-AT" sz="2000" dirty="0" err="1" smtClean="0"/>
              <a:t>MatchresultCorba</a:t>
            </a:r>
            <a:endParaRPr lang="de-AT" sz="2000" dirty="0" smtClean="0"/>
          </a:p>
          <a:p>
            <a:pPr marL="0" indent="0">
              <a:buNone/>
            </a:pPr>
            <a:r>
              <a:rPr lang="de-AT" sz="2000" dirty="0" smtClean="0"/>
              <a:t>        {</a:t>
            </a:r>
          </a:p>
          <a:p>
            <a:pPr marL="0" indent="0">
              <a:buNone/>
            </a:pPr>
            <a:r>
              <a:rPr lang="de-AT" sz="2000" dirty="0" smtClean="0"/>
              <a:t>            </a:t>
            </a:r>
            <a:r>
              <a:rPr lang="de-AT" sz="2000" dirty="0" err="1" smtClean="0"/>
              <a:t>long</a:t>
            </a:r>
            <a:r>
              <a:rPr lang="de-AT" sz="2000" dirty="0" smtClean="0"/>
              <a:t> </a:t>
            </a:r>
            <a:r>
              <a:rPr lang="de-AT" sz="2000" dirty="0" err="1" smtClean="0"/>
              <a:t>Id</a:t>
            </a:r>
            <a:r>
              <a:rPr lang="de-AT" sz="2000" dirty="0" smtClean="0"/>
              <a:t>;</a:t>
            </a:r>
          </a:p>
          <a:p>
            <a:pPr marL="0" indent="0">
              <a:buNone/>
            </a:pPr>
            <a:r>
              <a:rPr lang="de-AT" sz="2000" dirty="0" smtClean="0"/>
              <a:t>            </a:t>
            </a:r>
            <a:r>
              <a:rPr lang="de-AT" sz="2000" dirty="0" err="1" smtClean="0"/>
              <a:t>string</a:t>
            </a:r>
            <a:r>
              <a:rPr lang="de-AT" sz="2000" dirty="0" smtClean="0"/>
              <a:t> Date;</a:t>
            </a:r>
          </a:p>
          <a:p>
            <a:pPr marL="0" indent="0">
              <a:buNone/>
            </a:pPr>
            <a:r>
              <a:rPr lang="de-AT" sz="2000" dirty="0" smtClean="0"/>
              <a:t>            </a:t>
            </a:r>
            <a:r>
              <a:rPr lang="de-AT" sz="2000" dirty="0" err="1" smtClean="0"/>
              <a:t>string</a:t>
            </a:r>
            <a:r>
              <a:rPr lang="de-AT" sz="2000" dirty="0" smtClean="0"/>
              <a:t> </a:t>
            </a:r>
            <a:r>
              <a:rPr lang="de-AT" sz="2000" dirty="0" err="1" smtClean="0"/>
              <a:t>hometeam</a:t>
            </a:r>
            <a:r>
              <a:rPr lang="de-AT" sz="2000" dirty="0" smtClean="0"/>
              <a:t>;</a:t>
            </a:r>
          </a:p>
          <a:p>
            <a:pPr marL="0" indent="0">
              <a:buNone/>
            </a:pPr>
            <a:r>
              <a:rPr lang="de-AT" sz="2000" dirty="0" smtClean="0"/>
              <a:t>            </a:t>
            </a:r>
            <a:r>
              <a:rPr lang="de-AT" sz="2000" dirty="0" err="1" smtClean="0"/>
              <a:t>string</a:t>
            </a:r>
            <a:r>
              <a:rPr lang="de-AT" sz="2000" dirty="0" smtClean="0"/>
              <a:t> </a:t>
            </a:r>
            <a:r>
              <a:rPr lang="de-AT" sz="2000" dirty="0" err="1" smtClean="0"/>
              <a:t>foreignteam</a:t>
            </a:r>
            <a:r>
              <a:rPr lang="de-AT" sz="2000" dirty="0" smtClean="0"/>
              <a:t>;</a:t>
            </a:r>
          </a:p>
          <a:p>
            <a:pPr marL="0" indent="0">
              <a:buNone/>
            </a:pPr>
            <a:r>
              <a:rPr lang="de-AT" sz="2000" dirty="0" smtClean="0"/>
              <a:t>            double </a:t>
            </a:r>
            <a:r>
              <a:rPr lang="de-AT" sz="2000" dirty="0" err="1" smtClean="0"/>
              <a:t>pointsHometeam</a:t>
            </a:r>
            <a:r>
              <a:rPr lang="de-AT" sz="2000" dirty="0" smtClean="0"/>
              <a:t>;</a:t>
            </a:r>
          </a:p>
          <a:p>
            <a:pPr marL="0" indent="0">
              <a:buNone/>
            </a:pPr>
            <a:r>
              <a:rPr lang="de-AT" sz="2000" dirty="0" smtClean="0"/>
              <a:t>            double </a:t>
            </a:r>
            <a:r>
              <a:rPr lang="de-AT" sz="2000" dirty="0" err="1" smtClean="0"/>
              <a:t>pointsForeignteam</a:t>
            </a:r>
            <a:r>
              <a:rPr lang="de-AT" sz="2000" dirty="0" smtClean="0"/>
              <a:t>;</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Autofit/>
          </a:bodyPr>
          <a:lstStyle/>
          <a:p>
            <a:pPr marL="0" indent="0">
              <a:buNone/>
            </a:pPr>
            <a:r>
              <a:rPr lang="de-AT" sz="2000" dirty="0" smtClean="0">
                <a:solidFill>
                  <a:srgbClr val="FF0000"/>
                </a:solidFill>
              </a:rPr>
              <a:t>@</a:t>
            </a:r>
            <a:r>
              <a:rPr lang="de-AT" sz="2000" dirty="0" err="1" smtClean="0">
                <a:solidFill>
                  <a:srgbClr val="FF0000"/>
                </a:solidFill>
              </a:rPr>
              <a:t>XmlType</a:t>
            </a:r>
            <a:r>
              <a:rPr lang="de-AT" sz="2000" dirty="0" smtClean="0">
                <a:solidFill>
                  <a:srgbClr val="FF0000"/>
                </a:solidFill>
              </a:rPr>
              <a:t>(</a:t>
            </a:r>
            <a:r>
              <a:rPr lang="de-AT" sz="2000" dirty="0" err="1" smtClean="0">
                <a:solidFill>
                  <a:srgbClr val="FF0000"/>
                </a:solidFill>
              </a:rPr>
              <a:t>propOrder</a:t>
            </a:r>
            <a:r>
              <a:rPr lang="de-AT" sz="2000" dirty="0" smtClean="0">
                <a:solidFill>
                  <a:srgbClr val="FF0000"/>
                </a:solidFill>
              </a:rPr>
              <a:t> =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date</a:t>
            </a:r>
            <a:r>
              <a:rPr lang="de-AT" sz="2000" dirty="0" smtClean="0">
                <a:solidFill>
                  <a:srgbClr val="FF0000"/>
                </a:solidFill>
              </a:rPr>
              <a:t>", …})</a:t>
            </a:r>
          </a:p>
          <a:p>
            <a:pPr marL="0" indent="0">
              <a:buNone/>
            </a:pPr>
            <a:r>
              <a:rPr lang="de-AT" sz="2000" dirty="0" err="1" smtClean="0"/>
              <a:t>public</a:t>
            </a:r>
            <a:r>
              <a:rPr lang="de-AT" sz="2000" dirty="0" smtClean="0"/>
              <a:t> </a:t>
            </a:r>
            <a:r>
              <a:rPr lang="de-AT" sz="2000" dirty="0" err="1" smtClean="0"/>
              <a:t>class</a:t>
            </a:r>
            <a:r>
              <a:rPr lang="de-AT" sz="2000" dirty="0" smtClean="0"/>
              <a:t> </a:t>
            </a:r>
            <a:r>
              <a:rPr lang="de-AT" sz="2000" dirty="0" err="1" smtClean="0"/>
              <a:t>MatchresultWs</a:t>
            </a:r>
            <a:endParaRPr lang="de-AT" sz="2000" dirty="0" smtClean="0"/>
          </a:p>
          <a:p>
            <a:pPr marL="0" indent="0">
              <a:buNone/>
            </a:pPr>
            <a:r>
              <a:rPr lang="de-AT" sz="2000" dirty="0" smtClean="0"/>
              <a:t>{</a:t>
            </a:r>
          </a:p>
          <a:p>
            <a:pPr marL="0" indent="0">
              <a:buNone/>
            </a:pPr>
            <a:r>
              <a:rPr lang="de-AT" sz="2000" dirty="0" smtClean="0"/>
              <a:t>…</a:t>
            </a:r>
          </a:p>
          <a:p>
            <a:pPr marL="0" indent="0">
              <a:buNone/>
            </a:pPr>
            <a:endParaRPr lang="de-AT" sz="2000" dirty="0" smtClean="0"/>
          </a:p>
          <a:p>
            <a:pPr marL="0" indent="0">
              <a:buNone/>
            </a:pPr>
            <a:r>
              <a:rPr lang="de-AT" sz="2000" dirty="0" smtClean="0">
                <a:solidFill>
                  <a:srgbClr val="FF0000"/>
                </a:solidFill>
              </a:rPr>
              <a:t>    @</a:t>
            </a:r>
            <a:r>
              <a:rPr lang="de-AT" sz="2000" dirty="0" err="1" smtClean="0">
                <a:solidFill>
                  <a:srgbClr val="FF0000"/>
                </a:solidFill>
              </a:rPr>
              <a:t>XmlElement</a:t>
            </a:r>
            <a:r>
              <a:rPr lang="de-AT" sz="2000" dirty="0" smtClean="0">
                <a:solidFill>
                  <a:srgbClr val="FF0000"/>
                </a:solidFill>
              </a:rPr>
              <a:t>(</a:t>
            </a:r>
            <a:r>
              <a:rPr lang="de-AT" sz="2000" dirty="0" err="1" smtClean="0">
                <a:solidFill>
                  <a:srgbClr val="FF0000"/>
                </a:solidFill>
              </a:rPr>
              <a:t>name</a:t>
            </a:r>
            <a:r>
              <a:rPr lang="de-AT" sz="2000" dirty="0" smtClean="0">
                <a:solidFill>
                  <a:srgbClr val="FF0000"/>
                </a:solidFill>
              </a:rPr>
              <a:t>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required</a:t>
            </a:r>
            <a:r>
              <a:rPr lang="de-AT" sz="2000" dirty="0" smtClean="0">
                <a:solidFill>
                  <a:srgbClr val="FF0000"/>
                </a:solidFill>
              </a:rPr>
              <a:t> = </a:t>
            </a:r>
            <a:r>
              <a:rPr lang="de-AT" sz="2000" dirty="0" err="1" smtClean="0">
                <a:solidFill>
                  <a:srgbClr val="FF0000"/>
                </a:solidFill>
              </a:rPr>
              <a:t>true</a:t>
            </a:r>
            <a:r>
              <a:rPr lang="de-AT" sz="2000" dirty="0" smtClean="0">
                <a:solidFill>
                  <a:srgbClr val="FF0000"/>
                </a:solidFill>
              </a:rPr>
              <a:t>)</a:t>
            </a:r>
          </a:p>
          <a:p>
            <a:pPr marL="0" indent="0">
              <a:buNone/>
            </a:pPr>
            <a:r>
              <a:rPr lang="de-AT" sz="2000" dirty="0" smtClean="0"/>
              <a:t>    </a:t>
            </a:r>
            <a:r>
              <a:rPr lang="de-AT" sz="2000" dirty="0" err="1" smtClean="0"/>
              <a:t>public</a:t>
            </a:r>
            <a:r>
              <a:rPr lang="de-AT" sz="2000" dirty="0" smtClean="0"/>
              <a:t> </a:t>
            </a:r>
            <a:r>
              <a:rPr lang="de-AT" sz="2000" dirty="0" err="1" smtClean="0"/>
              <a:t>int</a:t>
            </a:r>
            <a:r>
              <a:rPr lang="de-AT" sz="2000" dirty="0" smtClean="0"/>
              <a:t> </a:t>
            </a:r>
            <a:r>
              <a:rPr lang="de-AT" sz="2000" dirty="0" err="1" smtClean="0"/>
              <a:t>getId</a:t>
            </a:r>
            <a:r>
              <a:rPr lang="de-AT" sz="2000" dirty="0" smtClean="0"/>
              <a:t>()</a:t>
            </a:r>
          </a:p>
          <a:p>
            <a:pPr marL="0" indent="0">
              <a:buNone/>
            </a:pPr>
            <a:r>
              <a:rPr lang="de-AT" sz="2000" dirty="0" smtClean="0"/>
              <a:t>    {</a:t>
            </a:r>
          </a:p>
          <a:p>
            <a:pPr marL="0" indent="0">
              <a:buNone/>
            </a:pPr>
            <a:r>
              <a:rPr lang="de-AT" sz="2000" dirty="0" smtClean="0"/>
              <a:t>        </a:t>
            </a:r>
            <a:r>
              <a:rPr lang="de-AT" sz="2000" dirty="0" err="1" smtClean="0"/>
              <a:t>return</a:t>
            </a:r>
            <a:r>
              <a:rPr lang="de-AT" sz="2000" dirty="0" smtClean="0"/>
              <a:t> </a:t>
            </a:r>
            <a:r>
              <a:rPr lang="de-AT" sz="2000" dirty="0" err="1" smtClean="0"/>
              <a:t>Id</a:t>
            </a:r>
            <a:r>
              <a:rPr lang="de-AT" sz="2000" dirty="0" smtClean="0"/>
              <a:t>;</a:t>
            </a:r>
          </a:p>
          <a:p>
            <a:pPr marL="0" indent="0">
              <a:buNone/>
            </a:pPr>
            <a:r>
              <a:rPr lang="de-AT" sz="2000" dirty="0" smtClean="0"/>
              <a:t>    }</a:t>
            </a:r>
          </a:p>
          <a:p>
            <a:pPr marL="0" indent="0">
              <a:buNone/>
            </a:pPr>
            <a:r>
              <a:rPr lang="de-AT" sz="2000" dirty="0" smtClean="0"/>
              <a:t>}</a:t>
            </a:r>
          </a:p>
        </p:txBody>
      </p:sp>
      <p:sp>
        <p:nvSpPr>
          <p:cNvPr id="2" name="Title 1"/>
          <p:cNvSpPr>
            <a:spLocks noGrp="1"/>
          </p:cNvSpPr>
          <p:nvPr>
            <p:ph type="title"/>
          </p:nvPr>
        </p:nvSpPr>
        <p:spPr/>
        <p:txBody>
          <a:bodyPr/>
          <a:lstStyle/>
          <a:p>
            <a:r>
              <a:rPr lang="de-AT" dirty="0" smtClean="0"/>
              <a:t>DTO Definition</a:t>
            </a:r>
            <a:endParaRPr lang="de-AT" dirty="0"/>
          </a:p>
        </p:txBody>
      </p:sp>
    </p:spTree>
    <p:extLst>
      <p:ext uri="{BB962C8B-B14F-4D97-AF65-F5344CB8AC3E}">
        <p14:creationId xmlns:p14="http://schemas.microsoft.com/office/powerpoint/2010/main" val="285709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Stubs</a:t>
            </a:r>
            <a:r>
              <a:rPr lang="de-AT" dirty="0" smtClean="0"/>
              <a:t> müssen erzeugt werden IDLJ</a:t>
            </a:r>
          </a:p>
          <a:p>
            <a:r>
              <a:rPr lang="de-AT" dirty="0" smtClean="0"/>
              <a:t>Implementierung der Logik per Vererbung</a:t>
            </a:r>
          </a:p>
          <a:p>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Logik wird direkt in die Definition programmiert</a:t>
            </a:r>
            <a:endParaRPr lang="de-AT" dirty="0"/>
          </a:p>
        </p:txBody>
      </p:sp>
      <p:sp>
        <p:nvSpPr>
          <p:cNvPr id="2" name="Title 1"/>
          <p:cNvSpPr>
            <a:spLocks noGrp="1"/>
          </p:cNvSpPr>
          <p:nvPr>
            <p:ph type="title"/>
          </p:nvPr>
        </p:nvSpPr>
        <p:spPr/>
        <p:txBody>
          <a:bodyPr/>
          <a:lstStyle/>
          <a:p>
            <a:r>
              <a:rPr lang="de-AT" dirty="0" smtClean="0"/>
              <a:t>Server-Implementierung</a:t>
            </a:r>
            <a:endParaRPr lang="de-AT" dirty="0"/>
          </a:p>
        </p:txBody>
      </p:sp>
    </p:spTree>
    <p:extLst>
      <p:ext uri="{BB962C8B-B14F-4D97-AF65-F5344CB8AC3E}">
        <p14:creationId xmlns:p14="http://schemas.microsoft.com/office/powerpoint/2010/main" val="648403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a:bodyPr>
          <a:lstStyle/>
          <a:p>
            <a:pPr marL="0" indent="0">
              <a:buNone/>
            </a:pPr>
            <a:r>
              <a:rPr lang="de-AT" sz="2000" dirty="0" err="1" smtClean="0"/>
              <a:t>Runtime.getRuntime</a:t>
            </a:r>
            <a:r>
              <a:rPr lang="de-AT" sz="2000" dirty="0" smtClean="0"/>
              <a:t>().</a:t>
            </a:r>
            <a:r>
              <a:rPr lang="de-AT" sz="2000" dirty="0" err="1" smtClean="0"/>
              <a:t>exec</a:t>
            </a:r>
            <a:r>
              <a:rPr lang="de-AT" sz="2000" dirty="0" smtClean="0"/>
              <a:t>("</a:t>
            </a:r>
            <a:r>
              <a:rPr lang="de-AT" sz="2000" dirty="0" err="1" smtClean="0"/>
              <a:t>orbd</a:t>
            </a:r>
            <a:r>
              <a:rPr lang="de-AT" sz="2000" dirty="0" smtClean="0"/>
              <a:t> -</a:t>
            </a:r>
            <a:r>
              <a:rPr lang="de-AT" sz="2000" dirty="0" err="1" smtClean="0"/>
              <a:t>ORBInitialPort</a:t>
            </a:r>
            <a:r>
              <a:rPr lang="de-AT" sz="2000" dirty="0" smtClean="0"/>
              <a:t> 2050");</a:t>
            </a:r>
          </a:p>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smtClean="0"/>
              <a:t>… </a:t>
            </a:r>
            <a:r>
              <a:rPr lang="de-AT" sz="2000" dirty="0" err="1" smtClean="0"/>
              <a:t>magic</a:t>
            </a:r>
            <a:r>
              <a:rPr lang="de-AT" sz="2000" dirty="0" smtClean="0"/>
              <a:t>…</a:t>
            </a:r>
          </a:p>
          <a:p>
            <a:pPr marL="0" indent="0">
              <a:buNone/>
            </a:pPr>
            <a:r>
              <a:rPr lang="de-AT" sz="2000" dirty="0" err="1" smtClean="0"/>
              <a:t>orb.run</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en-US" dirty="0" err="1" smtClean="0"/>
              <a:t>Endpoint.publish</a:t>
            </a:r>
            <a:r>
              <a:rPr lang="en-US" dirty="0" smtClean="0"/>
              <a:t>("http://localhost:8080/services", new </a:t>
            </a:r>
            <a:r>
              <a:rPr lang="en-US" dirty="0" err="1" smtClean="0"/>
              <a:t>MatchService</a:t>
            </a:r>
            <a:r>
              <a:rPr lang="en-US" dirty="0" smtClean="0"/>
              <a:t>())</a:t>
            </a:r>
          </a:p>
          <a:p>
            <a:r>
              <a:rPr lang="en-US" dirty="0" err="1" smtClean="0"/>
              <a:t>Veröffentlichung</a:t>
            </a:r>
            <a:r>
              <a:rPr lang="en-US" dirty="0" smtClean="0"/>
              <a:t> </a:t>
            </a:r>
            <a:r>
              <a:rPr lang="en-US" dirty="0" err="1" smtClean="0"/>
              <a:t>als</a:t>
            </a:r>
            <a:r>
              <a:rPr lang="en-US" dirty="0" smtClean="0"/>
              <a:t> .war</a:t>
            </a:r>
            <a:endParaRPr lang="de-AT" dirty="0"/>
          </a:p>
        </p:txBody>
      </p:sp>
      <p:sp>
        <p:nvSpPr>
          <p:cNvPr id="2" name="Title 1"/>
          <p:cNvSpPr>
            <a:spLocks noGrp="1"/>
          </p:cNvSpPr>
          <p:nvPr>
            <p:ph type="title"/>
          </p:nvPr>
        </p:nvSpPr>
        <p:spPr/>
        <p:txBody>
          <a:bodyPr/>
          <a:lstStyle/>
          <a:p>
            <a:r>
              <a:rPr lang="de-AT" dirty="0" smtClean="0"/>
              <a:t>Server-</a:t>
            </a:r>
            <a:r>
              <a:rPr lang="de-AT" dirty="0" err="1" smtClean="0"/>
              <a:t>Deployment</a:t>
            </a:r>
            <a:endParaRPr lang="de-AT" dirty="0"/>
          </a:p>
        </p:txBody>
      </p:sp>
    </p:spTree>
    <p:extLst>
      <p:ext uri="{BB962C8B-B14F-4D97-AF65-F5344CB8AC3E}">
        <p14:creationId xmlns:p14="http://schemas.microsoft.com/office/powerpoint/2010/main" val="3247815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Commandozeile</a:t>
            </a:r>
            <a:r>
              <a:rPr lang="de-AT" dirty="0" smtClean="0"/>
              <a:t> IDLJ …</a:t>
            </a:r>
          </a:p>
          <a:p>
            <a:r>
              <a:rPr lang="de-AT" dirty="0" smtClean="0"/>
              <a:t>Kein update möglich</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In </a:t>
            </a:r>
            <a:r>
              <a:rPr lang="de-AT" dirty="0" err="1" smtClean="0"/>
              <a:t>VisualStudio</a:t>
            </a:r>
            <a:r>
              <a:rPr lang="de-AT" dirty="0" smtClean="0"/>
              <a:t> „</a:t>
            </a:r>
            <a:r>
              <a:rPr lang="de-AT" dirty="0" err="1" smtClean="0"/>
              <a:t>AddServiceReference</a:t>
            </a:r>
            <a:r>
              <a:rPr lang="de-AT" dirty="0" smtClean="0"/>
              <a:t>“ und dann den Pfad eingeben</a:t>
            </a:r>
          </a:p>
          <a:p>
            <a:r>
              <a:rPr lang="de-AT" dirty="0" smtClean="0"/>
              <a:t>Update möglich</a:t>
            </a:r>
            <a:endParaRPr lang="de-AT" dirty="0"/>
          </a:p>
        </p:txBody>
      </p:sp>
      <p:sp>
        <p:nvSpPr>
          <p:cNvPr id="2" name="Title 1"/>
          <p:cNvSpPr>
            <a:spLocks noGrp="1"/>
          </p:cNvSpPr>
          <p:nvPr>
            <p:ph type="title"/>
          </p:nvPr>
        </p:nvSpPr>
        <p:spPr/>
        <p:txBody>
          <a:bodyPr/>
          <a:lstStyle/>
          <a:p>
            <a:r>
              <a:rPr lang="de-AT" dirty="0" smtClean="0"/>
              <a:t>Client-</a:t>
            </a:r>
            <a:r>
              <a:rPr lang="de-AT" dirty="0" err="1" smtClean="0"/>
              <a:t>Stubs</a:t>
            </a:r>
            <a:r>
              <a:rPr lang="de-AT" dirty="0" smtClean="0"/>
              <a:t> erzeugen</a:t>
            </a:r>
            <a:endParaRPr lang="de-AT" dirty="0"/>
          </a:p>
        </p:txBody>
      </p:sp>
    </p:spTree>
    <p:extLst>
      <p:ext uri="{BB962C8B-B14F-4D97-AF65-F5344CB8AC3E}">
        <p14:creationId xmlns:p14="http://schemas.microsoft.com/office/powerpoint/2010/main" val="2495302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fontScale="92500" lnSpcReduction="20000"/>
          </a:bodyPr>
          <a:lstStyle/>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err="1" smtClean="0"/>
              <a:t>org.omg.CORBA.Object</a:t>
            </a:r>
            <a:r>
              <a:rPr lang="de-AT" sz="2000" dirty="0" smtClean="0"/>
              <a:t> </a:t>
            </a:r>
            <a:r>
              <a:rPr lang="de-AT" sz="2000" dirty="0" err="1" smtClean="0"/>
              <a:t>objRef</a:t>
            </a:r>
            <a:r>
              <a:rPr lang="de-AT" sz="2000" dirty="0" smtClean="0"/>
              <a:t> = </a:t>
            </a:r>
            <a:r>
              <a:rPr lang="de-AT" sz="2000" dirty="0" err="1" smtClean="0"/>
              <a:t>orb.resolve_initial_references</a:t>
            </a:r>
            <a:r>
              <a:rPr lang="de-AT" sz="2000" dirty="0" smtClean="0"/>
              <a:t>("</a:t>
            </a:r>
            <a:r>
              <a:rPr lang="de-AT" sz="2000" dirty="0" err="1" smtClean="0"/>
              <a:t>NameService</a:t>
            </a:r>
            <a:r>
              <a:rPr lang="de-AT" sz="2000" dirty="0" smtClean="0"/>
              <a:t>");</a:t>
            </a:r>
          </a:p>
          <a:p>
            <a:pPr marL="0" indent="0">
              <a:buNone/>
            </a:pPr>
            <a:r>
              <a:rPr lang="de-AT" sz="2000" dirty="0" err="1" smtClean="0"/>
              <a:t>NamingContextExt</a:t>
            </a:r>
            <a:r>
              <a:rPr lang="de-AT" sz="2000" dirty="0" smtClean="0"/>
              <a:t> </a:t>
            </a:r>
            <a:r>
              <a:rPr lang="de-AT" sz="2000" dirty="0" err="1" smtClean="0"/>
              <a:t>ncRef</a:t>
            </a:r>
            <a:r>
              <a:rPr lang="de-AT" sz="2000" dirty="0" smtClean="0"/>
              <a:t> = </a:t>
            </a:r>
            <a:r>
              <a:rPr lang="de-AT" sz="2000" dirty="0" err="1" smtClean="0"/>
              <a:t>NamingContextExtHelper.narrow</a:t>
            </a:r>
            <a:r>
              <a:rPr lang="de-AT" sz="2000" dirty="0" smtClean="0"/>
              <a:t>(</a:t>
            </a:r>
            <a:r>
              <a:rPr lang="de-AT" sz="2000" dirty="0" err="1" smtClean="0"/>
              <a:t>objRef</a:t>
            </a:r>
            <a:r>
              <a:rPr lang="de-AT" sz="2000" dirty="0" smtClean="0"/>
              <a:t>); </a:t>
            </a:r>
          </a:p>
          <a:p>
            <a:pPr marL="0" indent="0">
              <a:buNone/>
            </a:pPr>
            <a:r>
              <a:rPr lang="de-AT" sz="2000" dirty="0" err="1" smtClean="0">
                <a:solidFill>
                  <a:srgbClr val="FF0000"/>
                </a:solidFill>
              </a:rPr>
              <a:t>MatchresultDataprovider</a:t>
            </a:r>
            <a:r>
              <a:rPr lang="de-AT" sz="2000" dirty="0" smtClean="0">
                <a:solidFill>
                  <a:srgbClr val="FF0000"/>
                </a:solidFill>
              </a:rPr>
              <a:t> </a:t>
            </a:r>
            <a:r>
              <a:rPr lang="de-AT" sz="2000" dirty="0" err="1" smtClean="0">
                <a:solidFill>
                  <a:srgbClr val="FF0000"/>
                </a:solidFill>
              </a:rPr>
              <a:t>matchresultDataprovider</a:t>
            </a:r>
            <a:r>
              <a:rPr lang="de-AT" sz="2000" dirty="0" smtClean="0">
                <a:solidFill>
                  <a:srgbClr val="FF0000"/>
                </a:solidFill>
              </a:rPr>
              <a:t> </a:t>
            </a:r>
            <a:r>
              <a:rPr lang="de-AT" sz="2000" dirty="0" smtClean="0"/>
              <a:t>= </a:t>
            </a:r>
            <a:r>
              <a:rPr lang="de-AT" sz="2000" dirty="0" err="1" smtClean="0"/>
              <a:t>MatchresultDataproviderHelper.narrow</a:t>
            </a:r>
            <a:r>
              <a:rPr lang="de-AT" sz="2000" dirty="0" smtClean="0"/>
              <a:t>(</a:t>
            </a:r>
            <a:r>
              <a:rPr lang="de-AT" sz="2000" dirty="0" err="1" smtClean="0"/>
              <a:t>ncRef.resolve_str</a:t>
            </a:r>
            <a:r>
              <a:rPr lang="de-AT" sz="2000" dirty="0" smtClean="0"/>
              <a:t>("</a:t>
            </a:r>
            <a:r>
              <a:rPr lang="de-AT" sz="2000" dirty="0" err="1" smtClean="0"/>
              <a:t>HelloObject</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pPr marL="0" indent="0">
              <a:buNone/>
            </a:pPr>
            <a:r>
              <a:rPr lang="de-AT" dirty="0" smtClean="0">
                <a:solidFill>
                  <a:srgbClr val="FF0000"/>
                </a:solidFill>
              </a:rPr>
              <a:t>ServiceReference1.MatchSvcClient </a:t>
            </a:r>
            <a:r>
              <a:rPr lang="de-AT" dirty="0" err="1" smtClean="0">
                <a:solidFill>
                  <a:srgbClr val="FF0000"/>
                </a:solidFill>
              </a:rPr>
              <a:t>client</a:t>
            </a:r>
            <a:r>
              <a:rPr lang="de-AT" dirty="0" smtClean="0">
                <a:solidFill>
                  <a:srgbClr val="FF0000"/>
                </a:solidFill>
              </a:rPr>
              <a:t> </a:t>
            </a:r>
            <a:r>
              <a:rPr lang="de-AT" dirty="0" smtClean="0"/>
              <a:t>= </a:t>
            </a:r>
            <a:r>
              <a:rPr lang="de-AT" dirty="0" err="1" smtClean="0"/>
              <a:t>new</a:t>
            </a:r>
            <a:r>
              <a:rPr lang="de-AT" dirty="0" smtClean="0"/>
              <a:t> ServiceReference1.MatchSvcClient();</a:t>
            </a:r>
            <a:endParaRPr lang="de-AT" dirty="0"/>
          </a:p>
        </p:txBody>
      </p:sp>
      <p:sp>
        <p:nvSpPr>
          <p:cNvPr id="2" name="Title 1"/>
          <p:cNvSpPr>
            <a:spLocks noGrp="1"/>
          </p:cNvSpPr>
          <p:nvPr>
            <p:ph type="title"/>
          </p:nvPr>
        </p:nvSpPr>
        <p:spPr/>
        <p:txBody>
          <a:bodyPr/>
          <a:lstStyle/>
          <a:p>
            <a:r>
              <a:rPr lang="de-AT" dirty="0" smtClean="0"/>
              <a:t>Client-Anbindung</a:t>
            </a:r>
            <a:endParaRPr lang="de-AT" dirty="0"/>
          </a:p>
        </p:txBody>
      </p:sp>
    </p:spTree>
    <p:extLst>
      <p:ext uri="{BB962C8B-B14F-4D97-AF65-F5344CB8AC3E}">
        <p14:creationId xmlns:p14="http://schemas.microsoft.com/office/powerpoint/2010/main" val="4196813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pPr marL="0" indent="0">
              <a:buNone/>
            </a:pPr>
            <a:r>
              <a:rPr lang="de-AT" dirty="0" smtClean="0"/>
              <a:t>+ Plattformunabhängig</a:t>
            </a:r>
          </a:p>
          <a:p>
            <a:pPr>
              <a:buFontTx/>
              <a:buChar char="-"/>
            </a:pPr>
            <a:r>
              <a:rPr lang="de-AT" dirty="0" err="1" smtClean="0"/>
              <a:t>Commandozeile</a:t>
            </a:r>
            <a:endParaRPr lang="de-AT" dirty="0" smtClean="0"/>
          </a:p>
          <a:p>
            <a:pPr>
              <a:buFontTx/>
              <a:buChar char="-"/>
            </a:pPr>
            <a:r>
              <a:rPr lang="de-AT" dirty="0" smtClean="0"/>
              <a:t>IDL File und Syntax</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normAutofit lnSpcReduction="10000"/>
          </a:bodyPr>
          <a:lstStyle/>
          <a:p>
            <a:pPr marL="0" indent="0">
              <a:buNone/>
            </a:pPr>
            <a:r>
              <a:rPr lang="de-AT" dirty="0" smtClean="0"/>
              <a:t>+ Kann alles was auch </a:t>
            </a:r>
            <a:r>
              <a:rPr lang="de-AT" dirty="0" err="1" smtClean="0"/>
              <a:t>Corba</a:t>
            </a:r>
            <a:r>
              <a:rPr lang="de-AT" dirty="0" smtClean="0"/>
              <a:t> kann</a:t>
            </a:r>
          </a:p>
          <a:p>
            <a:pPr marL="0" indent="0">
              <a:buNone/>
            </a:pPr>
            <a:r>
              <a:rPr lang="de-AT" dirty="0" smtClean="0"/>
              <a:t>+ aktueller</a:t>
            </a:r>
          </a:p>
          <a:p>
            <a:pPr marL="0" indent="0">
              <a:buNone/>
            </a:pPr>
            <a:r>
              <a:rPr lang="de-AT" dirty="0" smtClean="0"/>
              <a:t>+ Besseres </a:t>
            </a:r>
            <a:r>
              <a:rPr lang="de-AT" dirty="0" err="1" smtClean="0"/>
              <a:t>Tooling</a:t>
            </a:r>
            <a:r>
              <a:rPr lang="de-AT" dirty="0" smtClean="0"/>
              <a:t>, da kein IDL</a:t>
            </a:r>
          </a:p>
          <a:p>
            <a:pPr marL="0" indent="0">
              <a:buNone/>
            </a:pPr>
            <a:r>
              <a:rPr lang="de-AT" dirty="0" smtClean="0"/>
              <a:t>+ Einfache Portierung von </a:t>
            </a:r>
            <a:r>
              <a:rPr lang="de-AT" dirty="0" err="1" smtClean="0"/>
              <a:t>Corba</a:t>
            </a:r>
            <a:endParaRPr lang="de-AT" dirty="0" smtClean="0"/>
          </a:p>
          <a:p>
            <a:pPr>
              <a:buFontTx/>
              <a:buChar char="-"/>
            </a:pPr>
            <a:r>
              <a:rPr lang="de-AT" dirty="0" smtClean="0"/>
              <a:t>Braucht einen Webserver (</a:t>
            </a:r>
            <a:r>
              <a:rPr lang="de-AT" dirty="0" err="1" smtClean="0"/>
              <a:t>Glassfish</a:t>
            </a:r>
            <a:r>
              <a:rPr lang="de-AT" dirty="0" smtClean="0"/>
              <a:t>, IIS, usw.)</a:t>
            </a:r>
          </a:p>
          <a:p>
            <a:pPr>
              <a:buFontTx/>
              <a:buChar char="-"/>
            </a:pPr>
            <a:r>
              <a:rPr lang="de-AT" dirty="0" smtClean="0"/>
              <a:t>Für die Anbindung muss der Service aktiv sein</a:t>
            </a:r>
          </a:p>
          <a:p>
            <a:pPr>
              <a:buFontTx/>
              <a:buChar char="-"/>
            </a:pPr>
            <a:endParaRPr lang="de-AT" dirty="0"/>
          </a:p>
        </p:txBody>
      </p:sp>
      <p:sp>
        <p:nvSpPr>
          <p:cNvPr id="2" name="Title 1"/>
          <p:cNvSpPr>
            <a:spLocks noGrp="1"/>
          </p:cNvSpPr>
          <p:nvPr>
            <p:ph type="title"/>
          </p:nvPr>
        </p:nvSpPr>
        <p:spPr/>
        <p:txBody>
          <a:bodyPr/>
          <a:lstStyle/>
          <a:p>
            <a:r>
              <a:rPr lang="de-AT" dirty="0" smtClean="0"/>
              <a:t>Fazit</a:t>
            </a:r>
            <a:endParaRPr lang="de-AT" dirty="0"/>
          </a:p>
        </p:txBody>
      </p:sp>
    </p:spTree>
    <p:extLst>
      <p:ext uri="{BB962C8B-B14F-4D97-AF65-F5344CB8AC3E}">
        <p14:creationId xmlns:p14="http://schemas.microsoft.com/office/powerpoint/2010/main" val="274433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GUI und Tests</a:t>
            </a:r>
            <a:endParaRPr lang="de-AT"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791360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Allgemeines zur Oberfläche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Swing – GUI</a:t>
            </a:r>
          </a:p>
          <a:p>
            <a:pPr>
              <a:buFont typeface="Arial" panose="020B0604020202020204" pitchFamily="34" charset="0"/>
              <a:buChar char="•"/>
            </a:pPr>
            <a:r>
              <a:rPr lang="de-AT" dirty="0" smtClean="0"/>
              <a:t>möglichst wenig Logik</a:t>
            </a:r>
          </a:p>
          <a:p>
            <a:pPr lvl="1">
              <a:buFont typeface="Arial" panose="020B0604020202020204" pitchFamily="34" charset="0"/>
              <a:buChar char="•"/>
            </a:pPr>
            <a:r>
              <a:rPr lang="de-AT" dirty="0" smtClean="0"/>
              <a:t>-&gt; </a:t>
            </a:r>
            <a:r>
              <a:rPr lang="de-AT" dirty="0" err="1" smtClean="0"/>
              <a:t>UseCase</a:t>
            </a:r>
            <a:r>
              <a:rPr lang="de-AT" dirty="0" smtClean="0"/>
              <a:t> Controllern</a:t>
            </a:r>
          </a:p>
          <a:p>
            <a:pPr>
              <a:buFont typeface="Arial" panose="020B0604020202020204" pitchFamily="34" charset="0"/>
              <a:buChar char="•"/>
            </a:pPr>
            <a:r>
              <a:rPr lang="de-AT" dirty="0" err="1" smtClean="0"/>
              <a:t>IUseCaseControllerFactory</a:t>
            </a:r>
            <a:r>
              <a:rPr lang="de-AT" dirty="0"/>
              <a:t> </a:t>
            </a:r>
            <a:endParaRPr lang="de-AT" dirty="0" smtClean="0"/>
          </a:p>
          <a:p>
            <a:pPr lvl="1">
              <a:buFont typeface="Arial" panose="020B0604020202020204" pitchFamily="34" charset="0"/>
              <a:buChar char="•"/>
            </a:pPr>
            <a:r>
              <a:rPr lang="de-AT" dirty="0" smtClean="0"/>
              <a:t>-&gt; vereinfacht Technologie Anpassung</a:t>
            </a:r>
          </a:p>
          <a:p>
            <a:pPr>
              <a:buFont typeface="Arial" panose="020B0604020202020204" pitchFamily="34" charset="0"/>
              <a:buChar char="•"/>
            </a:pPr>
            <a:r>
              <a:rPr lang="de-AT" dirty="0" smtClean="0"/>
              <a:t>Actions vermitteln</a:t>
            </a:r>
            <a:endParaRPr lang="de-AT" dirty="0"/>
          </a:p>
        </p:txBody>
      </p:sp>
    </p:spTree>
    <p:extLst>
      <p:ext uri="{BB962C8B-B14F-4D97-AF65-F5344CB8AC3E}">
        <p14:creationId xmlns:p14="http://schemas.microsoft.com/office/powerpoint/2010/main" val="3047194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Beispiel: </a:t>
            </a:r>
            <a:r>
              <a:rPr lang="de-AT" dirty="0" err="1" smtClean="0"/>
              <a:t>IUseCaseControllerFactory</a:t>
            </a:r>
            <a:endParaRPr lang="de-AT" dirty="0"/>
          </a:p>
        </p:txBody>
      </p:sp>
      <p:sp>
        <p:nvSpPr>
          <p:cNvPr id="3" name="Inhaltsplatzhalter 2"/>
          <p:cNvSpPr>
            <a:spLocks noGrp="1"/>
          </p:cNvSpPr>
          <p:nvPr>
            <p:ph idx="1"/>
          </p:nvPr>
        </p:nvSpPr>
        <p:spPr/>
        <p:txBody>
          <a:bodyPr>
            <a:noAutofit/>
          </a:bodyPr>
          <a:lstStyle/>
          <a:p>
            <a:pPr marL="0" indent="0">
              <a:buNone/>
            </a:pPr>
            <a:r>
              <a:rPr lang="de-AT" sz="2000" dirty="0" err="1">
                <a:cs typeface="Consolas" pitchFamily="49" charset="0"/>
              </a:rPr>
              <a:t>public</a:t>
            </a:r>
            <a:r>
              <a:rPr lang="de-AT" sz="2000" dirty="0">
                <a:cs typeface="Consolas" pitchFamily="49" charset="0"/>
              </a:rPr>
              <a:t> </a:t>
            </a:r>
            <a:r>
              <a:rPr lang="de-AT" sz="2000" dirty="0" err="1">
                <a:cs typeface="Consolas" pitchFamily="49" charset="0"/>
              </a:rPr>
              <a:t>interface</a:t>
            </a:r>
            <a:r>
              <a:rPr lang="de-AT" sz="2000" dirty="0">
                <a:cs typeface="Consolas" pitchFamily="49" charset="0"/>
              </a:rPr>
              <a:t> </a:t>
            </a:r>
            <a:r>
              <a:rPr lang="de-AT" sz="2000" dirty="0" err="1">
                <a:cs typeface="Consolas" pitchFamily="49" charset="0"/>
              </a:rPr>
              <a:t>IUseCaseControllerFactory</a:t>
            </a:r>
            <a:endParaRPr lang="de-AT" sz="2000" dirty="0">
              <a:cs typeface="Consolas" pitchFamily="49" charset="0"/>
            </a:endParaRPr>
          </a:p>
          <a:p>
            <a:pPr marL="0" indent="0">
              <a:buNone/>
            </a:pP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IAddMatchResultsController</a:t>
            </a:r>
            <a:r>
              <a:rPr lang="de-AT" sz="2000" dirty="0">
                <a:cs typeface="Consolas" pitchFamily="49" charset="0"/>
              </a:rPr>
              <a:t> </a:t>
            </a:r>
            <a:r>
              <a:rPr lang="de-AT" sz="2000" dirty="0" err="1">
                <a:cs typeface="Consolas" pitchFamily="49" charset="0"/>
              </a:rPr>
              <a:t>getAddMatchResultsController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a:cs typeface="Consolas" pitchFamily="49" charset="0"/>
              </a:rPr>
              <a:t>;</a:t>
            </a:r>
          </a:p>
          <a:p>
            <a:pPr marL="0" indent="0">
              <a:buNone/>
            </a:pPr>
            <a:endParaRPr lang="de-AT" sz="2000" dirty="0">
              <a:cs typeface="Consolas" pitchFamily="49" charset="0"/>
            </a:endParaRPr>
          </a:p>
          <a:p>
            <a:pPr marL="0" indent="0">
              <a:buNone/>
            </a:pPr>
            <a:r>
              <a:rPr lang="de-AT" sz="2000" dirty="0">
                <a:cs typeface="Consolas" pitchFamily="49" charset="0"/>
              </a:rPr>
              <a:t>    </a:t>
            </a:r>
            <a:r>
              <a:rPr lang="de-AT" sz="2000" dirty="0" err="1">
                <a:cs typeface="Consolas" pitchFamily="49" charset="0"/>
              </a:rPr>
              <a:t>IChangeCompetitionTeamController</a:t>
            </a:r>
            <a:r>
              <a:rPr lang="de-AT" sz="2000" dirty="0">
                <a:cs typeface="Consolas" pitchFamily="49" charset="0"/>
              </a:rPr>
              <a:t> </a:t>
            </a:r>
            <a:r>
              <a:rPr lang="de-AT" sz="2000" dirty="0" err="1">
                <a:cs typeface="Consolas" pitchFamily="49" charset="0"/>
              </a:rPr>
              <a:t>getChangeCompetitionTeamController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smtClean="0">
                <a:cs typeface="Consolas" pitchFamily="49" charset="0"/>
              </a:rPr>
              <a:t>;</a:t>
            </a:r>
            <a:endParaRPr lang="de-AT" sz="2000" dirty="0">
              <a:cs typeface="Consolas" pitchFamily="49" charset="0"/>
            </a:endParaRPr>
          </a:p>
          <a:p>
            <a:pPr marL="0" indent="0">
              <a:buNone/>
            </a:pPr>
            <a:r>
              <a:rPr lang="de-AT" sz="2000" dirty="0">
                <a:cs typeface="Consolas" pitchFamily="49" charset="0"/>
              </a:rPr>
              <a:t>    </a:t>
            </a:r>
            <a:r>
              <a:rPr lang="de-AT" sz="2000" dirty="0" smtClean="0">
                <a:cs typeface="Consolas" pitchFamily="49" charset="0"/>
              </a:rPr>
              <a:t>…</a:t>
            </a:r>
            <a:endParaRPr lang="de-AT" sz="2000" dirty="0">
              <a:cs typeface="Consolas" pitchFamily="49" charset="0"/>
            </a:endParaRPr>
          </a:p>
          <a:p>
            <a:pPr marL="0" indent="0">
              <a:buNone/>
            </a:pPr>
            <a:r>
              <a:rPr lang="de-AT" sz="2000" dirty="0" smtClean="0">
                <a:cs typeface="Consolas" pitchFamily="49" charset="0"/>
              </a:rPr>
              <a:t>}</a:t>
            </a:r>
            <a:endParaRPr lang="de-AT" sz="2000" dirty="0">
              <a:cs typeface="Consolas" pitchFamily="49" charset="0"/>
            </a:endParaRPr>
          </a:p>
        </p:txBody>
      </p:sp>
    </p:spTree>
    <p:extLst>
      <p:ext uri="{BB962C8B-B14F-4D97-AF65-F5344CB8AC3E}">
        <p14:creationId xmlns:p14="http://schemas.microsoft.com/office/powerpoint/2010/main" val="80879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Datenbank</a:t>
            </a:r>
            <a:r>
              <a:rPr lang="de-AT" dirty="0"/>
              <a:t> </a:t>
            </a:r>
            <a:r>
              <a:rPr lang="de-AT" dirty="0" smtClean="0"/>
              <a:t>und Persistenz</a:t>
            </a:r>
          </a:p>
          <a:p>
            <a:pPr>
              <a:buFont typeface="Arial" panose="020B0604020202020204" pitchFamily="34" charset="0"/>
              <a:buChar char="•"/>
            </a:pPr>
            <a:r>
              <a:rPr lang="de-AT" dirty="0" smtClean="0"/>
              <a:t>RMI</a:t>
            </a:r>
          </a:p>
          <a:p>
            <a:pPr>
              <a:buFont typeface="Arial" panose="020B0604020202020204" pitchFamily="34" charset="0"/>
              <a:buChar char="•"/>
            </a:pPr>
            <a:r>
              <a:rPr lang="de-AT" dirty="0" smtClean="0"/>
              <a:t>EJB</a:t>
            </a:r>
          </a:p>
          <a:p>
            <a:pPr>
              <a:buFont typeface="Arial" panose="020B0604020202020204" pitchFamily="34" charset="0"/>
              <a:buChar char="•"/>
            </a:pPr>
            <a:r>
              <a:rPr lang="de-AT" dirty="0" smtClean="0"/>
              <a:t>Website</a:t>
            </a:r>
          </a:p>
          <a:p>
            <a:pPr>
              <a:buFont typeface="Arial" panose="020B0604020202020204" pitchFamily="34" charset="0"/>
              <a:buChar char="•"/>
            </a:pPr>
            <a:r>
              <a:rPr lang="de-AT" dirty="0" smtClean="0"/>
              <a:t>JMS</a:t>
            </a:r>
          </a:p>
          <a:p>
            <a:pPr>
              <a:buFont typeface="Arial" panose="020B0604020202020204" pitchFamily="34" charset="0"/>
              <a:buChar char="•"/>
            </a:pPr>
            <a:r>
              <a:rPr lang="de-AT" dirty="0" err="1" smtClean="0"/>
              <a:t>Corba</a:t>
            </a:r>
            <a:r>
              <a:rPr lang="de-AT" dirty="0" smtClean="0"/>
              <a:t> und Webservices</a:t>
            </a:r>
          </a:p>
          <a:p>
            <a:pPr>
              <a:buFont typeface="Arial" panose="020B0604020202020204" pitchFamily="34" charset="0"/>
              <a:buChar char="•"/>
            </a:pPr>
            <a:r>
              <a:rPr lang="de-AT" dirty="0" smtClean="0"/>
              <a:t>GUI und Tests</a:t>
            </a:r>
            <a:endParaRPr lang="de-AT" dirty="0"/>
          </a:p>
        </p:txBody>
      </p:sp>
    </p:spTree>
    <p:extLst>
      <p:ext uri="{BB962C8B-B14F-4D97-AF65-F5344CB8AC3E}">
        <p14:creationId xmlns:p14="http://schemas.microsoft.com/office/powerpoint/2010/main" val="1596925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UseCases</a:t>
            </a:r>
            <a:endParaRPr lang="de-AT" dirty="0"/>
          </a:p>
        </p:txBody>
      </p:sp>
      <p:sp>
        <p:nvSpPr>
          <p:cNvPr id="3" name="Inhaltsplatzhalter 2"/>
          <p:cNvSpPr>
            <a:spLocks noGrp="1"/>
          </p:cNvSpPr>
          <p:nvPr>
            <p:ph idx="1"/>
          </p:nvPr>
        </p:nvSpPr>
        <p:spPr/>
        <p:txBody>
          <a:bodyPr>
            <a:noAutofit/>
          </a:bodyPr>
          <a:lstStyle/>
          <a:p>
            <a:pPr>
              <a:buFont typeface="Arial" panose="020B0604020202020204" pitchFamily="34" charset="0"/>
              <a:buChar char="•"/>
            </a:pPr>
            <a:r>
              <a:rPr lang="de-AT" sz="2000" dirty="0" smtClean="0"/>
              <a:t>Login</a:t>
            </a:r>
          </a:p>
          <a:p>
            <a:pPr>
              <a:buFont typeface="Arial" panose="020B0604020202020204" pitchFamily="34" charset="0"/>
              <a:buChar char="•"/>
            </a:pPr>
            <a:r>
              <a:rPr lang="de-AT" sz="2000" dirty="0" smtClean="0"/>
              <a:t>Berechtigungsprüfung</a:t>
            </a:r>
            <a:endParaRPr lang="de-AT" sz="2000" dirty="0"/>
          </a:p>
          <a:p>
            <a:pPr>
              <a:buFont typeface="Arial" panose="020B0604020202020204" pitchFamily="34" charset="0"/>
              <a:buChar char="•"/>
            </a:pPr>
            <a:r>
              <a:rPr lang="de-AT" sz="2000" dirty="0" smtClean="0"/>
              <a:t>Einladungen</a:t>
            </a:r>
          </a:p>
          <a:p>
            <a:pPr>
              <a:buFont typeface="Arial" panose="020B0604020202020204" pitchFamily="34" charset="0"/>
              <a:buChar char="•"/>
            </a:pPr>
            <a:r>
              <a:rPr lang="de-AT" sz="2000" dirty="0" smtClean="0"/>
              <a:t>Mitgliederverwaltung</a:t>
            </a:r>
          </a:p>
          <a:p>
            <a:pPr lvl="1">
              <a:buFont typeface="Arial" panose="020B0604020202020204" pitchFamily="34" charset="0"/>
              <a:buChar char="•"/>
            </a:pPr>
            <a:r>
              <a:rPr lang="de-AT" sz="1600" dirty="0" smtClean="0"/>
              <a:t>Mitglied suchen/ ändern</a:t>
            </a:r>
          </a:p>
          <a:p>
            <a:pPr lvl="1">
              <a:buFont typeface="Arial" panose="020B0604020202020204" pitchFamily="34" charset="0"/>
              <a:buChar char="•"/>
            </a:pPr>
            <a:r>
              <a:rPr lang="de-AT" sz="1600" dirty="0" smtClean="0"/>
              <a:t>Neues Mitglied anlegen</a:t>
            </a:r>
          </a:p>
          <a:p>
            <a:pPr lvl="1">
              <a:buFont typeface="Arial" panose="020B0604020202020204" pitchFamily="34" charset="0"/>
              <a:buChar char="•"/>
            </a:pPr>
            <a:r>
              <a:rPr lang="de-AT" sz="1600" dirty="0" smtClean="0"/>
              <a:t>Mitglied zu einem Team hinzufügen</a:t>
            </a:r>
            <a:endParaRPr lang="de-AT" sz="2000" dirty="0" smtClean="0"/>
          </a:p>
          <a:p>
            <a:pPr>
              <a:buFont typeface="Arial" panose="020B0604020202020204" pitchFamily="34" charset="0"/>
              <a:buChar char="•"/>
            </a:pPr>
            <a:r>
              <a:rPr lang="de-AT" sz="2000" dirty="0" smtClean="0"/>
              <a:t>Wettkampfverwaltung</a:t>
            </a:r>
          </a:p>
          <a:p>
            <a:pPr lvl="1">
              <a:buFont typeface="Arial" panose="020B0604020202020204" pitchFamily="34" charset="0"/>
              <a:buChar char="•"/>
            </a:pPr>
            <a:r>
              <a:rPr lang="de-AT" sz="1600" dirty="0" smtClean="0"/>
              <a:t>Neuen Wettkampf anlegen</a:t>
            </a:r>
          </a:p>
          <a:p>
            <a:pPr lvl="1">
              <a:buFont typeface="Arial" panose="020B0604020202020204" pitchFamily="34" charset="0"/>
              <a:buChar char="•"/>
            </a:pPr>
            <a:r>
              <a:rPr lang="de-AT" sz="1600" dirty="0" smtClean="0"/>
              <a:t>Wettkampf Team festlegen</a:t>
            </a:r>
          </a:p>
          <a:p>
            <a:pPr lvl="1">
              <a:buFont typeface="Arial" panose="020B0604020202020204" pitchFamily="34" charset="0"/>
              <a:buChar char="•"/>
            </a:pPr>
            <a:r>
              <a:rPr lang="de-AT" sz="1600" dirty="0" smtClean="0"/>
              <a:t>Wettkampf anzeigen</a:t>
            </a:r>
          </a:p>
          <a:p>
            <a:pPr lvl="1">
              <a:buFont typeface="Arial" panose="020B0604020202020204" pitchFamily="34" charset="0"/>
              <a:buChar char="•"/>
            </a:pPr>
            <a:r>
              <a:rPr lang="de-AT" sz="1600" dirty="0" smtClean="0"/>
              <a:t>Wettkampf Resultate eingeben</a:t>
            </a:r>
          </a:p>
          <a:p>
            <a:pPr>
              <a:buFont typeface="Arial" panose="020B0604020202020204" pitchFamily="34" charset="0"/>
              <a:buChar char="•"/>
            </a:pPr>
            <a:endParaRPr lang="de-AT" sz="2000" dirty="0"/>
          </a:p>
        </p:txBody>
      </p:sp>
    </p:spTree>
    <p:extLst>
      <p:ext uri="{BB962C8B-B14F-4D97-AF65-F5344CB8AC3E}">
        <p14:creationId xmlns:p14="http://schemas.microsoft.com/office/powerpoint/2010/main" val="1699838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Layout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Basis Einstiegspunkt</a:t>
            </a:r>
          </a:p>
          <a:p>
            <a:pPr>
              <a:buFont typeface="Arial" panose="020B0604020202020204" pitchFamily="34" charset="0"/>
              <a:buChar char="•"/>
            </a:pPr>
            <a:r>
              <a:rPr lang="de-AT" dirty="0" smtClean="0"/>
              <a:t>Grob Navigation über Tabs</a:t>
            </a:r>
          </a:p>
          <a:p>
            <a:pPr lvl="1">
              <a:buFont typeface="Arial" panose="020B0604020202020204" pitchFamily="34" charset="0"/>
              <a:buChar char="•"/>
            </a:pPr>
            <a:r>
              <a:rPr lang="de-AT" dirty="0" smtClean="0"/>
              <a:t>Erweiterbarkeit</a:t>
            </a:r>
            <a:endParaRPr lang="de-AT" dirty="0"/>
          </a:p>
          <a:p>
            <a:pPr lvl="1">
              <a:buFont typeface="Arial" panose="020B0604020202020204" pitchFamily="34" charset="0"/>
              <a:buChar char="•"/>
            </a:pPr>
            <a:r>
              <a:rPr lang="de-AT" dirty="0" smtClean="0"/>
              <a:t>Übersichtlichkeit</a:t>
            </a:r>
          </a:p>
          <a:p>
            <a:pPr>
              <a:buFont typeface="Arial" panose="020B0604020202020204" pitchFamily="34" charset="0"/>
              <a:buChar char="•"/>
            </a:pPr>
            <a:r>
              <a:rPr lang="de-AT" i="1" dirty="0" smtClean="0"/>
              <a:t>KISS - Keep </a:t>
            </a:r>
            <a:r>
              <a:rPr lang="de-AT" i="1" dirty="0" err="1" smtClean="0"/>
              <a:t>it</a:t>
            </a:r>
            <a:r>
              <a:rPr lang="de-AT" i="1" dirty="0" smtClean="0"/>
              <a:t> simple</a:t>
            </a:r>
            <a:endParaRPr lang="de-AT" i="1" dirty="0"/>
          </a:p>
        </p:txBody>
      </p:sp>
    </p:spTree>
    <p:extLst>
      <p:ext uri="{BB962C8B-B14F-4D97-AF65-F5344CB8AC3E}">
        <p14:creationId xmlns:p14="http://schemas.microsoft.com/office/powerpoint/2010/main" val="3188585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Hauptbildschirm</a:t>
            </a:r>
            <a:endParaRPr lang="de-AT" dirty="0"/>
          </a:p>
        </p:txBody>
      </p:sp>
      <p:sp>
        <p:nvSpPr>
          <p:cNvPr id="3" name="Content Placeholder 2"/>
          <p:cNvSpPr>
            <a:spLocks noGrp="1"/>
          </p:cNvSpPr>
          <p:nvPr>
            <p:ph idx="1"/>
          </p:nvPr>
        </p:nvSpPr>
        <p:spPr/>
        <p:txBody>
          <a:bodyPr/>
          <a:lstStyle/>
          <a:p>
            <a:endParaRPr lang="de-AT"/>
          </a:p>
        </p:txBody>
      </p:sp>
      <p:pic>
        <p:nvPicPr>
          <p:cNvPr id="4" name="Picture 3"/>
          <p:cNvPicPr>
            <a:picLocks noChangeAspect="1"/>
          </p:cNvPicPr>
          <p:nvPr/>
        </p:nvPicPr>
        <p:blipFill>
          <a:blip r:embed="rId3"/>
          <a:stretch>
            <a:fillRect/>
          </a:stretch>
        </p:blipFill>
        <p:spPr>
          <a:xfrm>
            <a:off x="2629766" y="2286000"/>
            <a:ext cx="6038850" cy="3819525"/>
          </a:xfrm>
          <a:prstGeom prst="rect">
            <a:avLst/>
          </a:prstGeom>
        </p:spPr>
      </p:pic>
    </p:spTree>
    <p:extLst>
      <p:ext uri="{BB962C8B-B14F-4D97-AF65-F5344CB8AC3E}">
        <p14:creationId xmlns:p14="http://schemas.microsoft.com/office/powerpoint/2010/main" val="4092827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Grundlegende Funktionalitäten</a:t>
            </a:r>
            <a:endParaRPr lang="de-AT" dirty="0"/>
          </a:p>
        </p:txBody>
      </p:sp>
      <p:sp>
        <p:nvSpPr>
          <p:cNvPr id="3" name="Inhaltsplatzhalter 2"/>
          <p:cNvSpPr>
            <a:spLocks noGrp="1"/>
          </p:cNvSpPr>
          <p:nvPr>
            <p:ph idx="1"/>
          </p:nvPr>
        </p:nvSpPr>
        <p:spPr/>
        <p:txBody>
          <a:bodyPr>
            <a:normAutofit/>
          </a:bodyPr>
          <a:lstStyle/>
          <a:p>
            <a:pPr marL="265176" lvl="1" indent="0">
              <a:buNone/>
            </a:pPr>
            <a:r>
              <a:rPr lang="de-AT" dirty="0" smtClean="0"/>
              <a:t>Login</a:t>
            </a:r>
          </a:p>
          <a:p>
            <a:pPr marL="265176" lvl="1" indent="0">
              <a:buNone/>
            </a:pPr>
            <a:r>
              <a:rPr lang="de-AT" dirty="0" smtClean="0"/>
              <a:t>Berechtigungsprüfung</a:t>
            </a:r>
          </a:p>
          <a:p>
            <a:pPr lvl="1"/>
            <a:r>
              <a:rPr lang="de-AT" dirty="0" smtClean="0"/>
              <a:t>Mitglied </a:t>
            </a:r>
          </a:p>
          <a:p>
            <a:pPr lvl="2"/>
            <a:r>
              <a:rPr lang="de-AT" dirty="0"/>
              <a:t>S</a:t>
            </a:r>
            <a:r>
              <a:rPr lang="de-AT" dirty="0" smtClean="0"/>
              <a:t>uchen</a:t>
            </a:r>
            <a:r>
              <a:rPr lang="de-AT" dirty="0"/>
              <a:t>/ Ä</a:t>
            </a:r>
            <a:r>
              <a:rPr lang="de-AT" dirty="0" smtClean="0"/>
              <a:t>ndern</a:t>
            </a:r>
          </a:p>
          <a:p>
            <a:pPr lvl="2"/>
            <a:r>
              <a:rPr lang="de-AT" dirty="0"/>
              <a:t>A</a:t>
            </a:r>
            <a:r>
              <a:rPr lang="de-AT" dirty="0" smtClean="0"/>
              <a:t>nlegen</a:t>
            </a:r>
            <a:endParaRPr lang="de-AT" dirty="0"/>
          </a:p>
          <a:p>
            <a:pPr lvl="2"/>
            <a:r>
              <a:rPr lang="de-AT" dirty="0"/>
              <a:t>Z</a:t>
            </a:r>
            <a:r>
              <a:rPr lang="de-AT" dirty="0" smtClean="0"/>
              <a:t>u Team hinzufügen</a:t>
            </a:r>
          </a:p>
          <a:p>
            <a:pPr marL="1200150" lvl="2" indent="-285750"/>
            <a:endParaRPr lang="de-AT" dirty="0" smtClean="0"/>
          </a:p>
          <a:p>
            <a:pPr lvl="1"/>
            <a:r>
              <a:rPr lang="de-AT" dirty="0" smtClean="0"/>
              <a:t>Wettkampf </a:t>
            </a:r>
          </a:p>
          <a:p>
            <a:pPr lvl="2"/>
            <a:r>
              <a:rPr lang="de-AT" dirty="0" smtClean="0"/>
              <a:t>Anlegen</a:t>
            </a:r>
            <a:endParaRPr lang="de-AT" dirty="0"/>
          </a:p>
          <a:p>
            <a:pPr lvl="2"/>
            <a:r>
              <a:rPr lang="de-AT" dirty="0"/>
              <a:t>Resultate eingeben</a:t>
            </a:r>
          </a:p>
          <a:p>
            <a:pPr lvl="2"/>
            <a:r>
              <a:rPr lang="de-AT" dirty="0" smtClean="0"/>
              <a:t>Team </a:t>
            </a:r>
            <a:r>
              <a:rPr lang="de-AT" dirty="0"/>
              <a:t>festlegen</a:t>
            </a:r>
          </a:p>
          <a:p>
            <a:pPr lvl="2"/>
            <a:r>
              <a:rPr lang="de-AT" dirty="0"/>
              <a:t>A</a:t>
            </a:r>
            <a:r>
              <a:rPr lang="de-AT" dirty="0" smtClean="0"/>
              <a:t>nzeigen</a:t>
            </a:r>
            <a:endParaRPr lang="de-AT" dirty="0"/>
          </a:p>
          <a:p>
            <a:pPr>
              <a:buFont typeface="Arial" panose="020B0604020202020204" pitchFamily="34" charset="0"/>
              <a:buChar char="•"/>
            </a:pPr>
            <a:endParaRPr lang="de-AT" dirty="0"/>
          </a:p>
        </p:txBody>
      </p:sp>
    </p:spTree>
    <p:extLst>
      <p:ext uri="{BB962C8B-B14F-4D97-AF65-F5344CB8AC3E}">
        <p14:creationId xmlns:p14="http://schemas.microsoft.com/office/powerpoint/2010/main" val="109231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Erweiterungen</a:t>
            </a:r>
            <a:endParaRPr lang="de-AT"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AT" dirty="0" smtClean="0"/>
              <a:t>Login</a:t>
            </a:r>
          </a:p>
          <a:p>
            <a:pPr>
              <a:buFont typeface="Arial" panose="020B0604020202020204" pitchFamily="34" charset="0"/>
              <a:buChar char="•"/>
            </a:pPr>
            <a:r>
              <a:rPr lang="de-AT" dirty="0" err="1" smtClean="0"/>
              <a:t>Corba</a:t>
            </a:r>
            <a:endParaRPr lang="de-AT" dirty="0" smtClean="0"/>
          </a:p>
          <a:p>
            <a:pPr>
              <a:buFont typeface="Arial" panose="020B0604020202020204" pitchFamily="34" charset="0"/>
              <a:buChar char="•"/>
            </a:pPr>
            <a:r>
              <a:rPr lang="de-AT" dirty="0" smtClean="0"/>
              <a:t>Einladungen</a:t>
            </a:r>
          </a:p>
          <a:p>
            <a:pPr>
              <a:buFont typeface="Arial" panose="020B0604020202020204" pitchFamily="34" charset="0"/>
              <a:buChar char="•"/>
            </a:pPr>
            <a:r>
              <a:rPr lang="de-AT" dirty="0" smtClean="0"/>
              <a:t>Webservice</a:t>
            </a:r>
          </a:p>
          <a:p>
            <a:pPr>
              <a:buFont typeface="Arial" panose="020B0604020202020204" pitchFamily="34" charset="0"/>
              <a:buChar char="•"/>
            </a:pPr>
            <a:r>
              <a:rPr lang="de-AT" dirty="0" smtClean="0"/>
              <a:t>JMS</a:t>
            </a:r>
          </a:p>
        </p:txBody>
      </p:sp>
    </p:spTree>
    <p:extLst>
      <p:ext uri="{BB962C8B-B14F-4D97-AF65-F5344CB8AC3E}">
        <p14:creationId xmlns:p14="http://schemas.microsoft.com/office/powerpoint/2010/main" val="3732497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Tests &amp; Probleme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err="1" smtClean="0"/>
              <a:t>Exception</a:t>
            </a:r>
            <a:r>
              <a:rPr lang="de-AT" dirty="0" smtClean="0"/>
              <a:t> </a:t>
            </a:r>
            <a:r>
              <a:rPr lang="de-AT" dirty="0" err="1" smtClean="0"/>
              <a:t>Handeling</a:t>
            </a:r>
            <a:r>
              <a:rPr lang="de-AT" dirty="0" smtClean="0"/>
              <a:t> verbessert</a:t>
            </a:r>
            <a:endParaRPr lang="de-AT" dirty="0"/>
          </a:p>
          <a:p>
            <a:pPr>
              <a:buFont typeface="Arial" panose="020B0604020202020204" pitchFamily="34" charset="0"/>
              <a:buChar char="•"/>
            </a:pPr>
            <a:r>
              <a:rPr lang="de-AT" dirty="0" smtClean="0"/>
              <a:t>Aufwändig</a:t>
            </a:r>
          </a:p>
          <a:p>
            <a:pPr lvl="1">
              <a:buFont typeface="Arial" panose="020B0604020202020204" pitchFamily="34" charset="0"/>
              <a:buChar char="•"/>
            </a:pPr>
            <a:r>
              <a:rPr lang="de-AT" dirty="0" smtClean="0"/>
              <a:t>Fehler in </a:t>
            </a:r>
            <a:r>
              <a:rPr lang="de-AT" dirty="0"/>
              <a:t>Z</a:t>
            </a:r>
            <a:r>
              <a:rPr lang="de-AT" dirty="0" smtClean="0"/>
              <a:t>usammenhang mit div. Schichten</a:t>
            </a:r>
          </a:p>
          <a:p>
            <a:pPr>
              <a:buFont typeface="Arial" panose="020B0604020202020204" pitchFamily="34" charset="0"/>
              <a:buChar char="•"/>
            </a:pPr>
            <a:r>
              <a:rPr lang="de-AT" dirty="0" smtClean="0"/>
              <a:t>Wiederverwendbare Forms</a:t>
            </a:r>
          </a:p>
        </p:txBody>
      </p:sp>
    </p:spTree>
    <p:extLst>
      <p:ext uri="{BB962C8B-B14F-4D97-AF65-F5344CB8AC3E}">
        <p14:creationId xmlns:p14="http://schemas.microsoft.com/office/powerpoint/2010/main" val="856229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Text Placeholder 2"/>
          <p:cNvSpPr>
            <a:spLocks noGrp="1"/>
          </p:cNvSpPr>
          <p:nvPr>
            <p:ph type="body" idx="1"/>
          </p:nvPr>
        </p:nvSpPr>
        <p:spPr/>
        <p:txBody>
          <a:bodyPr/>
          <a:lstStyle/>
          <a:p>
            <a:r>
              <a:rPr lang="de-AT" dirty="0" smtClean="0"/>
              <a:t>Das Ende</a:t>
            </a:r>
            <a:endParaRPr lang="de-AT" dirty="0"/>
          </a:p>
        </p:txBody>
      </p:sp>
    </p:spTree>
    <p:extLst>
      <p:ext uri="{BB962C8B-B14F-4D97-AF65-F5344CB8AC3E}">
        <p14:creationId xmlns:p14="http://schemas.microsoft.com/office/powerpoint/2010/main" val="476809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Technologien schließen sich gegenseitig aus</a:t>
            </a:r>
          </a:p>
          <a:p>
            <a:pPr>
              <a:buFont typeface="Arial" panose="020B0604020202020204" pitchFamily="34" charset="0"/>
              <a:buChar char="•"/>
            </a:pPr>
            <a:r>
              <a:rPr lang="de-AT" dirty="0" smtClean="0"/>
              <a:t>Genaue Analyse der Aufgabenstellung und abstecken was noch kommen kann</a:t>
            </a:r>
          </a:p>
          <a:p>
            <a:pPr>
              <a:buFont typeface="Arial" panose="020B0604020202020204" pitchFamily="34" charset="0"/>
              <a:buChar char="•"/>
            </a:pPr>
            <a:r>
              <a:rPr lang="de-AT" dirty="0" smtClean="0"/>
              <a:t>Zeitmanagement essentiell</a:t>
            </a:r>
          </a:p>
          <a:p>
            <a:pPr>
              <a:buFont typeface="Arial" panose="020B0604020202020204" pitchFamily="34" charset="0"/>
              <a:buChar char="•"/>
            </a:pPr>
            <a:r>
              <a:rPr lang="de-AT" dirty="0" err="1" smtClean="0"/>
              <a:t>Hibernate</a:t>
            </a:r>
            <a:r>
              <a:rPr lang="de-AT" dirty="0" smtClean="0"/>
              <a:t> -&gt; Technologie Anpassungen</a:t>
            </a:r>
            <a:endParaRPr lang="de-AT" dirty="0"/>
          </a:p>
        </p:txBody>
      </p:sp>
    </p:spTree>
    <p:extLst>
      <p:ext uri="{BB962C8B-B14F-4D97-AF65-F5344CB8AC3E}">
        <p14:creationId xmlns:p14="http://schemas.microsoft.com/office/powerpoint/2010/main" val="3386145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Zeitaufwand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Viel </a:t>
            </a:r>
            <a:r>
              <a:rPr lang="de-AT" dirty="0" err="1" smtClean="0"/>
              <a:t>z‘viel</a:t>
            </a:r>
            <a:endParaRPr lang="de-AT" dirty="0"/>
          </a:p>
        </p:txBody>
      </p:sp>
    </p:spTree>
    <p:extLst>
      <p:ext uri="{BB962C8B-B14F-4D97-AF65-F5344CB8AC3E}">
        <p14:creationId xmlns:p14="http://schemas.microsoft.com/office/powerpoint/2010/main" val="1427317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smtClean="0"/>
              <a:t>ENDe</a:t>
            </a:r>
            <a:endParaRPr lang="de-AT" dirty="0"/>
          </a:p>
        </p:txBody>
      </p:sp>
      <p:sp>
        <p:nvSpPr>
          <p:cNvPr id="5" name="Content Placeholder 4"/>
          <p:cNvSpPr>
            <a:spLocks noGrp="1"/>
          </p:cNvSpPr>
          <p:nvPr>
            <p:ph idx="1"/>
          </p:nvPr>
        </p:nvSpPr>
        <p:spPr/>
        <p:txBody>
          <a:bodyPr/>
          <a:lstStyle/>
          <a:p>
            <a:pPr>
              <a:buFont typeface="Arial" panose="020B0604020202020204" pitchFamily="34" charset="0"/>
              <a:buChar char="•"/>
            </a:pPr>
            <a:r>
              <a:rPr lang="de-AT" dirty="0" smtClean="0"/>
              <a:t>Noch Fragen?</a:t>
            </a:r>
          </a:p>
          <a:p>
            <a:pPr>
              <a:buFont typeface="Arial" panose="020B0604020202020204" pitchFamily="34" charset="0"/>
              <a:buChar char="•"/>
            </a:pPr>
            <a:r>
              <a:rPr lang="de-AT" dirty="0" smtClean="0"/>
              <a:t>Danke</a:t>
            </a:r>
            <a:endParaRPr lang="de-AT" dirty="0"/>
          </a:p>
        </p:txBody>
      </p:sp>
    </p:spTree>
    <p:extLst>
      <p:ext uri="{BB962C8B-B14F-4D97-AF65-F5344CB8AC3E}">
        <p14:creationId xmlns:p14="http://schemas.microsoft.com/office/powerpoint/2010/main" val="3336475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RMI</a:t>
            </a:r>
            <a:endParaRPr lang="de-AT" dirty="0"/>
          </a:p>
        </p:txBody>
      </p:sp>
      <p:sp>
        <p:nvSpPr>
          <p:cNvPr id="3" name="Text Placeholder 2"/>
          <p:cNvSpPr>
            <a:spLocks noGrp="1"/>
          </p:cNvSpPr>
          <p:nvPr>
            <p:ph type="body" idx="1"/>
          </p:nvPr>
        </p:nvSpPr>
        <p:spPr/>
        <p:txBody>
          <a:bodyPr/>
          <a:lstStyle/>
          <a:p>
            <a:r>
              <a:rPr lang="de-AT" dirty="0" smtClean="0"/>
              <a:t>Kommunikation und Implementierung</a:t>
            </a:r>
            <a:endParaRPr lang="de-AT" dirty="0"/>
          </a:p>
        </p:txBody>
      </p:sp>
    </p:spTree>
    <p:extLst>
      <p:ext uri="{BB962C8B-B14F-4D97-AF65-F5344CB8AC3E}">
        <p14:creationId xmlns:p14="http://schemas.microsoft.com/office/powerpoint/2010/main" val="1696653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Architektur</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6726" y="1662546"/>
            <a:ext cx="6194906" cy="4646180"/>
          </a:xfrm>
        </p:spPr>
      </p:pic>
      <p:cxnSp>
        <p:nvCxnSpPr>
          <p:cNvPr id="6" name="Gerade Verbindung mit Pfeil 5"/>
          <p:cNvCxnSpPr/>
          <p:nvPr/>
        </p:nvCxnSpPr>
        <p:spPr>
          <a:xfrm flipV="1">
            <a:off x="4858720" y="2924944"/>
            <a:ext cx="157160" cy="684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431645" y="3609868"/>
            <a:ext cx="8171" cy="1756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V="1">
            <a:off x="6960096" y="3501008"/>
            <a:ext cx="7200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V="1">
            <a:off x="7680176" y="3429000"/>
            <a:ext cx="72008"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Pfeil nach unten 24"/>
          <p:cNvSpPr/>
          <p:nvPr/>
        </p:nvSpPr>
        <p:spPr>
          <a:xfrm>
            <a:off x="5162763" y="5266052"/>
            <a:ext cx="2243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feld 25"/>
          <p:cNvSpPr txBox="1"/>
          <p:nvPr/>
        </p:nvSpPr>
        <p:spPr>
          <a:xfrm>
            <a:off x="3700527" y="5701898"/>
            <a:ext cx="1462236" cy="369332"/>
          </a:xfrm>
          <a:prstGeom prst="rect">
            <a:avLst/>
          </a:prstGeom>
          <a:noFill/>
        </p:spPr>
        <p:txBody>
          <a:bodyPr wrap="square" rtlCol="0">
            <a:spAutoFit/>
          </a:bodyPr>
          <a:lstStyle/>
          <a:p>
            <a:r>
              <a:rPr lang="de-AT" dirty="0"/>
              <a:t>Service Client</a:t>
            </a:r>
            <a:endParaRPr lang="en-GB" dirty="0"/>
          </a:p>
        </p:txBody>
      </p:sp>
      <p:cxnSp>
        <p:nvCxnSpPr>
          <p:cNvPr id="30" name="Gerade Verbindung mit Pfeil 29"/>
          <p:cNvCxnSpPr/>
          <p:nvPr/>
        </p:nvCxnSpPr>
        <p:spPr>
          <a:xfrm flipH="1" flipV="1">
            <a:off x="6085114" y="5266052"/>
            <a:ext cx="636098" cy="723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9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4"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Start des Servers</a:t>
            </a:r>
            <a:endParaRPr lang="en-GB" dirty="0"/>
          </a:p>
        </p:txBody>
      </p:sp>
      <p:sp>
        <p:nvSpPr>
          <p:cNvPr id="3" name="Inhaltsplatzhalter 2"/>
          <p:cNvSpPr>
            <a:spLocks noGrp="1"/>
          </p:cNvSpPr>
          <p:nvPr>
            <p:ph idx="1"/>
          </p:nvPr>
        </p:nvSpPr>
        <p:spPr/>
        <p:txBody>
          <a:bodyPr>
            <a:normAutofit/>
          </a:bodyPr>
          <a:lstStyle/>
          <a:p>
            <a:pPr marL="0" indent="0">
              <a:buNone/>
            </a:pPr>
            <a:r>
              <a:rPr lang="en-GB" sz="1600" dirty="0"/>
              <a:t>public class Server</a:t>
            </a:r>
          </a:p>
          <a:p>
            <a:pPr marL="0" indent="0">
              <a:buNone/>
            </a:pPr>
            <a:r>
              <a:rPr lang="en-GB" sz="1600" dirty="0"/>
              <a:t>{</a:t>
            </a:r>
          </a:p>
          <a:p>
            <a:pPr marL="0" indent="0">
              <a:buNone/>
            </a:pPr>
            <a:r>
              <a:rPr lang="en-GB" sz="1600" dirty="0"/>
              <a:t>     public static void main(String[] </a:t>
            </a:r>
            <a:r>
              <a:rPr lang="en-GB" sz="1600" dirty="0" err="1"/>
              <a:t>args</a:t>
            </a:r>
            <a:r>
              <a:rPr lang="en-GB" sz="1600" dirty="0" smtClean="0"/>
              <a:t>) </a:t>
            </a:r>
            <a:r>
              <a:rPr lang="en-GB" sz="1600" dirty="0"/>
              <a:t>throws </a:t>
            </a:r>
            <a:r>
              <a:rPr lang="en-GB" sz="1600" dirty="0" err="1"/>
              <a:t>IOException</a:t>
            </a:r>
            <a:endParaRPr lang="en-GB" sz="1600" dirty="0"/>
          </a:p>
          <a:p>
            <a:pPr marL="0" indent="0">
              <a:buNone/>
            </a:pPr>
            <a:r>
              <a:rPr lang="en-GB" sz="1600" dirty="0"/>
              <a:t>    {</a:t>
            </a:r>
          </a:p>
          <a:p>
            <a:pPr marL="0" indent="0">
              <a:buNone/>
            </a:pPr>
            <a:r>
              <a:rPr lang="en-GB" sz="1600" dirty="0" smtClean="0"/>
              <a:t>        	// start </a:t>
            </a:r>
            <a:r>
              <a:rPr lang="en-GB" sz="1600" dirty="0" err="1" smtClean="0"/>
              <a:t>rmi</a:t>
            </a:r>
            <a:r>
              <a:rPr lang="en-GB" sz="1600" dirty="0" smtClean="0"/>
              <a:t>-server-thread </a:t>
            </a:r>
          </a:p>
          <a:p>
            <a:pPr marL="0" indent="0">
              <a:buNone/>
            </a:pPr>
            <a:r>
              <a:rPr lang="en-GB" sz="1600" dirty="0" smtClean="0"/>
              <a:t>	new Thread(</a:t>
            </a:r>
            <a:r>
              <a:rPr lang="en-GB" sz="1600" dirty="0"/>
              <a:t>new </a:t>
            </a:r>
            <a:r>
              <a:rPr lang="en-GB" sz="1600" dirty="0" err="1"/>
              <a:t>RmiServer</a:t>
            </a:r>
            <a:r>
              <a:rPr lang="en-GB" sz="1600" dirty="0"/>
              <a:t>(1099</a:t>
            </a:r>
            <a:r>
              <a:rPr lang="en-GB" sz="1600" dirty="0" smtClean="0"/>
              <a:t>)).</a:t>
            </a:r>
            <a:r>
              <a:rPr lang="en-GB" sz="1600" dirty="0"/>
              <a:t>start();</a:t>
            </a:r>
          </a:p>
          <a:p>
            <a:pPr marL="0" indent="0">
              <a:buNone/>
            </a:pPr>
            <a:endParaRPr lang="en-GB" sz="1600" dirty="0"/>
          </a:p>
          <a:p>
            <a:pPr marL="0" indent="0">
              <a:buNone/>
            </a:pPr>
            <a:r>
              <a:rPr lang="en-GB" sz="1600" dirty="0" smtClean="0"/>
              <a:t>        	// start </a:t>
            </a:r>
            <a:r>
              <a:rPr lang="en-GB" sz="1600" dirty="0" err="1" smtClean="0"/>
              <a:t>corba</a:t>
            </a:r>
            <a:r>
              <a:rPr lang="en-GB" sz="1600" dirty="0" smtClean="0"/>
              <a:t>-server-thread</a:t>
            </a:r>
          </a:p>
          <a:p>
            <a:pPr marL="0" indent="0">
              <a:buNone/>
            </a:pPr>
            <a:r>
              <a:rPr lang="en-GB" sz="1600" dirty="0"/>
              <a:t>	</a:t>
            </a:r>
            <a:r>
              <a:rPr lang="en-GB" sz="1600" dirty="0" smtClean="0"/>
              <a:t>        new Thread(new </a:t>
            </a:r>
            <a:r>
              <a:rPr lang="en-GB" sz="1600" dirty="0" err="1" smtClean="0"/>
              <a:t>CorbaServer</a:t>
            </a:r>
            <a:r>
              <a:rPr lang="en-GB" sz="1600" dirty="0" smtClean="0"/>
              <a:t>()).</a:t>
            </a:r>
            <a:r>
              <a:rPr lang="en-GB" sz="1600" dirty="0"/>
              <a:t>start();</a:t>
            </a:r>
          </a:p>
        </p:txBody>
      </p:sp>
    </p:spTree>
    <p:extLst>
      <p:ext uri="{BB962C8B-B14F-4D97-AF65-F5344CB8AC3E}">
        <p14:creationId xmlns:p14="http://schemas.microsoft.com/office/powerpoint/2010/main" val="3000126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RMI Server</a:t>
            </a:r>
            <a:endParaRPr lang="en-GB" dirty="0"/>
          </a:p>
        </p:txBody>
      </p:sp>
      <p:sp>
        <p:nvSpPr>
          <p:cNvPr id="3" name="Inhaltsplatzhalter 2"/>
          <p:cNvSpPr>
            <a:spLocks noGrp="1"/>
          </p:cNvSpPr>
          <p:nvPr>
            <p:ph idx="1"/>
          </p:nvPr>
        </p:nvSpPr>
        <p:spPr/>
        <p:txBody>
          <a:bodyPr>
            <a:noAutofit/>
          </a:bodyPr>
          <a:lstStyle/>
          <a:p>
            <a:pPr marL="0" indent="0">
              <a:buNone/>
            </a:pPr>
            <a:r>
              <a:rPr lang="en-GB" sz="2000" dirty="0" err="1"/>
              <a:t>IRmiServiceFactory</a:t>
            </a:r>
            <a:r>
              <a:rPr lang="en-GB" sz="2000" dirty="0"/>
              <a:t> </a:t>
            </a:r>
            <a:r>
              <a:rPr lang="en-GB" sz="2000" dirty="0" err="1"/>
              <a:t>rmiServiceFactory</a:t>
            </a:r>
            <a:r>
              <a:rPr lang="en-GB" sz="2000" dirty="0"/>
              <a:t> = new </a:t>
            </a:r>
            <a:r>
              <a:rPr lang="en-GB" sz="2000" dirty="0" err="1"/>
              <a:t>RmiServiceClientFactory</a:t>
            </a:r>
            <a:r>
              <a:rPr lang="en-GB" sz="2000" dirty="0"/>
              <a:t>();</a:t>
            </a:r>
          </a:p>
          <a:p>
            <a:pPr marL="0" indent="0">
              <a:buNone/>
            </a:pPr>
            <a:endParaRPr lang="de-AT" sz="2000" dirty="0"/>
          </a:p>
          <a:p>
            <a:pPr marL="0" indent="0">
              <a:buNone/>
            </a:pPr>
            <a:endParaRPr lang="de-AT" sz="2000" dirty="0"/>
          </a:p>
          <a:p>
            <a:pPr marL="0" indent="0">
              <a:buNone/>
            </a:pPr>
            <a:r>
              <a:rPr lang="en-GB" sz="2000" dirty="0"/>
              <a:t>@Override</a:t>
            </a:r>
          </a:p>
          <a:p>
            <a:pPr marL="0" indent="0">
              <a:buNone/>
            </a:pPr>
            <a:r>
              <a:rPr lang="en-GB" sz="2000" dirty="0"/>
              <a:t>    public List&lt;</a:t>
            </a:r>
            <a:r>
              <a:rPr lang="en-GB" sz="2000" dirty="0" err="1"/>
              <a:t>ICompetitionDto</a:t>
            </a:r>
            <a:r>
              <a:rPr lang="en-GB" sz="2000" dirty="0"/>
              <a:t>&gt; </a:t>
            </a:r>
            <a:r>
              <a:rPr lang="en-GB" sz="2000" dirty="0" err="1"/>
              <a:t>getCompetitionList</a:t>
            </a:r>
            <a:r>
              <a:rPr lang="en-GB" sz="2000" dirty="0"/>
              <a:t>()</a:t>
            </a:r>
          </a:p>
          <a:p>
            <a:pPr marL="0" indent="0">
              <a:buNone/>
            </a:pPr>
            <a:r>
              <a:rPr lang="en-GB" sz="2000" dirty="0"/>
              <a:t>            throws </a:t>
            </a:r>
            <a:r>
              <a:rPr lang="en-GB" sz="2000" dirty="0" err="1"/>
              <a:t>RemoteException</a:t>
            </a:r>
            <a:endParaRPr lang="en-GB" sz="2000" dirty="0"/>
          </a:p>
          <a:p>
            <a:pPr marL="0" indent="0">
              <a:buNone/>
            </a:pPr>
            <a:r>
              <a:rPr lang="en-GB" sz="2000" dirty="0"/>
              <a:t>    {</a:t>
            </a:r>
          </a:p>
          <a:p>
            <a:pPr marL="0" indent="0">
              <a:buNone/>
            </a:pPr>
            <a:r>
              <a:rPr lang="en-GB" sz="2000" dirty="0"/>
              <a:t>        return </a:t>
            </a:r>
            <a:r>
              <a:rPr lang="en-GB" sz="2000" dirty="0" err="1"/>
              <a:t>AddMatchResultsController.getInstance</a:t>
            </a:r>
            <a:r>
              <a:rPr lang="en-GB" sz="2000" dirty="0"/>
              <a:t>().</a:t>
            </a:r>
            <a:r>
              <a:rPr lang="en-GB" sz="2000" dirty="0" err="1"/>
              <a:t>getCompetitionList</a:t>
            </a:r>
            <a:r>
              <a:rPr lang="en-GB" sz="2000" dirty="0"/>
              <a:t>();</a:t>
            </a:r>
          </a:p>
          <a:p>
            <a:pPr marL="0" indent="0">
              <a:buNone/>
            </a:pPr>
            <a:r>
              <a:rPr lang="en-GB" sz="2000" dirty="0"/>
              <a:t>    }</a:t>
            </a:r>
          </a:p>
        </p:txBody>
      </p:sp>
      <p:sp>
        <p:nvSpPr>
          <p:cNvPr id="5" name="Pfeil nach oben 4"/>
          <p:cNvSpPr/>
          <p:nvPr/>
        </p:nvSpPr>
        <p:spPr>
          <a:xfrm>
            <a:off x="2314973" y="2591142"/>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p:cNvSpPr txBox="1"/>
          <p:nvPr/>
        </p:nvSpPr>
        <p:spPr>
          <a:xfrm>
            <a:off x="1917505" y="3150260"/>
            <a:ext cx="1807290" cy="369332"/>
          </a:xfrm>
          <a:prstGeom prst="rect">
            <a:avLst/>
          </a:prstGeom>
          <a:noFill/>
        </p:spPr>
        <p:txBody>
          <a:bodyPr wrap="none" rtlCol="0">
            <a:spAutoFit/>
          </a:bodyPr>
          <a:lstStyle/>
          <a:p>
            <a:r>
              <a:rPr lang="de-AT" dirty="0"/>
              <a:t>Remote Interface</a:t>
            </a:r>
            <a:endParaRPr lang="en-GB" dirty="0"/>
          </a:p>
        </p:txBody>
      </p:sp>
      <p:sp>
        <p:nvSpPr>
          <p:cNvPr id="7" name="Pfeil nach oben 6"/>
          <p:cNvSpPr/>
          <p:nvPr/>
        </p:nvSpPr>
        <p:spPr>
          <a:xfrm>
            <a:off x="6295864" y="2621681"/>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feld 7"/>
          <p:cNvSpPr txBox="1"/>
          <p:nvPr/>
        </p:nvSpPr>
        <p:spPr>
          <a:xfrm>
            <a:off x="6023992" y="3194392"/>
            <a:ext cx="5040560" cy="1477328"/>
          </a:xfrm>
          <a:prstGeom prst="rect">
            <a:avLst/>
          </a:prstGeom>
          <a:noFill/>
        </p:spPr>
        <p:txBody>
          <a:bodyPr wrap="square" rtlCol="0">
            <a:spAutoFit/>
          </a:bodyPr>
          <a:lstStyle/>
          <a:p>
            <a:r>
              <a:rPr lang="de-AT" dirty="0" err="1"/>
              <a:t>Unicast</a:t>
            </a:r>
            <a:r>
              <a:rPr lang="de-AT" dirty="0"/>
              <a:t> Remote </a:t>
            </a:r>
            <a:r>
              <a:rPr lang="de-AT" dirty="0" err="1"/>
              <a:t>Object</a:t>
            </a:r>
            <a:endParaRPr lang="de-AT" dirty="0"/>
          </a:p>
          <a:p>
            <a:pPr marL="285750" indent="-285750">
              <a:buFontTx/>
              <a:buChar char="-"/>
            </a:pPr>
            <a:r>
              <a:rPr lang="de-AT" dirty="0" err="1"/>
              <a:t>Instanziert</a:t>
            </a:r>
            <a:r>
              <a:rPr lang="de-AT" dirty="0"/>
              <a:t> RMI </a:t>
            </a:r>
            <a:r>
              <a:rPr lang="de-AT" dirty="0" err="1"/>
              <a:t>Use</a:t>
            </a:r>
            <a:r>
              <a:rPr lang="de-AT" dirty="0"/>
              <a:t> Case Controller</a:t>
            </a:r>
          </a:p>
          <a:p>
            <a:pPr marL="742950" lvl="1" indent="-285750">
              <a:buFontTx/>
              <a:buChar char="-"/>
            </a:pPr>
            <a:r>
              <a:rPr lang="de-AT" dirty="0"/>
              <a:t>Z.B. „</a:t>
            </a:r>
            <a:r>
              <a:rPr lang="de-AT" dirty="0" err="1"/>
              <a:t>AddMatchResultRmiService</a:t>
            </a:r>
            <a:r>
              <a:rPr lang="de-AT" dirty="0"/>
              <a:t>“</a:t>
            </a:r>
          </a:p>
          <a:p>
            <a:pPr marL="742950" lvl="1" indent="-285750">
              <a:buFontTx/>
              <a:buChar char="-"/>
            </a:pPr>
            <a:r>
              <a:rPr lang="de-AT" dirty="0"/>
              <a:t>Diese verweisen auf richtige „Server“-</a:t>
            </a:r>
            <a:r>
              <a:rPr lang="de-AT" dirty="0" err="1"/>
              <a:t>Use</a:t>
            </a:r>
            <a:r>
              <a:rPr lang="de-AT" dirty="0"/>
              <a:t> Case Controller</a:t>
            </a:r>
            <a:endParaRPr lang="en-GB" dirty="0"/>
          </a:p>
        </p:txBody>
      </p:sp>
      <p:cxnSp>
        <p:nvCxnSpPr>
          <p:cNvPr id="14" name="Gerade Verbindung mit Pfeil 13"/>
          <p:cNvCxnSpPr/>
          <p:nvPr/>
        </p:nvCxnSpPr>
        <p:spPr>
          <a:xfrm flipH="1">
            <a:off x="6447503" y="4379313"/>
            <a:ext cx="2883533" cy="1145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06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public class </a:t>
            </a:r>
            <a:r>
              <a:rPr lang="en-GB" sz="2000" dirty="0" err="1"/>
              <a:t>ServiceClientFactory</a:t>
            </a:r>
            <a:endParaRPr lang="en-GB" sz="2000" dirty="0"/>
          </a:p>
          <a:p>
            <a:pPr marL="0" indent="0">
              <a:buNone/>
            </a:pPr>
            <a:r>
              <a:rPr lang="en-GB" sz="2000" dirty="0"/>
              <a:t>{</a:t>
            </a:r>
          </a:p>
          <a:p>
            <a:pPr marL="0" indent="0">
              <a:buNone/>
            </a:pPr>
            <a:r>
              <a:rPr lang="en-GB" sz="2000" dirty="0"/>
              <a:t>    public static </a:t>
            </a:r>
            <a:r>
              <a:rPr lang="en-GB" sz="2000" dirty="0" err="1"/>
              <a:t>IUseCaseControllerFactory</a:t>
            </a:r>
            <a:r>
              <a:rPr lang="en-GB" sz="2000" dirty="0"/>
              <a:t> </a:t>
            </a:r>
            <a:r>
              <a:rPr lang="en-GB" sz="2000" dirty="0" err="1"/>
              <a:t>getRmiServiceClient</a:t>
            </a:r>
            <a:r>
              <a:rPr lang="en-GB" sz="2000" dirty="0"/>
              <a:t>(String host, </a:t>
            </a:r>
            <a:r>
              <a:rPr lang="en-GB" sz="2000" dirty="0" err="1"/>
              <a:t>int</a:t>
            </a:r>
            <a:r>
              <a:rPr lang="en-GB" sz="2000" dirty="0"/>
              <a:t> port)</a:t>
            </a:r>
          </a:p>
          <a:p>
            <a:pPr marL="0" indent="0">
              <a:buNone/>
            </a:pPr>
            <a:r>
              <a:rPr lang="en-GB" sz="2000" dirty="0"/>
              <a:t>            throws </a:t>
            </a:r>
            <a:r>
              <a:rPr lang="en-GB" sz="2000" dirty="0" err="1"/>
              <a:t>CommunicationProblemException</a:t>
            </a:r>
            <a:endParaRPr lang="en-GB" sz="2000" dirty="0"/>
          </a:p>
          <a:p>
            <a:pPr marL="0" indent="0">
              <a:buNone/>
            </a:pPr>
            <a:r>
              <a:rPr lang="en-GB" sz="2000" dirty="0"/>
              <a:t>    {</a:t>
            </a:r>
          </a:p>
          <a:p>
            <a:pPr marL="0" indent="0">
              <a:buNone/>
            </a:pPr>
            <a:r>
              <a:rPr lang="en-GB" sz="2000" dirty="0"/>
              <a:t>        return new </a:t>
            </a:r>
            <a:r>
              <a:rPr lang="en-GB" sz="2000" dirty="0" err="1"/>
              <a:t>RmiUseCaseControllerFactory</a:t>
            </a:r>
            <a:r>
              <a:rPr lang="en-GB" sz="2000" dirty="0"/>
              <a:t>(host, port);</a:t>
            </a:r>
          </a:p>
          <a:p>
            <a:pPr marL="0" indent="0">
              <a:buNone/>
            </a:pPr>
            <a:r>
              <a:rPr lang="en-GB" sz="2000" dirty="0"/>
              <a:t>    }</a:t>
            </a:r>
          </a:p>
        </p:txBody>
      </p:sp>
      <p:cxnSp>
        <p:nvCxnSpPr>
          <p:cNvPr id="7" name="Gerade Verbindung mit Pfeil 6"/>
          <p:cNvCxnSpPr>
            <a:stCxn id="8" idx="1"/>
          </p:cNvCxnSpPr>
          <p:nvPr/>
        </p:nvCxnSpPr>
        <p:spPr>
          <a:xfrm flipH="1" flipV="1">
            <a:off x="5884164" y="3901636"/>
            <a:ext cx="1508886" cy="7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7393050" y="3796655"/>
            <a:ext cx="3180551" cy="369332"/>
          </a:xfrm>
          <a:prstGeom prst="rect">
            <a:avLst/>
          </a:prstGeom>
          <a:noFill/>
        </p:spPr>
        <p:txBody>
          <a:bodyPr wrap="none" rtlCol="0">
            <a:spAutoFit/>
          </a:bodyPr>
          <a:lstStyle/>
          <a:p>
            <a:r>
              <a:rPr lang="de-AT" dirty="0"/>
              <a:t>Allgemeines </a:t>
            </a:r>
            <a:r>
              <a:rPr lang="de-AT" dirty="0" err="1"/>
              <a:t>Exception</a:t>
            </a:r>
            <a:r>
              <a:rPr lang="de-AT" dirty="0"/>
              <a:t> Handling</a:t>
            </a:r>
            <a:endParaRPr lang="en-GB" dirty="0"/>
          </a:p>
        </p:txBody>
      </p:sp>
      <p:cxnSp>
        <p:nvCxnSpPr>
          <p:cNvPr id="10" name="Gerade Verbindung mit Pfeil 9"/>
          <p:cNvCxnSpPr>
            <a:stCxn id="11" idx="1"/>
          </p:cNvCxnSpPr>
          <p:nvPr/>
        </p:nvCxnSpPr>
        <p:spPr>
          <a:xfrm flipH="1">
            <a:off x="4301836" y="1862036"/>
            <a:ext cx="2010188" cy="579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6312024" y="1677370"/>
            <a:ext cx="4023666" cy="369332"/>
          </a:xfrm>
          <a:prstGeom prst="rect">
            <a:avLst/>
          </a:prstGeom>
          <a:noFill/>
        </p:spPr>
        <p:txBody>
          <a:bodyPr wrap="none" rtlCol="0">
            <a:spAutoFit/>
          </a:bodyPr>
          <a:lstStyle/>
          <a:p>
            <a:r>
              <a:rPr lang="de-AT" dirty="0"/>
              <a:t>Allgemeine </a:t>
            </a:r>
            <a:r>
              <a:rPr lang="de-AT" dirty="0" err="1"/>
              <a:t>Use</a:t>
            </a:r>
            <a:r>
              <a:rPr lang="de-AT" dirty="0"/>
              <a:t> Case Controller </a:t>
            </a:r>
            <a:r>
              <a:rPr lang="de-AT" dirty="0" err="1"/>
              <a:t>Factories</a:t>
            </a:r>
            <a:endParaRPr lang="en-GB" dirty="0"/>
          </a:p>
        </p:txBody>
      </p:sp>
    </p:spTree>
    <p:extLst>
      <p:ext uri="{BB962C8B-B14F-4D97-AF65-F5344CB8AC3E}">
        <p14:creationId xmlns:p14="http://schemas.microsoft.com/office/powerpoint/2010/main" val="291213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@Override</a:t>
            </a:r>
          </a:p>
          <a:p>
            <a:pPr marL="0" indent="0">
              <a:buNone/>
            </a:pPr>
            <a:r>
              <a:rPr lang="en-GB" sz="2000" dirty="0"/>
              <a:t>    public </a:t>
            </a:r>
            <a:r>
              <a:rPr lang="en-GB" sz="2000" dirty="0" err="1"/>
              <a:t>IAddMatchResultsController</a:t>
            </a:r>
            <a:r>
              <a:rPr lang="en-GB" sz="2000" dirty="0"/>
              <a:t> </a:t>
            </a:r>
            <a:r>
              <a:rPr lang="en-GB" sz="2000" dirty="0" err="1"/>
              <a:t>getAddMatchResultsController</a:t>
            </a:r>
            <a:r>
              <a:rPr lang="en-GB" sz="2000" dirty="0"/>
              <a:t>()</a:t>
            </a:r>
          </a:p>
          <a:p>
            <a:pPr marL="0" indent="0">
              <a:buNone/>
            </a:pPr>
            <a:r>
              <a:rPr lang="en-GB" sz="2000" dirty="0"/>
              <a:t>            throws </a:t>
            </a:r>
            <a:r>
              <a:rPr lang="en-GB" sz="2000" dirty="0" err="1"/>
              <a:t>ServiceNotAvailableException</a:t>
            </a:r>
            <a:endParaRPr lang="en-GB" sz="2000" dirty="0"/>
          </a:p>
          <a:p>
            <a:pPr marL="0" indent="0">
              <a:buNone/>
            </a:pPr>
            <a:r>
              <a:rPr lang="en-GB" sz="2000" dirty="0"/>
              <a:t>    {</a:t>
            </a:r>
          </a:p>
          <a:p>
            <a:pPr marL="0" indent="0">
              <a:buNone/>
            </a:pPr>
            <a:r>
              <a:rPr lang="en-GB" sz="2000" dirty="0"/>
              <a:t>        try</a:t>
            </a:r>
          </a:p>
          <a:p>
            <a:pPr marL="0" indent="0">
              <a:buNone/>
            </a:pPr>
            <a:r>
              <a:rPr lang="en-GB" sz="2000" dirty="0"/>
              <a:t>        {</a:t>
            </a:r>
          </a:p>
          <a:p>
            <a:pPr marL="0" indent="0">
              <a:buNone/>
            </a:pPr>
            <a:r>
              <a:rPr lang="en-GB" sz="2000" dirty="0"/>
              <a:t>            return new </a:t>
            </a:r>
            <a:r>
              <a:rPr lang="en-GB" sz="2000" dirty="0" err="1"/>
              <a:t>AddMatchResultsServiceMapper</a:t>
            </a:r>
            <a:r>
              <a:rPr lang="en-GB" sz="2000" dirty="0"/>
              <a:t>(</a:t>
            </a:r>
            <a:r>
              <a:rPr lang="en-GB" sz="2000" dirty="0" err="1"/>
              <a:t>rmiServiceClient.getAddMatchResultsService</a:t>
            </a:r>
            <a:r>
              <a:rPr lang="en-GB" sz="2000" dirty="0" smtClean="0"/>
              <a:t>());</a:t>
            </a:r>
          </a:p>
          <a:p>
            <a:pPr marL="0" indent="0">
              <a:buNone/>
            </a:pPr>
            <a:r>
              <a:rPr lang="de-AT" sz="2000" dirty="0" smtClean="0"/>
              <a:t>…</a:t>
            </a:r>
            <a:endParaRPr lang="en-GB" sz="2000" dirty="0"/>
          </a:p>
        </p:txBody>
      </p:sp>
      <p:sp>
        <p:nvSpPr>
          <p:cNvPr id="5" name="Textfeld 4"/>
          <p:cNvSpPr txBox="1"/>
          <p:nvPr/>
        </p:nvSpPr>
        <p:spPr>
          <a:xfrm>
            <a:off x="6401814" y="3927986"/>
            <a:ext cx="5022144" cy="646331"/>
          </a:xfrm>
          <a:prstGeom prst="rect">
            <a:avLst/>
          </a:prstGeom>
          <a:noFill/>
        </p:spPr>
        <p:txBody>
          <a:bodyPr wrap="none" rtlCol="0">
            <a:spAutoFit/>
          </a:bodyPr>
          <a:lstStyle/>
          <a:p>
            <a:r>
              <a:rPr lang="de-AT" dirty="0"/>
              <a:t>Mapping zwischen RMI-Services und Client Services</a:t>
            </a:r>
          </a:p>
          <a:p>
            <a:r>
              <a:rPr lang="de-AT" dirty="0"/>
              <a:t>- </a:t>
            </a:r>
            <a:r>
              <a:rPr lang="de-AT" dirty="0" err="1"/>
              <a:t>Exception</a:t>
            </a:r>
            <a:r>
              <a:rPr lang="de-AT" dirty="0"/>
              <a:t> Handling</a:t>
            </a:r>
            <a:endParaRPr lang="en-GB" dirty="0"/>
          </a:p>
        </p:txBody>
      </p:sp>
      <p:cxnSp>
        <p:nvCxnSpPr>
          <p:cNvPr id="7" name="Gerade Verbindung mit Pfeil 6"/>
          <p:cNvCxnSpPr/>
          <p:nvPr/>
        </p:nvCxnSpPr>
        <p:spPr>
          <a:xfrm flipH="1">
            <a:off x="4234543" y="4251151"/>
            <a:ext cx="2079171" cy="973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V7">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V7">
      <a:majorFont>
        <a:latin typeface="Tw Cen MT Condensed"/>
        <a:ea typeface=""/>
        <a:cs typeface=""/>
      </a:majorFont>
      <a:minorFont>
        <a:latin typeface="Tw Cen MT"/>
        <a:ea typeface=""/>
        <a:cs typeface=""/>
      </a:minorFont>
    </a:fontScheme>
    <a:fmtScheme name="IntegralV7">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42448713-48CF-40FF-A256-E269CDCF5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1694</Words>
  <Application>Microsoft Office PowerPoint</Application>
  <PresentationFormat>Benutzerdefiniert</PresentationFormat>
  <Paragraphs>379</Paragraphs>
  <Slides>39</Slides>
  <Notes>13</Notes>
  <HiddenSlides>0</HiddenSlides>
  <MMClips>0</MMClips>
  <ScaleCrop>false</ScaleCrop>
  <HeadingPairs>
    <vt:vector size="4" baseType="variant">
      <vt:variant>
        <vt:lpstr>Design</vt:lpstr>
      </vt:variant>
      <vt:variant>
        <vt:i4>1</vt:i4>
      </vt:variant>
      <vt:variant>
        <vt:lpstr>Folientitel</vt:lpstr>
      </vt:variant>
      <vt:variant>
        <vt:i4>39</vt:i4>
      </vt:variant>
    </vt:vector>
  </HeadingPairs>
  <TitlesOfParts>
    <vt:vector size="40" baseType="lpstr">
      <vt:lpstr>Integral</vt:lpstr>
      <vt:lpstr>Sports Club Manager</vt:lpstr>
      <vt:lpstr>Team</vt:lpstr>
      <vt:lpstr>Agenda</vt:lpstr>
      <vt:lpstr>RMI</vt:lpstr>
      <vt:lpstr>Architektur</vt:lpstr>
      <vt:lpstr>Beispiel – Start des Servers</vt:lpstr>
      <vt:lpstr>Beispiel – RMI Server</vt:lpstr>
      <vt:lpstr>Beispiel – Client</vt:lpstr>
      <vt:lpstr>Beispiel – Client</vt:lpstr>
      <vt:lpstr>Vor-Nachteile</vt:lpstr>
      <vt:lpstr>Fazit - RMI</vt:lpstr>
      <vt:lpstr>Enterprise Java Beans</vt:lpstr>
      <vt:lpstr>Was ist EJB</vt:lpstr>
      <vt:lpstr>Einsatz</vt:lpstr>
      <vt:lpstr>Vor-Nachteile</vt:lpstr>
      <vt:lpstr>Realisierung</vt:lpstr>
      <vt:lpstr>Realisierung</vt:lpstr>
      <vt:lpstr>Fazit</vt:lpstr>
      <vt:lpstr>Corba vs. Webservice</vt:lpstr>
      <vt:lpstr>Interfacedefinition</vt:lpstr>
      <vt:lpstr>DTO Definition</vt:lpstr>
      <vt:lpstr>Server-Implementierung</vt:lpstr>
      <vt:lpstr>Server-Deployment</vt:lpstr>
      <vt:lpstr>Client-Stubs erzeugen</vt:lpstr>
      <vt:lpstr>Client-Anbindung</vt:lpstr>
      <vt:lpstr>Fazit</vt:lpstr>
      <vt:lpstr>GUI und Tests</vt:lpstr>
      <vt:lpstr>Allgemeines zur Oberfläche</vt:lpstr>
      <vt:lpstr>Beispiel: IUseCaseControllerFactory</vt:lpstr>
      <vt:lpstr>UseCases</vt:lpstr>
      <vt:lpstr>Layout</vt:lpstr>
      <vt:lpstr>Hauptbildschirm</vt:lpstr>
      <vt:lpstr>Grundlegende Funktionalitäten</vt:lpstr>
      <vt:lpstr>Erweiterungen</vt:lpstr>
      <vt:lpstr>Tests &amp; Probleme</vt:lpstr>
      <vt:lpstr>Lessons Learned</vt:lpstr>
      <vt:lpstr>Lessons Learned</vt:lpstr>
      <vt:lpstr>Zeitaufwand</vt:lpstr>
      <vt:lpstr>ENDe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Schwarz</dc:creator>
  <cp:lastModifiedBy>Chris</cp:lastModifiedBy>
  <cp:revision>16</cp:revision>
  <dcterms:created xsi:type="dcterms:W3CDTF">2013-01-09T07:16:00Z</dcterms:created>
  <dcterms:modified xsi:type="dcterms:W3CDTF">2013-01-09T12:09:58Z</dcterms:modified>
</cp:coreProperties>
</file>