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1"/>
  </p:notesMasterIdLst>
  <p:sldIdLst>
    <p:sldId id="256" r:id="rId2"/>
    <p:sldId id="257" r:id="rId3"/>
    <p:sldId id="258" r:id="rId4"/>
    <p:sldId id="289" r:id="rId5"/>
    <p:sldId id="271" r:id="rId6"/>
    <p:sldId id="272" r:id="rId7"/>
    <p:sldId id="273" r:id="rId8"/>
    <p:sldId id="274" r:id="rId9"/>
    <p:sldId id="275" r:id="rId10"/>
    <p:sldId id="276" r:id="rId11"/>
    <p:sldId id="278" r:id="rId12"/>
    <p:sldId id="288" r:id="rId13"/>
    <p:sldId id="280" r:id="rId14"/>
    <p:sldId id="281" r:id="rId15"/>
    <p:sldId id="282" r:id="rId16"/>
    <p:sldId id="284" r:id="rId17"/>
    <p:sldId id="285" r:id="rId18"/>
    <p:sldId id="286" r:id="rId19"/>
    <p:sldId id="292" r:id="rId20"/>
    <p:sldId id="290" r:id="rId21"/>
    <p:sldId id="291" r:id="rId22"/>
    <p:sldId id="293" r:id="rId23"/>
    <p:sldId id="294" r:id="rId24"/>
    <p:sldId id="297" r:id="rId25"/>
    <p:sldId id="296" r:id="rId26"/>
    <p:sldId id="295" r:id="rId27"/>
    <p:sldId id="259" r:id="rId28"/>
    <p:sldId id="260" r:id="rId29"/>
    <p:sldId id="261" r:id="rId30"/>
    <p:sldId id="262" r:id="rId31"/>
    <p:sldId id="263" r:id="rId32"/>
    <p:sldId id="264" r:id="rId33"/>
    <p:sldId id="265" r:id="rId34"/>
    <p:sldId id="266" r:id="rId35"/>
    <p:sldId id="267" r:id="rId36"/>
    <p:sldId id="298" r:id="rId37"/>
    <p:sldId id="268" r:id="rId38"/>
    <p:sldId id="269" r:id="rId39"/>
    <p:sldId id="299"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60085E5-E64C-4F93-A58E-FEB8C99613CA}">
          <p14:sldIdLst>
            <p14:sldId id="256"/>
            <p14:sldId id="257"/>
            <p14:sldId id="258"/>
          </p14:sldIdLst>
        </p14:section>
        <p14:section name="RMI" id="{9148F2C9-A840-4650-85B1-74102E21D58C}">
          <p14:sldIdLst>
            <p14:sldId id="289"/>
            <p14:sldId id="271"/>
            <p14:sldId id="272"/>
            <p14:sldId id="273"/>
            <p14:sldId id="274"/>
            <p14:sldId id="275"/>
            <p14:sldId id="276"/>
            <p14:sldId id="278"/>
          </p14:sldIdLst>
        </p14:section>
        <p14:section name="EJB" id="{F4A2DDDA-148C-4B96-AED9-322E0D313CFC}">
          <p14:sldIdLst>
            <p14:sldId id="288"/>
            <p14:sldId id="280"/>
            <p14:sldId id="281"/>
            <p14:sldId id="282"/>
            <p14:sldId id="284"/>
            <p14:sldId id="285"/>
            <p14:sldId id="286"/>
          </p14:sldIdLst>
        </p14:section>
        <p14:section name="Corba und Webservices" id="{706E1401-3096-4ED3-881E-C533BDDE9386}">
          <p14:sldIdLst>
            <p14:sldId id="292"/>
            <p14:sldId id="290"/>
            <p14:sldId id="291"/>
            <p14:sldId id="293"/>
            <p14:sldId id="294"/>
            <p14:sldId id="297"/>
            <p14:sldId id="296"/>
            <p14:sldId id="295"/>
          </p14:sldIdLst>
        </p14:section>
        <p14:section name="GUI und Tests" id="{E544EACD-B194-4BD2-BC43-FDAB7EEB716C}">
          <p14:sldIdLst>
            <p14:sldId id="259"/>
            <p14:sldId id="260"/>
            <p14:sldId id="261"/>
            <p14:sldId id="262"/>
            <p14:sldId id="263"/>
            <p14:sldId id="264"/>
            <p14:sldId id="265"/>
            <p14:sldId id="266"/>
            <p14:sldId id="267"/>
          </p14:sldIdLst>
        </p14:section>
        <p14:section name="Schluss" id="{83D3B324-1D29-4CA8-A95F-C507D02D9A16}">
          <p14:sldIdLst>
            <p14:sldId id="298"/>
            <p14:sldId id="268"/>
            <p14:sldId id="269"/>
            <p14:sldId id="29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warz" initials="TS" lastIdx="1" clrIdx="0">
    <p:extLst>
      <p:ext uri="{19B8F6BF-5375-455C-9EA6-DF929625EA0E}">
        <p15:presenceInfo xmlns:p15="http://schemas.microsoft.com/office/powerpoint/2012/main" userId="953c7d0488bac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6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1-09T09:39:45.645" idx="1">
    <p:pos x="10" y="10"/>
    <p:text>Bracht es diese Folie, das selbe steht auf Folie 30</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DAFB3-BC7C-4D71-BEA2-61DC8643D36F}" type="datetimeFigureOut">
              <a:rPr lang="de-AT" smtClean="0"/>
              <a:t>09.01.2013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D70F-D8B5-4D41-95B5-481C1B1D6FE8}" type="slidenum">
              <a:rPr lang="de-AT" smtClean="0"/>
              <a:t>‹#›</a:t>
            </a:fld>
            <a:endParaRPr lang="de-AT"/>
          </a:p>
        </p:txBody>
      </p:sp>
    </p:spTree>
    <p:extLst>
      <p:ext uri="{BB962C8B-B14F-4D97-AF65-F5344CB8AC3E}">
        <p14:creationId xmlns:p14="http://schemas.microsoft.com/office/powerpoint/2010/main" val="2635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Animation einfügen</a:t>
            </a:r>
          </a:p>
          <a:p>
            <a:endParaRPr lang="de-AT" dirty="0" smtClean="0"/>
          </a:p>
          <a:p>
            <a:r>
              <a:rPr lang="de-AT" dirty="0" smtClean="0"/>
              <a:t>Server startet</a:t>
            </a:r>
            <a:r>
              <a:rPr lang="de-AT" baseline="0" dirty="0" smtClean="0"/>
              <a:t> Kommunikations-Server (RMI,…)</a:t>
            </a:r>
          </a:p>
          <a:p>
            <a:pPr marL="171450" indent="-171450">
              <a:buFontTx/>
              <a:buChar char="-"/>
            </a:pPr>
            <a:r>
              <a:rPr lang="de-AT" baseline="0" dirty="0" smtClean="0"/>
              <a:t>Dieser greifen auf </a:t>
            </a:r>
            <a:r>
              <a:rPr lang="de-AT" baseline="0" dirty="0" err="1" smtClean="0"/>
              <a:t>Use</a:t>
            </a:r>
            <a:r>
              <a:rPr lang="de-AT" baseline="0" dirty="0" smtClean="0"/>
              <a:t> Case Controller zu</a:t>
            </a:r>
          </a:p>
          <a:p>
            <a:pPr marL="0" indent="0">
              <a:buFontTx/>
              <a:buNone/>
            </a:pPr>
            <a:endParaRPr lang="de-AT" baseline="0" dirty="0" smtClean="0"/>
          </a:p>
          <a:p>
            <a:pPr marL="0" indent="0">
              <a:buFontTx/>
              <a:buNone/>
            </a:pPr>
            <a:r>
              <a:rPr lang="de-AT" baseline="0" dirty="0" smtClean="0"/>
              <a:t>Der Client wählt über Factory die Kommunikationsschnittstelle aus und erhält Service Client</a:t>
            </a:r>
          </a:p>
          <a:p>
            <a:pPr marL="0" indent="0">
              <a:buFontTx/>
              <a:buNone/>
            </a:pPr>
            <a:endParaRPr lang="de-AT" baseline="0" dirty="0" smtClean="0"/>
          </a:p>
          <a:p>
            <a:pPr marL="0" indent="0">
              <a:buFontTx/>
              <a:buNone/>
            </a:pPr>
            <a:r>
              <a:rPr lang="de-AT" baseline="0" dirty="0" smtClean="0"/>
              <a:t>Mit dem Service Client (Remote </a:t>
            </a:r>
            <a:r>
              <a:rPr lang="de-AT" baseline="0" dirty="0" err="1" smtClean="0"/>
              <a:t>Use</a:t>
            </a:r>
            <a:r>
              <a:rPr lang="de-AT" baseline="0" dirty="0" smtClean="0"/>
              <a:t> Case Controller) wird auf der Präsentationsebene gearbeitet</a:t>
            </a:r>
          </a:p>
          <a:p>
            <a:pPr marL="171450" indent="-171450">
              <a:buFontTx/>
              <a:buChar char="-"/>
            </a:pPr>
            <a:r>
              <a:rPr lang="de-AT" baseline="0" dirty="0" smtClean="0"/>
              <a:t>Die Darunterliegenden Kommunikationsaufgaben sind nicht sichtbar</a:t>
            </a:r>
          </a:p>
          <a:p>
            <a:pPr marL="171450" indent="-171450">
              <a:buFontTx/>
              <a:buChar char="-"/>
            </a:pPr>
            <a:endParaRPr lang="de-AT" baseline="0" dirty="0" smtClean="0"/>
          </a:p>
          <a:p>
            <a:pPr marL="0" indent="0">
              <a:buFontTx/>
              <a:buNone/>
            </a:pPr>
            <a:r>
              <a:rPr lang="de-AT" baseline="0" dirty="0" smtClean="0"/>
              <a:t>Wichtig</a:t>
            </a:r>
          </a:p>
          <a:p>
            <a:pPr marL="171450" indent="-171450">
              <a:buFontTx/>
              <a:buChar char="-"/>
            </a:pPr>
            <a:r>
              <a:rPr lang="de-AT" baseline="0" dirty="0" err="1" smtClean="0"/>
              <a:t>Exception</a:t>
            </a:r>
            <a:r>
              <a:rPr lang="de-AT" baseline="0" dirty="0" smtClean="0"/>
              <a:t> Handling (</a:t>
            </a:r>
            <a:r>
              <a:rPr lang="de-AT" baseline="0" dirty="0" err="1" smtClean="0"/>
              <a:t>CommunicationProblemException</a:t>
            </a:r>
            <a:r>
              <a:rPr lang="de-AT" baseline="0" dirty="0" smtClean="0"/>
              <a:t> stellvertretend für </a:t>
            </a:r>
            <a:r>
              <a:rPr lang="de-AT" baseline="0" dirty="0" err="1" smtClean="0"/>
              <a:t>RemoteException</a:t>
            </a:r>
            <a:r>
              <a:rPr lang="de-AT" baseline="0" dirty="0" smtClean="0"/>
              <a:t>, Invalid URL </a:t>
            </a:r>
            <a:r>
              <a:rPr lang="de-AT" baseline="0" dirty="0" err="1" smtClean="0"/>
              <a:t>Exception</a:t>
            </a:r>
            <a:r>
              <a:rPr lang="de-AT" baseline="0" dirty="0" smtClean="0"/>
              <a:t>,…)</a:t>
            </a:r>
          </a:p>
          <a:p>
            <a:pPr marL="171450" indent="-171450">
              <a:buFontTx/>
              <a:buChar char="-"/>
            </a:pPr>
            <a:endParaRPr lang="de-AT" baseline="0" dirty="0" smtClean="0"/>
          </a:p>
          <a:p>
            <a:pPr marL="0" indent="0">
              <a:buFontTx/>
              <a:buNone/>
            </a:pPr>
            <a:r>
              <a:rPr lang="de-AT" baseline="0" dirty="0" smtClean="0"/>
              <a:t>Vorteile</a:t>
            </a:r>
          </a:p>
          <a:p>
            <a:pPr marL="171450" indent="-171450">
              <a:buFontTx/>
              <a:buChar char="-"/>
            </a:pPr>
            <a:r>
              <a:rPr lang="de-AT" baseline="0" dirty="0" smtClean="0"/>
              <a:t>Information </a:t>
            </a:r>
            <a:r>
              <a:rPr lang="de-AT" baseline="0" dirty="0" err="1" smtClean="0"/>
              <a:t>Hiding</a:t>
            </a:r>
            <a:r>
              <a:rPr lang="de-AT" baseline="0" dirty="0" smtClean="0"/>
              <a:t> (</a:t>
            </a:r>
            <a:r>
              <a:rPr lang="de-AT" baseline="0" dirty="0" err="1" smtClean="0"/>
              <a:t>Presentation</a:t>
            </a:r>
            <a:r>
              <a:rPr lang="de-AT" baseline="0" dirty="0" smtClean="0"/>
              <a:t>-Schicht interessiert Übertragung grundsätzlich nicht)</a:t>
            </a:r>
          </a:p>
          <a:p>
            <a:pPr marL="0" indent="0">
              <a:buFontTx/>
              <a:buNone/>
            </a:pPr>
            <a:r>
              <a:rPr lang="de-AT" baseline="0" dirty="0" smtClean="0"/>
              <a:t>+ Unabhängig von Übertragungsprotokoll (für zukünftige </a:t>
            </a:r>
            <a:r>
              <a:rPr lang="de-AT" baseline="0" dirty="0" err="1" smtClean="0"/>
              <a:t>neuentwicklungen</a:t>
            </a:r>
            <a:r>
              <a:rPr lang="de-AT" baseline="0" dirty="0" smtClean="0"/>
              <a:t>,…)</a:t>
            </a:r>
          </a:p>
          <a:p>
            <a:pPr marL="0" indent="0">
              <a:buFontTx/>
              <a:buNone/>
            </a:pPr>
            <a:r>
              <a:rPr lang="de-AT" baseline="0" dirty="0" smtClean="0"/>
              <a:t>+ bei Projekt war es klar, dass verschiedene Protokolle in den Einsatz kommen</a:t>
            </a:r>
          </a:p>
          <a:p>
            <a:pPr marL="0" indent="0">
              <a:buFontTx/>
              <a:buNone/>
            </a:pPr>
            <a:endParaRPr lang="de-AT" baseline="0" dirty="0" smtClean="0"/>
          </a:p>
          <a:p>
            <a:pPr marL="0" indent="0">
              <a:buFontTx/>
              <a:buNone/>
            </a:pPr>
            <a:r>
              <a:rPr lang="de-AT" baseline="0" dirty="0" smtClean="0"/>
              <a:t>Nachteile / Schwierigkeiten</a:t>
            </a:r>
          </a:p>
          <a:p>
            <a:pPr marL="0" indent="0">
              <a:buFontTx/>
              <a:buNone/>
            </a:pPr>
            <a:r>
              <a:rPr lang="de-AT" baseline="0" dirty="0" smtClean="0"/>
              <a:t>- EJB </a:t>
            </a:r>
            <a:r>
              <a:rPr lang="de-AT" baseline="0" dirty="0" smtClean="0">
                <a:sym typeface="Wingdings" pitchFamily="2" charset="2"/>
              </a:rPr>
              <a:t> Container/Annotationen</a:t>
            </a:r>
            <a:endParaRPr lang="de-AT" baseline="0" dirty="0" smtClean="0"/>
          </a:p>
          <a:p>
            <a:pPr marL="171450" indent="-171450">
              <a:buFontTx/>
              <a:buChar char="-"/>
            </a:pPr>
            <a:endParaRPr lang="de-AT" baseline="0" dirty="0" smtClean="0"/>
          </a:p>
          <a:p>
            <a:pPr marL="0" indent="0">
              <a:buFontTx/>
              <a:buNone/>
            </a:pPr>
            <a:endParaRPr lang="de-AT" baseline="0" dirty="0" smtClean="0"/>
          </a:p>
          <a:p>
            <a:pPr marL="171450" indent="-171450">
              <a:buFontTx/>
              <a:buChar char="-"/>
            </a:pP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5</a:t>
            </a:fld>
            <a:endParaRPr lang="en-GB"/>
          </a:p>
        </p:txBody>
      </p:sp>
    </p:spTree>
    <p:extLst>
      <p:ext uri="{BB962C8B-B14F-4D97-AF65-F5344CB8AC3E}">
        <p14:creationId xmlns:p14="http://schemas.microsoft.com/office/powerpoint/2010/main" val="390379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Screenshot</a:t>
            </a:r>
            <a:r>
              <a:rPr lang="de-AT" baseline="0" dirty="0" smtClean="0"/>
              <a:t> </a:t>
            </a:r>
            <a:r>
              <a:rPr lang="de-AT" baseline="0" dirty="0" err="1" smtClean="0"/>
              <a:t>evt</a:t>
            </a:r>
            <a:r>
              <a:rPr lang="de-AT" baseline="0" dirty="0" smtClean="0"/>
              <a:t>. Noch ändern (kein leeres </a:t>
            </a:r>
            <a:r>
              <a:rPr lang="de-AT" baseline="0" dirty="0" err="1" smtClean="0"/>
              <a:t>feld</a:t>
            </a:r>
            <a:r>
              <a:rPr lang="de-AT" baseline="0" dirty="0" smtClean="0"/>
              <a:t>)</a:t>
            </a:r>
          </a:p>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32</a:t>
            </a:fld>
            <a:endParaRPr lang="de-AT"/>
          </a:p>
        </p:txBody>
      </p:sp>
    </p:spTree>
    <p:extLst>
      <p:ext uri="{BB962C8B-B14F-4D97-AF65-F5344CB8AC3E}">
        <p14:creationId xmlns:p14="http://schemas.microsoft.com/office/powerpoint/2010/main" val="405978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33</a:t>
            </a:fld>
            <a:endParaRPr lang="de-AT"/>
          </a:p>
        </p:txBody>
      </p:sp>
    </p:spTree>
    <p:extLst>
      <p:ext uri="{BB962C8B-B14F-4D97-AF65-F5344CB8AC3E}">
        <p14:creationId xmlns:p14="http://schemas.microsoft.com/office/powerpoint/2010/main" val="412782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34</a:t>
            </a:fld>
            <a:endParaRPr lang="de-AT"/>
          </a:p>
        </p:txBody>
      </p:sp>
    </p:spTree>
    <p:extLst>
      <p:ext uri="{BB962C8B-B14F-4D97-AF65-F5344CB8AC3E}">
        <p14:creationId xmlns:p14="http://schemas.microsoft.com/office/powerpoint/2010/main" val="2980439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p:txBody>
      </p:sp>
      <p:sp>
        <p:nvSpPr>
          <p:cNvPr id="4" name="Foliennummernplatzhalter 3"/>
          <p:cNvSpPr>
            <a:spLocks noGrp="1"/>
          </p:cNvSpPr>
          <p:nvPr>
            <p:ph type="sldNum" sz="quarter" idx="10"/>
          </p:nvPr>
        </p:nvSpPr>
        <p:spPr/>
        <p:txBody>
          <a:bodyPr/>
          <a:lstStyle/>
          <a:p>
            <a:fld id="{5E424E5C-960A-40AF-91BF-B49DEF3D51D8}" type="slidenum">
              <a:rPr lang="de-AT" smtClean="0"/>
              <a:t>35</a:t>
            </a:fld>
            <a:endParaRPr lang="de-AT"/>
          </a:p>
        </p:txBody>
      </p:sp>
    </p:spTree>
    <p:extLst>
      <p:ext uri="{BB962C8B-B14F-4D97-AF65-F5344CB8AC3E}">
        <p14:creationId xmlns:p14="http://schemas.microsoft.com/office/powerpoint/2010/main" val="344394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Vorteile</a:t>
            </a:r>
          </a:p>
          <a:p>
            <a:pPr marL="171450" indent="-171450">
              <a:buFontTx/>
              <a:buChar char="-"/>
            </a:pPr>
            <a:r>
              <a:rPr lang="de-AT" baseline="0" dirty="0" err="1" smtClean="0"/>
              <a:t>Use</a:t>
            </a:r>
            <a:r>
              <a:rPr lang="de-AT" baseline="0" dirty="0" smtClean="0"/>
              <a:t> Case Controller unabhängig von Kommunikation</a:t>
            </a:r>
          </a:p>
          <a:p>
            <a:pPr marL="171450" indent="-171450">
              <a:buFontTx/>
              <a:buChar char="-"/>
            </a:pPr>
            <a:endParaRPr lang="de-AT" baseline="0" dirty="0" smtClean="0"/>
          </a:p>
          <a:p>
            <a:pPr marL="0" indent="0">
              <a:buFontTx/>
              <a:buNone/>
            </a:pPr>
            <a:r>
              <a:rPr lang="de-AT" baseline="0" dirty="0" smtClean="0"/>
              <a:t>Was muss für neue Kommunikationsschicht getan werden</a:t>
            </a:r>
          </a:p>
          <a:p>
            <a:pPr marL="228600" indent="-228600">
              <a:buFontTx/>
              <a:buAutoNum type="arabicPeriod"/>
            </a:pPr>
            <a:r>
              <a:rPr lang="de-AT" baseline="0" dirty="0" smtClean="0"/>
              <a:t>Service Factory (die dem </a:t>
            </a:r>
            <a:r>
              <a:rPr lang="de-AT" baseline="0" dirty="0" err="1" smtClean="0"/>
              <a:t>Use</a:t>
            </a:r>
            <a:r>
              <a:rPr lang="de-AT" baseline="0" dirty="0" smtClean="0"/>
              <a:t> Case Controller Interface entspricht) erstellen</a:t>
            </a:r>
          </a:p>
          <a:p>
            <a:pPr marL="685800" lvl="1" indent="-228600">
              <a:buFontTx/>
              <a:buAutoNum type="arabicPeriod"/>
            </a:pPr>
            <a:r>
              <a:rPr lang="de-AT" baseline="0" dirty="0" smtClean="0"/>
              <a:t>Interface (für Client im </a:t>
            </a:r>
            <a:r>
              <a:rPr lang="de-AT" baseline="0" dirty="0" err="1" smtClean="0"/>
              <a:t>Contract</a:t>
            </a:r>
            <a:r>
              <a:rPr lang="de-AT" baseline="0" dirty="0" smtClean="0"/>
              <a:t>) und Implementation (auf Server)</a:t>
            </a:r>
          </a:p>
          <a:p>
            <a:pPr marL="228600" lvl="0" indent="-228600">
              <a:buFontTx/>
              <a:buAutoNum type="arabicPeriod"/>
            </a:pPr>
            <a:r>
              <a:rPr lang="de-AT" baseline="0" dirty="0" smtClean="0"/>
              <a:t>Einzelnen Services dem Kommunikationsprotokoll entsprechend implementieren</a:t>
            </a:r>
          </a:p>
          <a:p>
            <a:pPr marL="685800" lvl="1" indent="-228600">
              <a:buFontTx/>
              <a:buAutoNum type="arabicPeriod"/>
            </a:pPr>
            <a:r>
              <a:rPr lang="de-AT" baseline="0" dirty="0" smtClean="0"/>
              <a:t>Oft nur kleine Änderungen (Annotationen, </a:t>
            </a:r>
            <a:r>
              <a:rPr lang="de-AT" baseline="0" dirty="0" err="1" smtClean="0"/>
              <a:t>Exceptions</a:t>
            </a:r>
            <a:r>
              <a:rPr lang="de-AT" baseline="0" dirty="0" smtClean="0"/>
              <a:t>)</a:t>
            </a:r>
          </a:p>
          <a:p>
            <a:pPr marL="1143000" lvl="2" indent="-228600">
              <a:buFontTx/>
              <a:buAutoNum type="arabicPeriod"/>
            </a:pPr>
            <a:r>
              <a:rPr lang="de-AT" baseline="0" dirty="0" smtClean="0"/>
              <a:t>Diese können Aufgaben an </a:t>
            </a:r>
            <a:r>
              <a:rPr lang="de-AT" baseline="0" dirty="0" err="1" smtClean="0"/>
              <a:t>Use</a:t>
            </a:r>
            <a:r>
              <a:rPr lang="de-AT" baseline="0" dirty="0" smtClean="0"/>
              <a:t> Case Controller delegieren</a:t>
            </a:r>
          </a:p>
        </p:txBody>
      </p:sp>
      <p:sp>
        <p:nvSpPr>
          <p:cNvPr id="4" name="Foliennummernplatzhalter 3"/>
          <p:cNvSpPr>
            <a:spLocks noGrp="1"/>
          </p:cNvSpPr>
          <p:nvPr>
            <p:ph type="sldNum" sz="quarter" idx="10"/>
          </p:nvPr>
        </p:nvSpPr>
        <p:spPr/>
        <p:txBody>
          <a:bodyPr/>
          <a:lstStyle/>
          <a:p>
            <a:fld id="{123667BC-8FB7-4AA4-8221-F4276DACFC16}" type="slidenum">
              <a:rPr lang="en-GB" smtClean="0"/>
              <a:t>7</a:t>
            </a:fld>
            <a:endParaRPr lang="en-GB"/>
          </a:p>
        </p:txBody>
      </p:sp>
    </p:spTree>
    <p:extLst>
      <p:ext uri="{BB962C8B-B14F-4D97-AF65-F5344CB8AC3E}">
        <p14:creationId xmlns:p14="http://schemas.microsoft.com/office/powerpoint/2010/main" val="3678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9</a:t>
            </a:fld>
            <a:endParaRPr lang="en-GB"/>
          </a:p>
        </p:txBody>
      </p:sp>
    </p:spTree>
    <p:extLst>
      <p:ext uri="{BB962C8B-B14F-4D97-AF65-F5344CB8AC3E}">
        <p14:creationId xmlns:p14="http://schemas.microsoft.com/office/powerpoint/2010/main" val="9083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Kein einheitliches Interface </a:t>
            </a:r>
            <a:r>
              <a:rPr lang="de-AT" dirty="0" smtClean="0">
                <a:sym typeface="Wingdings" pitchFamily="2" charset="2"/>
              </a:rPr>
              <a:t> Schnittstellen-Signatur</a:t>
            </a:r>
            <a:r>
              <a:rPr lang="de-AT" baseline="0" dirty="0" smtClean="0">
                <a:sym typeface="Wingdings" pitchFamily="2" charset="2"/>
              </a:rPr>
              <a:t> aufgrund </a:t>
            </a:r>
            <a:r>
              <a:rPr lang="de-AT" baseline="0" dirty="0" err="1" smtClean="0">
                <a:sym typeface="Wingdings" pitchFamily="2" charset="2"/>
              </a:rPr>
              <a:t>Exception</a:t>
            </a:r>
            <a:r>
              <a:rPr lang="de-AT" baseline="0" dirty="0" smtClean="0">
                <a:sym typeface="Wingdings" pitchFamily="2" charset="2"/>
              </a:rPr>
              <a:t> etc. unterschiedlich</a:t>
            </a:r>
          </a:p>
          <a:p>
            <a:endParaRPr lang="de-AT" baseline="0" dirty="0" smtClean="0">
              <a:sym typeface="Wingdings" pitchFamily="2" charset="2"/>
            </a:endParaRPr>
          </a:p>
          <a:p>
            <a:r>
              <a:rPr lang="de-AT" baseline="0" dirty="0" smtClean="0">
                <a:sym typeface="Wingdings" pitchFamily="2" charset="2"/>
              </a:rPr>
              <a:t>Compiler kann aufgrund Kommentar oben die aus Code-Sicht unterschiedlichen, jedoch aus Anwender-Sicht gleichartigen Aufgaben nicht auf Vollständigkeit / Korrektheit prüfen</a:t>
            </a: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10</a:t>
            </a:fld>
            <a:endParaRPr lang="en-GB"/>
          </a:p>
        </p:txBody>
      </p:sp>
    </p:spTree>
    <p:extLst>
      <p:ext uri="{BB962C8B-B14F-4D97-AF65-F5344CB8AC3E}">
        <p14:creationId xmlns:p14="http://schemas.microsoft.com/office/powerpoint/2010/main" val="89380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Stabil: kein</a:t>
            </a:r>
            <a:r>
              <a:rPr lang="de-AT" baseline="0" dirty="0" smtClean="0"/>
              <a:t> EE Container o.Ä., welcher Probleme machen kann</a:t>
            </a:r>
          </a:p>
          <a:p>
            <a:endParaRPr lang="de-AT" baseline="0" dirty="0" smtClean="0"/>
          </a:p>
          <a:p>
            <a:r>
              <a:rPr lang="de-AT" baseline="0" dirty="0" smtClean="0"/>
              <a:t>Programmieren: fehleranfällig aufgrund Remote </a:t>
            </a:r>
            <a:r>
              <a:rPr lang="de-AT" baseline="0" dirty="0" err="1" smtClean="0"/>
              <a:t>Exceptions</a:t>
            </a:r>
            <a:r>
              <a:rPr lang="de-AT" baseline="0" dirty="0" smtClean="0"/>
              <a:t> etc.; jedoch relativ einfach zu finden</a:t>
            </a:r>
          </a:p>
          <a:p>
            <a:endParaRPr lang="de-AT" baseline="0" dirty="0" smtClean="0"/>
          </a:p>
          <a:p>
            <a:r>
              <a:rPr lang="de-AT" baseline="0" dirty="0" smtClean="0"/>
              <a:t>Probleme mit </a:t>
            </a:r>
            <a:r>
              <a:rPr lang="de-AT" baseline="0" dirty="0" err="1" smtClean="0"/>
              <a:t>Netbeans</a:t>
            </a:r>
            <a:r>
              <a:rPr lang="en-GB" baseline="0" dirty="0" smtClean="0"/>
              <a:t> </a:t>
            </a:r>
            <a:r>
              <a:rPr lang="en-GB" baseline="0" dirty="0" smtClean="0">
                <a:sym typeface="Wingdings" pitchFamily="2" charset="2"/>
              </a:rPr>
              <a:t> Security Policies </a:t>
            </a:r>
            <a:r>
              <a:rPr lang="en-GB" baseline="0" dirty="0" err="1" smtClean="0">
                <a:sym typeface="Wingdings" pitchFamily="2" charset="2"/>
              </a:rPr>
              <a:t>werden</a:t>
            </a:r>
            <a:r>
              <a:rPr lang="en-GB" baseline="0" dirty="0" smtClean="0">
                <a:sym typeface="Wingdings" pitchFamily="2" charset="2"/>
              </a:rPr>
              <a:t> </a:t>
            </a:r>
            <a:r>
              <a:rPr lang="en-GB" baseline="0" dirty="0" err="1" smtClean="0">
                <a:sym typeface="Wingdings" pitchFamily="2" charset="2"/>
              </a:rPr>
              <a:t>gefordert</a:t>
            </a:r>
            <a:r>
              <a:rPr lang="en-GB" baseline="0" dirty="0" smtClean="0">
                <a:sym typeface="Wingdings" pitchFamily="2" charset="2"/>
              </a:rPr>
              <a:t>; </a:t>
            </a:r>
            <a:r>
              <a:rPr lang="en-GB" baseline="0" dirty="0" err="1" smtClean="0">
                <a:sym typeface="Wingdings" pitchFamily="2" charset="2"/>
              </a:rPr>
              <a:t>bei</a:t>
            </a:r>
            <a:r>
              <a:rPr lang="en-GB" baseline="0" dirty="0" smtClean="0">
                <a:sym typeface="Wingdings" pitchFamily="2" charset="2"/>
              </a:rPr>
              <a:t> </a:t>
            </a:r>
            <a:r>
              <a:rPr lang="en-GB" baseline="0" dirty="0" err="1" smtClean="0">
                <a:sym typeface="Wingdings" pitchFamily="2" charset="2"/>
              </a:rPr>
              <a:t>starten</a:t>
            </a:r>
            <a:r>
              <a:rPr lang="en-GB" baseline="0" dirty="0" smtClean="0">
                <a:sym typeface="Wingdings" pitchFamily="2" charset="2"/>
              </a:rPr>
              <a:t> von JAR </a:t>
            </a:r>
            <a:r>
              <a:rPr lang="en-GB" baseline="0" dirty="0" err="1" smtClean="0">
                <a:sym typeface="Wingdings" pitchFamily="2" charset="2"/>
              </a:rPr>
              <a:t>aus</a:t>
            </a:r>
            <a:r>
              <a:rPr lang="en-GB" baseline="0" dirty="0" smtClean="0">
                <a:sym typeface="Wingdings" pitchFamily="2" charset="2"/>
              </a:rPr>
              <a:t> Console KEINE Policies </a:t>
            </a:r>
            <a:r>
              <a:rPr lang="en-GB" baseline="0" dirty="0" err="1" smtClean="0">
                <a:sym typeface="Wingdings" pitchFamily="2" charset="2"/>
              </a:rPr>
              <a:t>erwünscht</a:t>
            </a:r>
            <a:endParaRPr lang="en-GB" baseline="0" dirty="0" smtClean="0">
              <a:sym typeface="Wingdings" pitchFamily="2" charset="2"/>
            </a:endParaRPr>
          </a:p>
          <a:p>
            <a:pPr marL="171450" indent="-171450">
              <a:buFontTx/>
              <a:buChar char="-"/>
            </a:pPr>
            <a:r>
              <a:rPr lang="de-AT" baseline="0" dirty="0" smtClean="0">
                <a:sym typeface="Wingdings" pitchFamily="2" charset="2"/>
              </a:rPr>
              <a:t>Im Gegensatz zu anderen Technologien jedoch TRAUMHAFT</a:t>
            </a:r>
          </a:p>
          <a:p>
            <a:pPr marL="171450" indent="-171450">
              <a:buFontTx/>
              <a:buChar char="-"/>
            </a:pPr>
            <a:endParaRPr lang="de-AT" baseline="0" dirty="0" smtClean="0">
              <a:sym typeface="Wingdings" pitchFamily="2" charset="2"/>
            </a:endParaRPr>
          </a:p>
          <a:p>
            <a:pPr marL="0" indent="0">
              <a:buFontTx/>
              <a:buNone/>
            </a:pPr>
            <a:r>
              <a:rPr lang="de-AT" baseline="0" dirty="0" smtClean="0">
                <a:sym typeface="Wingdings" pitchFamily="2" charset="2"/>
              </a:rPr>
              <a:t>Technologie an sich kennt jeder – wenn erwünscht Feilhauers Folien (RMI) Seite 39 (Klassendiagramm) und Seite 50 (</a:t>
            </a:r>
            <a:r>
              <a:rPr lang="de-AT" baseline="0" dirty="0" err="1" smtClean="0">
                <a:sym typeface="Wingdings" pitchFamily="2" charset="2"/>
              </a:rPr>
              <a:t>Runtime</a:t>
            </a:r>
            <a:r>
              <a:rPr lang="de-AT" baseline="0" smtClean="0">
                <a:sym typeface="Wingdings" pitchFamily="2" charset="2"/>
              </a:rPr>
              <a:t> Scenario)</a:t>
            </a:r>
            <a:endParaRPr lang="en-GB" baseline="0" dirty="0" smtClean="0">
              <a:sym typeface="Wingdings" pitchFamily="2" charset="2"/>
            </a:endParaRPr>
          </a:p>
          <a:p>
            <a:endParaRPr lang="de-AT" baseline="0" dirty="0" smtClean="0"/>
          </a:p>
        </p:txBody>
      </p:sp>
      <p:sp>
        <p:nvSpPr>
          <p:cNvPr id="4" name="Foliennummernplatzhalter 3"/>
          <p:cNvSpPr>
            <a:spLocks noGrp="1"/>
          </p:cNvSpPr>
          <p:nvPr>
            <p:ph type="sldNum" sz="quarter" idx="10"/>
          </p:nvPr>
        </p:nvSpPr>
        <p:spPr/>
        <p:txBody>
          <a:bodyPr/>
          <a:lstStyle/>
          <a:p>
            <a:fld id="{123667BC-8FB7-4AA4-8221-F4276DACFC16}" type="slidenum">
              <a:rPr lang="en-GB" smtClean="0"/>
              <a:t>11</a:t>
            </a:fld>
            <a:endParaRPr lang="en-GB"/>
          </a:p>
        </p:txBody>
      </p:sp>
    </p:spTree>
    <p:extLst>
      <p:ext uri="{BB962C8B-B14F-4D97-AF65-F5344CB8AC3E}">
        <p14:creationId xmlns:p14="http://schemas.microsoft.com/office/powerpoint/2010/main" val="5682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28</a:t>
            </a:fld>
            <a:endParaRPr lang="de-AT"/>
          </a:p>
        </p:txBody>
      </p:sp>
    </p:spTree>
    <p:extLst>
      <p:ext uri="{BB962C8B-B14F-4D97-AF65-F5344CB8AC3E}">
        <p14:creationId xmlns:p14="http://schemas.microsoft.com/office/powerpoint/2010/main" val="14746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29</a:t>
            </a:fld>
            <a:endParaRPr lang="de-AT"/>
          </a:p>
        </p:txBody>
      </p:sp>
    </p:spTree>
    <p:extLst>
      <p:ext uri="{BB962C8B-B14F-4D97-AF65-F5344CB8AC3E}">
        <p14:creationId xmlns:p14="http://schemas.microsoft.com/office/powerpoint/2010/main" val="156798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Die implementierten</a:t>
            </a:r>
            <a:r>
              <a:rPr lang="de-AT" baseline="0" dirty="0" smtClean="0"/>
              <a:t> und an die verschiedenen Technologien Angepassten </a:t>
            </a:r>
            <a:r>
              <a:rPr lang="de-AT" baseline="0" dirty="0" err="1" smtClean="0"/>
              <a:t>UseCases</a:t>
            </a:r>
            <a:r>
              <a:rPr lang="de-AT" baseline="0" dirty="0" smtClean="0"/>
              <a:t> sind….</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30</a:t>
            </a:fld>
            <a:endParaRPr lang="de-AT"/>
          </a:p>
        </p:txBody>
      </p:sp>
    </p:spTree>
    <p:extLst>
      <p:ext uri="{BB962C8B-B14F-4D97-AF65-F5344CB8AC3E}">
        <p14:creationId xmlns:p14="http://schemas.microsoft.com/office/powerpoint/2010/main" val="609961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31</a:t>
            </a:fld>
            <a:endParaRPr lang="de-AT"/>
          </a:p>
        </p:txBody>
      </p:sp>
    </p:spTree>
    <p:extLst>
      <p:ext uri="{BB962C8B-B14F-4D97-AF65-F5344CB8AC3E}">
        <p14:creationId xmlns:p14="http://schemas.microsoft.com/office/powerpoint/2010/main" val="3540590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anchor="ctr">
            <a:normAutofit/>
          </a:bodyPr>
          <a:lstStyle>
            <a:lvl1pPr marL="0" indent="0" algn="l">
              <a:lnSpc>
                <a:spcPct val="100000"/>
              </a:lnSpc>
              <a:spcBef>
                <a:spcPts val="0"/>
              </a:spcBef>
              <a:buNone/>
              <a:defRPr sz="18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17213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561474"/>
            <a:ext cx="7581900" cy="5610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8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12230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286000"/>
            <a:ext cx="487278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15318" y="2286000"/>
            <a:ext cx="482755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28904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79" y="2179636"/>
            <a:ext cx="4754880" cy="822960"/>
          </a:xfrm>
        </p:spPr>
        <p:txBody>
          <a:bodyPr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67788"/>
            <a:ext cx="4872789"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anchor="ctr">
            <a:normAutofit/>
          </a:bodyPr>
          <a:lstStyle>
            <a:lvl1pPr marL="0" indent="0">
              <a:spcBef>
                <a:spcPts val="0"/>
              </a:spcBef>
              <a:spcAft>
                <a:spcPts val="0"/>
              </a:spcAft>
              <a:buNone/>
              <a:defRPr lang="en-US" sz="23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15317" y="2967788"/>
            <a:ext cx="4830451"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05601-7AC4-4944-8EBF-FFE45A8F4815}" type="datetimeFigureOut">
              <a:rPr lang="de-AT" smtClean="0"/>
              <a:t>09.01.2013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B0D0DE89-C507-497D-9025-51747C6C45ED}" type="slidenum">
              <a:rPr lang="de-AT" smtClean="0"/>
              <a:t>‹#›</a:t>
            </a:fld>
            <a:endParaRPr lang="de-A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81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05601-7AC4-4944-8EBF-FFE45A8F4815}" type="datetimeFigureOut">
              <a:rPr lang="de-AT" smtClean="0"/>
              <a:t>09.01.2013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18755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05601-7AC4-4944-8EBF-FFE45A8F4815}" type="datetimeFigureOut">
              <a:rPr lang="de-AT" smtClean="0"/>
              <a:t>09.01.2013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2850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0" y="822960"/>
            <a:ext cx="5678424" cy="5184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a:t>
            </a:fld>
            <a:endParaRPr lang="de-AT"/>
          </a:p>
        </p:txBody>
      </p:sp>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7584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tx1">
                    <a:lumMod val="90000"/>
                    <a:lumOff val="1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1"/>
            <a:ext cx="12188952"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7"/>
            <a:ext cx="32004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4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2286000"/>
            <a:ext cx="9905999" cy="4023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0D0DE89-C507-497D-9025-51747C6C45ED}" type="slidenum">
              <a:rPr lang="de-AT" smtClean="0"/>
              <a:t>‹#›</a:t>
            </a:fld>
            <a:endParaRPr lang="de-A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9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3"/>
        </a:buBlip>
        <a:defRPr sz="2200" kern="1200">
          <a:solidFill>
            <a:schemeClr val="tx1"/>
          </a:solidFill>
          <a:latin typeface="+mn-lt"/>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800" kern="1200">
          <a:solidFill>
            <a:schemeClr val="tx1"/>
          </a:solidFill>
          <a:latin typeface="+mn-lt"/>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Sports Club Manager</a:t>
            </a:r>
            <a:endParaRPr lang="de-AT" dirty="0"/>
          </a:p>
        </p:txBody>
      </p:sp>
      <p:sp>
        <p:nvSpPr>
          <p:cNvPr id="3" name="Subtitle 2"/>
          <p:cNvSpPr>
            <a:spLocks noGrp="1"/>
          </p:cNvSpPr>
          <p:nvPr>
            <p:ph type="subTitle" idx="1"/>
          </p:nvPr>
        </p:nvSpPr>
        <p:spPr/>
        <p:txBody>
          <a:bodyPr/>
          <a:lstStyle/>
          <a:p>
            <a:r>
              <a:rPr lang="de-AT" dirty="0" smtClean="0"/>
              <a:t>Eine wahre Geschichte</a:t>
            </a:r>
            <a:endParaRPr lang="de-AT" dirty="0"/>
          </a:p>
        </p:txBody>
      </p:sp>
    </p:spTree>
    <p:extLst>
      <p:ext uri="{BB962C8B-B14F-4D97-AF65-F5344CB8AC3E}">
        <p14:creationId xmlns:p14="http://schemas.microsoft.com/office/powerpoint/2010/main" val="352449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Vor-Nachteile</a:t>
            </a:r>
            <a:endParaRPr lang="en-GB" dirty="0"/>
          </a:p>
        </p:txBody>
      </p:sp>
      <p:sp>
        <p:nvSpPr>
          <p:cNvPr id="3" name="Inhaltsplatzhalter 2"/>
          <p:cNvSpPr>
            <a:spLocks noGrp="1"/>
          </p:cNvSpPr>
          <p:nvPr>
            <p:ph idx="1"/>
          </p:nvPr>
        </p:nvSpPr>
        <p:spPr/>
        <p:txBody>
          <a:bodyPr>
            <a:normAutofit/>
          </a:bodyPr>
          <a:lstStyle/>
          <a:p>
            <a:pPr marL="0" indent="0">
              <a:buNone/>
            </a:pPr>
            <a:r>
              <a:rPr lang="de-AT" dirty="0" smtClean="0"/>
              <a:t>+ Hoher </a:t>
            </a:r>
            <a:r>
              <a:rPr lang="de-AT" dirty="0"/>
              <a:t>Abstraktionsgrad</a:t>
            </a:r>
          </a:p>
          <a:p>
            <a:pPr marL="0" indent="0">
              <a:buNone/>
            </a:pPr>
            <a:r>
              <a:rPr lang="de-AT" dirty="0" smtClean="0"/>
              <a:t>+ Information </a:t>
            </a:r>
            <a:r>
              <a:rPr lang="de-AT" dirty="0" err="1"/>
              <a:t>Hiding</a:t>
            </a:r>
            <a:r>
              <a:rPr lang="de-AT" dirty="0"/>
              <a:t> </a:t>
            </a:r>
          </a:p>
          <a:p>
            <a:pPr marL="0" indent="0">
              <a:buNone/>
            </a:pPr>
            <a:r>
              <a:rPr lang="de-AT" dirty="0" smtClean="0"/>
              <a:t>+ Einfache </a:t>
            </a:r>
            <a:r>
              <a:rPr lang="de-AT" dirty="0"/>
              <a:t>Erweiterbarkeit</a:t>
            </a:r>
          </a:p>
          <a:p>
            <a:pPr lvl="1"/>
            <a:r>
              <a:rPr lang="de-AT" dirty="0"/>
              <a:t>Kommunikations-“Module</a:t>
            </a:r>
            <a:r>
              <a:rPr lang="de-AT" dirty="0" smtClean="0"/>
              <a:t>“</a:t>
            </a:r>
            <a:endParaRPr lang="de-AT" b="1" dirty="0" smtClean="0"/>
          </a:p>
          <a:p>
            <a:pPr marL="0" indent="0">
              <a:buNone/>
            </a:pPr>
            <a:r>
              <a:rPr lang="de-AT" dirty="0" smtClean="0"/>
              <a:t>- Kein </a:t>
            </a:r>
            <a:r>
              <a:rPr lang="de-AT" dirty="0" smtClean="0"/>
              <a:t>einheitliches Interface für </a:t>
            </a:r>
            <a:r>
              <a:rPr lang="de-AT" dirty="0" err="1" smtClean="0"/>
              <a:t>Use</a:t>
            </a:r>
            <a:r>
              <a:rPr lang="de-AT" dirty="0" smtClean="0"/>
              <a:t> Case Controller </a:t>
            </a:r>
          </a:p>
          <a:p>
            <a:pPr marL="0" indent="0">
              <a:buNone/>
            </a:pPr>
            <a:r>
              <a:rPr lang="de-AT" dirty="0" smtClean="0"/>
              <a:t>- Sehr </a:t>
            </a:r>
            <a:r>
              <a:rPr lang="de-AT" dirty="0" smtClean="0"/>
              <a:t>viele Klassen und Schnittstellen </a:t>
            </a:r>
          </a:p>
          <a:p>
            <a:pPr lvl="1"/>
            <a:r>
              <a:rPr lang="de-AT" dirty="0" smtClean="0"/>
              <a:t>Pro Kommunikationsschicht „Duplikat“</a:t>
            </a:r>
          </a:p>
          <a:p>
            <a:pPr>
              <a:buFontTx/>
              <a:buChar char="-"/>
            </a:pPr>
            <a:r>
              <a:rPr lang="de-AT" dirty="0" smtClean="0"/>
              <a:t>Aufwändige </a:t>
            </a:r>
            <a:r>
              <a:rPr lang="de-AT" dirty="0" smtClean="0"/>
              <a:t>und fehleranfällige </a:t>
            </a:r>
            <a:r>
              <a:rPr lang="de-AT" dirty="0" err="1" smtClean="0"/>
              <a:t>Use</a:t>
            </a:r>
            <a:r>
              <a:rPr lang="de-AT" dirty="0" smtClean="0"/>
              <a:t> Case Controller </a:t>
            </a:r>
            <a:r>
              <a:rPr lang="de-AT" dirty="0" smtClean="0"/>
              <a:t>Anpassungen</a:t>
            </a:r>
          </a:p>
          <a:p>
            <a:pPr marL="0" indent="0">
              <a:buNone/>
            </a:pPr>
            <a:r>
              <a:rPr lang="de-AT" dirty="0" smtClean="0"/>
              <a:t>Fazit: für </a:t>
            </a:r>
            <a:r>
              <a:rPr lang="de-AT" dirty="0"/>
              <a:t>diese Aufgabe passend</a:t>
            </a:r>
          </a:p>
          <a:p>
            <a:endParaRPr lang="de-AT" dirty="0"/>
          </a:p>
          <a:p>
            <a:endParaRPr lang="de-AT" dirty="0" smtClean="0"/>
          </a:p>
        </p:txBody>
      </p:sp>
    </p:spTree>
    <p:extLst>
      <p:ext uri="{BB962C8B-B14F-4D97-AF65-F5344CB8AC3E}">
        <p14:creationId xmlns:p14="http://schemas.microsoft.com/office/powerpoint/2010/main" val="207306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Fazit</a:t>
            </a:r>
            <a:endParaRPr lang="en-GB"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Klarer Aufbau</a:t>
            </a:r>
          </a:p>
          <a:p>
            <a:pPr lvl="1"/>
            <a:r>
              <a:rPr lang="de-AT" dirty="0" smtClean="0"/>
              <a:t>Keine Annotationen</a:t>
            </a:r>
          </a:p>
          <a:p>
            <a:pPr lvl="1"/>
            <a:r>
              <a:rPr lang="de-AT" dirty="0" smtClean="0"/>
              <a:t>Low </a:t>
            </a:r>
            <a:r>
              <a:rPr lang="de-AT" dirty="0"/>
              <a:t>L</a:t>
            </a:r>
            <a:r>
              <a:rPr lang="de-AT" dirty="0" smtClean="0"/>
              <a:t>evel</a:t>
            </a:r>
          </a:p>
          <a:p>
            <a:pPr>
              <a:buFont typeface="Arial" panose="020B0604020202020204" pitchFamily="34" charset="0"/>
              <a:buChar char="•"/>
            </a:pPr>
            <a:r>
              <a:rPr lang="de-AT" dirty="0" smtClean="0"/>
              <a:t>Stabil</a:t>
            </a:r>
          </a:p>
          <a:p>
            <a:pPr>
              <a:buFont typeface="Arial" panose="020B0604020202020204" pitchFamily="34" charset="0"/>
              <a:buChar char="•"/>
            </a:pPr>
            <a:r>
              <a:rPr lang="de-AT" dirty="0" smtClean="0"/>
              <a:t>Programmierung leicht fehleranfällig</a:t>
            </a:r>
          </a:p>
          <a:p>
            <a:pPr>
              <a:buFont typeface="Arial" panose="020B0604020202020204" pitchFamily="34" charset="0"/>
              <a:buChar char="•"/>
            </a:pPr>
            <a:r>
              <a:rPr lang="de-AT" dirty="0" smtClean="0"/>
              <a:t>Probleme mit </a:t>
            </a:r>
            <a:r>
              <a:rPr lang="de-AT" dirty="0" err="1" smtClean="0"/>
              <a:t>Netbeans</a:t>
            </a:r>
            <a:endParaRPr lang="de-AT" dirty="0" smtClean="0"/>
          </a:p>
          <a:p>
            <a:pPr>
              <a:buFont typeface="Arial" panose="020B0604020202020204" pitchFamily="34" charset="0"/>
              <a:buChar char="•"/>
            </a:pPr>
            <a:endParaRPr lang="en-GB" dirty="0"/>
          </a:p>
        </p:txBody>
      </p:sp>
    </p:spTree>
    <p:extLst>
      <p:ext uri="{BB962C8B-B14F-4D97-AF65-F5344CB8AC3E}">
        <p14:creationId xmlns:p14="http://schemas.microsoft.com/office/powerpoint/2010/main" val="175916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Enterprise Java </a:t>
            </a:r>
            <a:r>
              <a:rPr lang="de-AT" dirty="0" err="1" smtClean="0"/>
              <a:t>Beans</a:t>
            </a:r>
            <a:endParaRPr lang="de-AT" dirty="0"/>
          </a:p>
        </p:txBody>
      </p:sp>
      <p:sp>
        <p:nvSpPr>
          <p:cNvPr id="3" name="Text Placeholder 2"/>
          <p:cNvSpPr>
            <a:spLocks noGrp="1"/>
          </p:cNvSpPr>
          <p:nvPr>
            <p:ph type="body" idx="1"/>
          </p:nvPr>
        </p:nvSpPr>
        <p:spPr/>
        <p:txBody>
          <a:bodyPr>
            <a:normAutofit/>
          </a:bodyPr>
          <a:lstStyle/>
          <a:p>
            <a:r>
              <a:rPr lang="de-DE" dirty="0" smtClean="0"/>
              <a:t>Was ist EJB, Einsatz, Vor- und Nachteile, Umsetzung und Kritik</a:t>
            </a:r>
            <a:endParaRPr lang="de-DE" dirty="0" smtClean="0"/>
          </a:p>
        </p:txBody>
      </p:sp>
    </p:spTree>
    <p:extLst>
      <p:ext uri="{BB962C8B-B14F-4D97-AF65-F5344CB8AC3E}">
        <p14:creationId xmlns:p14="http://schemas.microsoft.com/office/powerpoint/2010/main" val="698222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EJB</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Standardisierte Komponente</a:t>
            </a:r>
          </a:p>
          <a:p>
            <a:pPr>
              <a:buFont typeface="Arial" panose="020B0604020202020204" pitchFamily="34" charset="0"/>
              <a:buChar char="•"/>
            </a:pPr>
            <a:r>
              <a:rPr lang="de-DE" dirty="0" smtClean="0"/>
              <a:t>Mehrschichtige verteilte Softwaresysteme</a:t>
            </a:r>
          </a:p>
          <a:p>
            <a:pPr>
              <a:buFont typeface="Arial" panose="020B0604020202020204" pitchFamily="34" charset="0"/>
              <a:buChar char="•"/>
            </a:pPr>
            <a:r>
              <a:rPr lang="de-DE" dirty="0" smtClean="0"/>
              <a:t>Einfache Bereitstellung</a:t>
            </a:r>
          </a:p>
          <a:p>
            <a:pPr>
              <a:buFont typeface="Arial" panose="020B0604020202020204" pitchFamily="34" charset="0"/>
              <a:buChar char="•"/>
            </a:pPr>
            <a:r>
              <a:rPr lang="de-DE" dirty="0" smtClean="0"/>
              <a:t>Kann von mehreren Applikationen verwendet werden.</a:t>
            </a:r>
            <a:endParaRPr lang="de-DE" dirty="0"/>
          </a:p>
        </p:txBody>
      </p:sp>
    </p:spTree>
    <p:extLst>
      <p:ext uri="{BB962C8B-B14F-4D97-AF65-F5344CB8AC3E}">
        <p14:creationId xmlns:p14="http://schemas.microsoft.com/office/powerpoint/2010/main" val="342676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Einsatz</a:t>
            </a:r>
            <a:endParaRPr lang="de-DE" dirty="0"/>
          </a:p>
        </p:txBody>
      </p:sp>
      <p:sp>
        <p:nvSpPr>
          <p:cNvPr id="3" name="Inhaltsplatzhalter 2"/>
          <p:cNvSpPr>
            <a:spLocks noGrp="1"/>
          </p:cNvSpPr>
          <p:nvPr>
            <p:ph idx="1"/>
          </p:nvPr>
        </p:nvSpPr>
        <p:spPr/>
        <p:txBody>
          <a:bodyPr/>
          <a:lstStyle/>
          <a:p>
            <a:r>
              <a:rPr lang="de-DE" dirty="0" smtClean="0"/>
              <a:t>Client</a:t>
            </a:r>
          </a:p>
          <a:p>
            <a:pPr lvl="1"/>
            <a:r>
              <a:rPr lang="de-DE" dirty="0" smtClean="0"/>
              <a:t>Schnittstelle zur Datenbank</a:t>
            </a:r>
          </a:p>
          <a:p>
            <a:pPr lvl="1"/>
            <a:r>
              <a:rPr lang="de-DE" dirty="0" smtClean="0"/>
              <a:t>Empfangen der </a:t>
            </a:r>
            <a:r>
              <a:rPr lang="de-DE" dirty="0" err="1" smtClean="0"/>
              <a:t>Usecase</a:t>
            </a:r>
            <a:r>
              <a:rPr lang="de-DE" dirty="0" smtClean="0"/>
              <a:t> Controller (Factory nicht möglich)</a:t>
            </a:r>
          </a:p>
          <a:p>
            <a:r>
              <a:rPr lang="de-DE" dirty="0" smtClean="0"/>
              <a:t>Website</a:t>
            </a:r>
          </a:p>
          <a:p>
            <a:pPr lvl="1"/>
            <a:r>
              <a:rPr lang="de-DE" dirty="0" smtClean="0"/>
              <a:t>Schnittstelle zur Datenbank</a:t>
            </a:r>
          </a:p>
          <a:p>
            <a:pPr lvl="1"/>
            <a:r>
              <a:rPr lang="de-DE" dirty="0" smtClean="0"/>
              <a:t>Empfangen der </a:t>
            </a:r>
            <a:r>
              <a:rPr lang="de-DE" dirty="0" err="1" smtClean="0"/>
              <a:t>Usecase</a:t>
            </a:r>
            <a:r>
              <a:rPr lang="de-DE" dirty="0" smtClean="0"/>
              <a:t> Controller</a:t>
            </a:r>
          </a:p>
        </p:txBody>
      </p:sp>
    </p:spTree>
    <p:extLst>
      <p:ext uri="{BB962C8B-B14F-4D97-AF65-F5344CB8AC3E}">
        <p14:creationId xmlns:p14="http://schemas.microsoft.com/office/powerpoint/2010/main" val="289776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Vor-Nachteile</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 Spezifizierung</a:t>
            </a:r>
            <a:endParaRPr lang="de-DE" dirty="0" smtClean="0"/>
          </a:p>
          <a:p>
            <a:pPr marL="0" indent="0">
              <a:buNone/>
            </a:pPr>
            <a:r>
              <a:rPr lang="de-DE" dirty="0" smtClean="0"/>
              <a:t>+ Enge </a:t>
            </a:r>
            <a:r>
              <a:rPr lang="de-DE" dirty="0" smtClean="0"/>
              <a:t>Integration in J2EE</a:t>
            </a:r>
          </a:p>
          <a:p>
            <a:pPr marL="0" indent="0">
              <a:buNone/>
            </a:pPr>
            <a:r>
              <a:rPr lang="de-DE" dirty="0" smtClean="0"/>
              <a:t>+ Skalierbarkeit</a:t>
            </a:r>
            <a:endParaRPr lang="de-DE" dirty="0" smtClean="0"/>
          </a:p>
          <a:p>
            <a:pPr marL="0" indent="0">
              <a:buNone/>
            </a:pPr>
            <a:r>
              <a:rPr lang="de-DE" dirty="0" smtClean="0"/>
              <a:t>- Umfangreiche </a:t>
            </a:r>
            <a:r>
              <a:rPr lang="de-DE" dirty="0"/>
              <a:t>und komplexe Spezifikation</a:t>
            </a:r>
          </a:p>
          <a:p>
            <a:pPr marL="0" indent="0">
              <a:buNone/>
            </a:pPr>
            <a:r>
              <a:rPr lang="de-DE" dirty="0" smtClean="0"/>
              <a:t>- Voluminöse </a:t>
            </a:r>
            <a:r>
              <a:rPr lang="de-DE" dirty="0"/>
              <a:t>Dokumentation</a:t>
            </a:r>
          </a:p>
          <a:p>
            <a:pPr marL="0" indent="0">
              <a:buNone/>
            </a:pPr>
            <a:r>
              <a:rPr lang="de-DE" dirty="0" smtClean="0"/>
              <a:t>- Der </a:t>
            </a:r>
            <a:r>
              <a:rPr lang="de-DE" dirty="0"/>
              <a:t>Zeitaufwand für die Entwicklung erhöht sich</a:t>
            </a:r>
          </a:p>
          <a:p>
            <a:pPr marL="0" indent="0">
              <a:buNone/>
            </a:pPr>
            <a:r>
              <a:rPr lang="de-DE" dirty="0" smtClean="0"/>
              <a:t>- EJB-Code </a:t>
            </a:r>
            <a:r>
              <a:rPr lang="de-DE" dirty="0"/>
              <a:t>ist komplexer</a:t>
            </a:r>
          </a:p>
          <a:p>
            <a:pPr marL="0" indent="0">
              <a:buNone/>
            </a:pPr>
            <a:r>
              <a:rPr lang="de-DE" dirty="0" smtClean="0"/>
              <a:t>- Gefahr </a:t>
            </a:r>
            <a:r>
              <a:rPr lang="de-DE" dirty="0"/>
              <a:t>zu komplizierten Designs</a:t>
            </a:r>
          </a:p>
          <a:p>
            <a:pPr marL="0" indent="0">
              <a:buNone/>
            </a:pPr>
            <a:r>
              <a:rPr lang="de-DE" dirty="0" smtClean="0"/>
              <a:t>- Spezifikationsänderungen</a:t>
            </a:r>
            <a:endParaRPr lang="de-DE" dirty="0"/>
          </a:p>
          <a:p>
            <a:pPr marL="0" indent="0">
              <a:buNone/>
            </a:pPr>
            <a:r>
              <a:rPr lang="de-DE" dirty="0"/>
              <a:t>- Zugriff auf </a:t>
            </a:r>
            <a:r>
              <a:rPr lang="de-DE" dirty="0" smtClean="0"/>
              <a:t>Ressourcenverwaltungssysteme</a:t>
            </a:r>
            <a:endParaRPr lang="de-DE" dirty="0"/>
          </a:p>
        </p:txBody>
      </p:sp>
    </p:spTree>
    <p:extLst>
      <p:ext uri="{BB962C8B-B14F-4D97-AF65-F5344CB8AC3E}">
        <p14:creationId xmlns:p14="http://schemas.microsoft.com/office/powerpoint/2010/main" val="336869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r>
              <a:rPr lang="de-DE" dirty="0" smtClean="0"/>
              <a:t>Hier </a:t>
            </a:r>
            <a:r>
              <a:rPr lang="de-DE" dirty="0" err="1" smtClean="0"/>
              <a:t>grafik</a:t>
            </a:r>
            <a:r>
              <a:rPr lang="de-DE" dirty="0" smtClean="0"/>
              <a:t> (muss </a:t>
            </a:r>
            <a:r>
              <a:rPr lang="de-DE" dirty="0" err="1" smtClean="0"/>
              <a:t>no</a:t>
            </a:r>
            <a:r>
              <a:rPr lang="de-DE" dirty="0" smtClean="0"/>
              <a:t> </a:t>
            </a:r>
            <a:r>
              <a:rPr lang="de-DE" dirty="0" err="1" smtClean="0"/>
              <a:t>luga</a:t>
            </a:r>
            <a:r>
              <a:rPr lang="de-DE" dirty="0" smtClean="0"/>
              <a:t> das i se </a:t>
            </a:r>
            <a:r>
              <a:rPr lang="de-DE" dirty="0" err="1" smtClean="0"/>
              <a:t>schö</a:t>
            </a:r>
            <a:r>
              <a:rPr lang="de-DE" dirty="0" smtClean="0"/>
              <a:t> lesbar </a:t>
            </a:r>
            <a:r>
              <a:rPr lang="de-DE" dirty="0" err="1" smtClean="0"/>
              <a:t>herbring</a:t>
            </a:r>
            <a:r>
              <a:rPr lang="de-DE" dirty="0" smtClean="0"/>
              <a:t>)</a:t>
            </a:r>
            <a:endParaRPr lang="de-DE" dirty="0"/>
          </a:p>
        </p:txBody>
      </p:sp>
    </p:spTree>
    <p:extLst>
      <p:ext uri="{BB962C8B-B14F-4D97-AF65-F5344CB8AC3E}">
        <p14:creationId xmlns:p14="http://schemas.microsoft.com/office/powerpoint/2010/main" val="246830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Versucht mit Factory</a:t>
            </a:r>
          </a:p>
          <a:p>
            <a:pPr>
              <a:buFont typeface="Arial" panose="020B0604020202020204" pitchFamily="34" charset="0"/>
              <a:buChar char="•"/>
            </a:pPr>
            <a:r>
              <a:rPr lang="de-DE" dirty="0" smtClean="0"/>
              <a:t>Jeden </a:t>
            </a:r>
            <a:r>
              <a:rPr lang="de-DE" dirty="0" err="1" smtClean="0"/>
              <a:t>Usecase</a:t>
            </a:r>
            <a:r>
              <a:rPr lang="de-DE" dirty="0" smtClean="0"/>
              <a:t> Controller einzeln</a:t>
            </a:r>
          </a:p>
          <a:p>
            <a:pPr>
              <a:buFont typeface="Arial" panose="020B0604020202020204" pitchFamily="34" charset="0"/>
              <a:buChar char="•"/>
            </a:pPr>
            <a:r>
              <a:rPr lang="de-DE" dirty="0" err="1" smtClean="0"/>
              <a:t>Stateless</a:t>
            </a:r>
            <a:endParaRPr lang="de-DE" dirty="0"/>
          </a:p>
          <a:p>
            <a:endParaRPr lang="de-DE" dirty="0"/>
          </a:p>
        </p:txBody>
      </p:sp>
    </p:spTree>
    <p:extLst>
      <p:ext uri="{BB962C8B-B14F-4D97-AF65-F5344CB8AC3E}">
        <p14:creationId xmlns:p14="http://schemas.microsoft.com/office/powerpoint/2010/main" val="160214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einfache Technik</a:t>
            </a:r>
          </a:p>
          <a:p>
            <a:pPr>
              <a:buFont typeface="Arial" panose="020B0604020202020204" pitchFamily="34" charset="0"/>
              <a:buChar char="•"/>
            </a:pPr>
            <a:r>
              <a:rPr lang="de-DE" dirty="0" smtClean="0"/>
              <a:t>Veraltet</a:t>
            </a:r>
          </a:p>
          <a:p>
            <a:pPr>
              <a:buFont typeface="Arial" panose="020B0604020202020204" pitchFamily="34" charset="0"/>
              <a:buChar char="•"/>
            </a:pPr>
            <a:r>
              <a:rPr lang="de-DE" dirty="0" smtClean="0"/>
              <a:t>Factory funktioniert nicht</a:t>
            </a:r>
          </a:p>
          <a:p>
            <a:pPr>
              <a:buFont typeface="Arial" panose="020B0604020202020204" pitchFamily="34" charset="0"/>
              <a:buChar char="•"/>
            </a:pPr>
            <a:r>
              <a:rPr lang="de-DE" dirty="0" smtClean="0"/>
              <a:t>Sehr mächtig</a:t>
            </a:r>
          </a:p>
          <a:p>
            <a:pPr>
              <a:buFont typeface="Arial" panose="020B0604020202020204" pitchFamily="34" charset="0"/>
              <a:buChar char="•"/>
            </a:pPr>
            <a:r>
              <a:rPr lang="de-DE" dirty="0" smtClean="0"/>
              <a:t>Ohne Webserver nicht betreibbar</a:t>
            </a:r>
          </a:p>
          <a:p>
            <a:pPr>
              <a:buFont typeface="Arial" panose="020B0604020202020204" pitchFamily="34" charset="0"/>
              <a:buChar char="•"/>
            </a:pPr>
            <a:r>
              <a:rPr lang="de-DE" dirty="0" smtClean="0"/>
              <a:t>Entwicklung nicht </a:t>
            </a:r>
            <a:r>
              <a:rPr lang="de-DE" dirty="0" smtClean="0"/>
              <a:t>angenehm</a:t>
            </a:r>
            <a:endParaRPr lang="de-DE" dirty="0" smtClean="0"/>
          </a:p>
          <a:p>
            <a:endParaRPr lang="de-DE" dirty="0"/>
          </a:p>
        </p:txBody>
      </p:sp>
    </p:spTree>
    <p:extLst>
      <p:ext uri="{BB962C8B-B14F-4D97-AF65-F5344CB8AC3E}">
        <p14:creationId xmlns:p14="http://schemas.microsoft.com/office/powerpoint/2010/main" val="64329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Corba</a:t>
            </a:r>
            <a:r>
              <a:rPr lang="de-AT" dirty="0" smtClean="0"/>
              <a:t> vs. Webservice</a:t>
            </a:r>
            <a:endParaRPr lang="de-AT" dirty="0"/>
          </a:p>
        </p:txBody>
      </p:sp>
      <p:sp>
        <p:nvSpPr>
          <p:cNvPr id="3" name="Content Placeholder 2"/>
          <p:cNvSpPr>
            <a:spLocks noGrp="1"/>
          </p:cNvSpPr>
          <p:nvPr>
            <p:ph type="body" idx="1"/>
          </p:nvPr>
        </p:nvSpPr>
        <p:spPr/>
        <p:txBody>
          <a:bodyPr/>
          <a:lstStyle/>
          <a:p>
            <a:r>
              <a:rPr lang="de-AT" dirty="0" smtClean="0"/>
              <a:t>Beide Technologien bearbeiten das selbe Feld</a:t>
            </a:r>
          </a:p>
          <a:p>
            <a:r>
              <a:rPr lang="de-AT" dirty="0" smtClean="0"/>
              <a:t>Was ist besser?</a:t>
            </a:r>
          </a:p>
          <a:p>
            <a:pPr marL="0" indent="0">
              <a:buNone/>
            </a:pPr>
            <a:endParaRPr lang="de-AT" dirty="0"/>
          </a:p>
        </p:txBody>
      </p:sp>
    </p:spTree>
    <p:extLst>
      <p:ext uri="{BB962C8B-B14F-4D97-AF65-F5344CB8AC3E}">
        <p14:creationId xmlns:p14="http://schemas.microsoft.com/office/powerpoint/2010/main" val="347390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Christian Lins</a:t>
            </a:r>
          </a:p>
          <a:p>
            <a:pPr>
              <a:buFont typeface="Arial" panose="020B0604020202020204" pitchFamily="34" charset="0"/>
              <a:buChar char="•"/>
            </a:pPr>
            <a:r>
              <a:rPr lang="de-AT" dirty="0"/>
              <a:t>Dominik </a:t>
            </a:r>
            <a:r>
              <a:rPr lang="de-AT" dirty="0" err="1"/>
              <a:t>Gregotsch</a:t>
            </a:r>
            <a:endParaRPr lang="de-AT" dirty="0"/>
          </a:p>
          <a:p>
            <a:pPr>
              <a:buFont typeface="Arial" panose="020B0604020202020204" pitchFamily="34" charset="0"/>
              <a:buChar char="•"/>
            </a:pPr>
            <a:r>
              <a:rPr lang="de-AT" dirty="0" smtClean="0"/>
              <a:t>Markus </a:t>
            </a:r>
            <a:r>
              <a:rPr lang="de-AT" dirty="0" err="1" smtClean="0"/>
              <a:t>Mohanty</a:t>
            </a:r>
            <a:endParaRPr lang="de-AT" dirty="0" smtClean="0"/>
          </a:p>
          <a:p>
            <a:pPr>
              <a:buFont typeface="Arial" panose="020B0604020202020204" pitchFamily="34" charset="0"/>
              <a:buChar char="•"/>
            </a:pPr>
            <a:r>
              <a:rPr lang="de-AT" dirty="0"/>
              <a:t>Thomas Schwarz</a:t>
            </a:r>
          </a:p>
          <a:p>
            <a:pPr>
              <a:buFont typeface="Arial" panose="020B0604020202020204" pitchFamily="34" charset="0"/>
              <a:buChar char="•"/>
            </a:pPr>
            <a:r>
              <a:rPr lang="de-AT" dirty="0" smtClean="0"/>
              <a:t>Lucia Amann</a:t>
            </a:r>
            <a:endParaRPr lang="de-AT" dirty="0"/>
          </a:p>
        </p:txBody>
      </p:sp>
    </p:spTree>
    <p:extLst>
      <p:ext uri="{BB962C8B-B14F-4D97-AF65-F5344CB8AC3E}">
        <p14:creationId xmlns:p14="http://schemas.microsoft.com/office/powerpoint/2010/main" val="48839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70000" lnSpcReduction="20000"/>
          </a:bodyPr>
          <a:lstStyle/>
          <a:p>
            <a:pPr marL="0" indent="0">
              <a:buNone/>
            </a:pPr>
            <a:r>
              <a:rPr lang="de-AT" sz="2000" dirty="0" err="1" smtClean="0">
                <a:solidFill>
                  <a:srgbClr val="FF0000"/>
                </a:solidFill>
              </a:rPr>
              <a:t>interface</a:t>
            </a:r>
            <a:r>
              <a:rPr lang="de-AT" sz="2000" dirty="0" smtClean="0">
                <a:solidFill>
                  <a:srgbClr val="FF0000"/>
                </a:solidFill>
              </a:rPr>
              <a:t> </a:t>
            </a:r>
            <a:r>
              <a:rPr lang="de-AT" sz="2000" dirty="0" err="1" smtClean="0"/>
              <a:t>MatchresultDataprovider</a:t>
            </a:r>
            <a:endParaRPr lang="de-AT" sz="2000" dirty="0" smtClean="0"/>
          </a:p>
          <a:p>
            <a:pPr marL="0" indent="0">
              <a:buNone/>
            </a:pPr>
            <a:r>
              <a:rPr lang="de-AT" sz="2000" dirty="0" smtClean="0"/>
              <a:t>       {</a:t>
            </a:r>
          </a:p>
          <a:p>
            <a:pPr marL="0" indent="0">
              <a:buNone/>
            </a:pPr>
            <a:r>
              <a:rPr lang="de-AT" sz="2000" dirty="0" smtClean="0"/>
              <a:t>            </a:t>
            </a:r>
            <a:r>
              <a:rPr lang="de-AT" sz="2000" dirty="0" err="1" smtClean="0"/>
              <a:t>MatchresultListCorba</a:t>
            </a:r>
            <a:r>
              <a:rPr lang="de-AT" sz="2000" dirty="0" smtClean="0"/>
              <a:t> </a:t>
            </a:r>
            <a:r>
              <a:rPr lang="de-AT" sz="2000" dirty="0" err="1" smtClean="0"/>
              <a:t>getMatchresults</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typeOfSport</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league</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compdate</a:t>
            </a:r>
            <a:r>
              <a:rPr lang="de-AT" sz="2000" dirty="0" smtClean="0"/>
              <a:t>);</a:t>
            </a:r>
          </a:p>
          <a:p>
            <a:pPr marL="0" indent="0">
              <a:buNone/>
            </a:pPr>
            <a:endParaRPr lang="de-AT" sz="2000" dirty="0" smtClean="0"/>
          </a:p>
          <a:p>
            <a:pPr marL="0" indent="0">
              <a:buNone/>
            </a:pPr>
            <a:r>
              <a:rPr lang="de-AT" sz="2000" dirty="0" smtClean="0"/>
              <a:t>         </a:t>
            </a:r>
            <a:r>
              <a:rPr lang="de-AT" sz="2000" dirty="0" err="1" smtClean="0"/>
              <a:t>boolean</a:t>
            </a:r>
            <a:r>
              <a:rPr lang="de-AT" sz="2000" dirty="0" smtClean="0"/>
              <a:t> </a:t>
            </a:r>
            <a:r>
              <a:rPr lang="de-AT" sz="2000" dirty="0" err="1" smtClean="0"/>
              <a:t>isMatchresultFinal</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MatchresultCorba</a:t>
            </a:r>
            <a:r>
              <a:rPr lang="de-AT" sz="2000" dirty="0" smtClean="0"/>
              <a:t> </a:t>
            </a:r>
            <a:r>
              <a:rPr lang="de-AT" sz="2000" dirty="0" err="1" smtClean="0"/>
              <a:t>result</a:t>
            </a:r>
            <a:r>
              <a:rPr lang="de-AT" sz="2000" dirty="0" smtClean="0"/>
              <a:t>); </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rmAutofit fontScale="85000" lnSpcReduction="10000"/>
          </a:bodyPr>
          <a:lstStyle/>
          <a:p>
            <a:pPr marL="0" indent="0">
              <a:buNone/>
            </a:pPr>
            <a:r>
              <a:rPr lang="en-US" sz="2000" dirty="0" smtClean="0">
                <a:solidFill>
                  <a:srgbClr val="FF0000"/>
                </a:solidFill>
              </a:rPr>
              <a:t>@</a:t>
            </a:r>
            <a:r>
              <a:rPr lang="en-US" sz="2000" dirty="0" err="1" smtClean="0">
                <a:solidFill>
                  <a:srgbClr val="FF0000"/>
                </a:solidFill>
              </a:rPr>
              <a:t>WebService</a:t>
            </a:r>
            <a:r>
              <a:rPr lang="en-US" sz="2000" dirty="0" smtClean="0">
                <a:solidFill>
                  <a:srgbClr val="FF0000"/>
                </a:solidFill>
              </a:rPr>
              <a:t>(name = "</a:t>
            </a:r>
            <a:r>
              <a:rPr lang="en-US" sz="2000" dirty="0" err="1" smtClean="0">
                <a:solidFill>
                  <a:srgbClr val="FF0000"/>
                </a:solidFill>
              </a:rPr>
              <a:t>MatchSvc</a:t>
            </a:r>
            <a:r>
              <a:rPr lang="en-US" sz="2000" dirty="0" smtClean="0">
                <a:solidFill>
                  <a:srgbClr val="FF0000"/>
                </a:solidFill>
              </a:rPr>
              <a:t>")</a:t>
            </a:r>
          </a:p>
          <a:p>
            <a:pPr marL="0" indent="0">
              <a:buNone/>
            </a:pPr>
            <a:r>
              <a:rPr lang="en-US" sz="2000" dirty="0" smtClean="0"/>
              <a:t>public class </a:t>
            </a:r>
            <a:r>
              <a:rPr lang="en-US" sz="2000" dirty="0" err="1" smtClean="0"/>
              <a:t>MatchService</a:t>
            </a:r>
            <a:endParaRPr lang="en-US" sz="2000" dirty="0" smtClean="0"/>
          </a:p>
          <a:p>
            <a:pPr marL="0" indent="0">
              <a:buNone/>
            </a:pPr>
            <a:r>
              <a:rPr lang="en-US" sz="2000" dirty="0" smtClean="0"/>
              <a:t>{</a:t>
            </a:r>
          </a:p>
          <a:p>
            <a:pPr marL="0" indent="0">
              <a:buNone/>
            </a:pPr>
            <a:r>
              <a:rPr lang="en-US" sz="2000" dirty="0" smtClean="0"/>
              <a:t>    public </a:t>
            </a:r>
            <a:r>
              <a:rPr lang="en-US" sz="2000" dirty="0" smtClean="0">
                <a:solidFill>
                  <a:srgbClr val="FF0000"/>
                </a:solidFill>
              </a:rPr>
              <a:t>List&lt;</a:t>
            </a:r>
            <a:r>
              <a:rPr lang="en-US" sz="2000" dirty="0" err="1" smtClean="0">
                <a:solidFill>
                  <a:srgbClr val="FF0000"/>
                </a:solidFill>
              </a:rPr>
              <a:t>MatchresultWs</a:t>
            </a:r>
            <a:r>
              <a:rPr lang="en-US" sz="2000" dirty="0" smtClean="0">
                <a:solidFill>
                  <a:srgbClr val="FF0000"/>
                </a:solidFill>
              </a:rPr>
              <a:t>&gt; </a:t>
            </a:r>
            <a:r>
              <a:rPr lang="en-US" sz="2000" dirty="0" err="1" smtClean="0"/>
              <a:t>getMatches</a:t>
            </a:r>
            <a:r>
              <a:rPr lang="en-US" sz="2000" dirty="0" smtClean="0"/>
              <a:t>(</a:t>
            </a:r>
            <a:r>
              <a:rPr lang="en-US" sz="2000" dirty="0" smtClean="0">
                <a:solidFill>
                  <a:srgbClr val="FF0000"/>
                </a:solidFill>
              </a:rPr>
              <a:t>String</a:t>
            </a:r>
            <a:r>
              <a:rPr lang="en-US" sz="2000" dirty="0" smtClean="0"/>
              <a:t> </a:t>
            </a:r>
            <a:r>
              <a:rPr lang="en-US" sz="2000" dirty="0" err="1" smtClean="0"/>
              <a:t>competitiondate</a:t>
            </a:r>
            <a:r>
              <a:rPr lang="en-US" sz="2000" dirty="0" smtClean="0"/>
              <a:t>, </a:t>
            </a:r>
            <a:r>
              <a:rPr lang="en-US" sz="2000" dirty="0" smtClean="0">
                <a:solidFill>
                  <a:srgbClr val="FF0000"/>
                </a:solidFill>
              </a:rPr>
              <a:t>String</a:t>
            </a:r>
            <a:r>
              <a:rPr lang="en-US" sz="2000" dirty="0" smtClean="0"/>
              <a:t> league, </a:t>
            </a:r>
            <a:r>
              <a:rPr lang="en-US" sz="2000" dirty="0" smtClean="0">
                <a:solidFill>
                  <a:srgbClr val="FF0000"/>
                </a:solidFill>
              </a:rPr>
              <a:t>String</a:t>
            </a:r>
            <a:r>
              <a:rPr lang="en-US" sz="2000" dirty="0" smtClean="0"/>
              <a:t> </a:t>
            </a:r>
            <a:r>
              <a:rPr lang="en-US" sz="2000" dirty="0" err="1" smtClean="0"/>
              <a:t>typeOfSport</a:t>
            </a:r>
            <a:r>
              <a:rPr lang="en-US" sz="2000" dirty="0" smtClean="0"/>
              <a:t>)</a:t>
            </a:r>
          </a:p>
          <a:p>
            <a:pPr marL="0" indent="0">
              <a:buNone/>
            </a:pPr>
            <a:r>
              <a:rPr lang="en-US" sz="2000" dirty="0" smtClean="0"/>
              <a:t>    {</a:t>
            </a:r>
          </a:p>
          <a:p>
            <a:pPr marL="0" indent="0">
              <a:buNone/>
            </a:pPr>
            <a:r>
              <a:rPr lang="en-US" sz="2000" dirty="0" smtClean="0"/>
              <a:t>…</a:t>
            </a:r>
          </a:p>
          <a:p>
            <a:pPr marL="0" indent="0">
              <a:buNone/>
            </a:pPr>
            <a:r>
              <a:rPr lang="en-US" sz="2000" dirty="0"/>
              <a:t> </a:t>
            </a:r>
            <a:r>
              <a:rPr lang="en-US" sz="2000" dirty="0" smtClean="0"/>
              <a:t>    }</a:t>
            </a:r>
          </a:p>
          <a:p>
            <a:pPr marL="0" indent="0">
              <a:buNone/>
            </a:pPr>
            <a:r>
              <a:rPr lang="en-US" sz="2000" dirty="0"/>
              <a:t>}</a:t>
            </a:r>
            <a:endParaRPr lang="de-AT" sz="2000" dirty="0"/>
          </a:p>
        </p:txBody>
      </p:sp>
      <p:sp>
        <p:nvSpPr>
          <p:cNvPr id="2" name="Title 1"/>
          <p:cNvSpPr>
            <a:spLocks noGrp="1"/>
          </p:cNvSpPr>
          <p:nvPr>
            <p:ph type="title"/>
          </p:nvPr>
        </p:nvSpPr>
        <p:spPr/>
        <p:txBody>
          <a:bodyPr/>
          <a:lstStyle/>
          <a:p>
            <a:r>
              <a:rPr lang="de-AT" dirty="0" smtClean="0"/>
              <a:t>Interfacedefinition</a:t>
            </a:r>
            <a:endParaRPr lang="de-AT" dirty="0"/>
          </a:p>
        </p:txBody>
      </p:sp>
    </p:spTree>
    <p:extLst>
      <p:ext uri="{BB962C8B-B14F-4D97-AF65-F5344CB8AC3E}">
        <p14:creationId xmlns:p14="http://schemas.microsoft.com/office/powerpoint/2010/main" val="534916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85000" lnSpcReduction="20000"/>
          </a:bodyPr>
          <a:lstStyle/>
          <a:p>
            <a:pPr marL="0" indent="0">
              <a:buNone/>
            </a:pPr>
            <a:r>
              <a:rPr lang="de-AT" sz="2000" dirty="0" smtClean="0"/>
              <a:t> </a:t>
            </a:r>
            <a:r>
              <a:rPr lang="de-AT" sz="2000" dirty="0" err="1" smtClean="0">
                <a:solidFill>
                  <a:srgbClr val="FF0000"/>
                </a:solidFill>
              </a:rPr>
              <a:t>struct</a:t>
            </a:r>
            <a:r>
              <a:rPr lang="de-AT" sz="2000" dirty="0" smtClean="0">
                <a:solidFill>
                  <a:srgbClr val="FF0000"/>
                </a:solidFill>
              </a:rPr>
              <a:t> </a:t>
            </a:r>
            <a:r>
              <a:rPr lang="de-AT" sz="2000" dirty="0" err="1" smtClean="0"/>
              <a:t>MatchresultCorba</a:t>
            </a:r>
            <a:endParaRPr lang="de-AT" sz="2000" dirty="0" smtClean="0"/>
          </a:p>
          <a:p>
            <a:pPr marL="0" indent="0">
              <a:buNone/>
            </a:pPr>
            <a:r>
              <a:rPr lang="de-AT" sz="2000" dirty="0" smtClean="0"/>
              <a:t>        {</a:t>
            </a:r>
          </a:p>
          <a:p>
            <a:pPr marL="0" indent="0">
              <a:buNone/>
            </a:pPr>
            <a:r>
              <a:rPr lang="de-AT" sz="2000" dirty="0" smtClean="0"/>
              <a:t>            </a:t>
            </a:r>
            <a:r>
              <a:rPr lang="de-AT" sz="2000" dirty="0" err="1" smtClean="0"/>
              <a:t>long</a:t>
            </a:r>
            <a:r>
              <a:rPr lang="de-AT" sz="2000" dirty="0" smtClean="0"/>
              <a:t> </a:t>
            </a:r>
            <a:r>
              <a:rPr lang="de-AT" sz="2000" dirty="0" err="1" smtClean="0"/>
              <a:t>Id</a:t>
            </a:r>
            <a:r>
              <a:rPr lang="de-AT" sz="2000" dirty="0" smtClean="0"/>
              <a:t>;</a:t>
            </a:r>
          </a:p>
          <a:p>
            <a:pPr marL="0" indent="0">
              <a:buNone/>
            </a:pPr>
            <a:r>
              <a:rPr lang="de-AT" sz="2000" dirty="0" smtClean="0"/>
              <a:t>            </a:t>
            </a:r>
            <a:r>
              <a:rPr lang="de-AT" sz="2000" dirty="0" err="1" smtClean="0"/>
              <a:t>string</a:t>
            </a:r>
            <a:r>
              <a:rPr lang="de-AT" sz="2000" dirty="0" smtClean="0"/>
              <a:t> Date;</a:t>
            </a:r>
          </a:p>
          <a:p>
            <a:pPr marL="0" indent="0">
              <a:buNone/>
            </a:pPr>
            <a:r>
              <a:rPr lang="de-AT" sz="2000" dirty="0" smtClean="0"/>
              <a:t>            </a:t>
            </a:r>
            <a:r>
              <a:rPr lang="de-AT" sz="2000" dirty="0" err="1" smtClean="0"/>
              <a:t>string</a:t>
            </a:r>
            <a:r>
              <a:rPr lang="de-AT" sz="2000" dirty="0" smtClean="0"/>
              <a:t> </a:t>
            </a:r>
            <a:r>
              <a:rPr lang="de-AT" sz="2000" dirty="0" err="1" smtClean="0"/>
              <a:t>hometeam</a:t>
            </a:r>
            <a:r>
              <a:rPr lang="de-AT" sz="2000" dirty="0" smtClean="0"/>
              <a:t>;</a:t>
            </a:r>
          </a:p>
          <a:p>
            <a:pPr marL="0" indent="0">
              <a:buNone/>
            </a:pPr>
            <a:r>
              <a:rPr lang="de-AT" sz="2000" dirty="0" smtClean="0"/>
              <a:t>            </a:t>
            </a:r>
            <a:r>
              <a:rPr lang="de-AT" sz="2000" dirty="0" err="1" smtClean="0"/>
              <a:t>string</a:t>
            </a:r>
            <a:r>
              <a:rPr lang="de-AT" sz="2000" dirty="0" smtClean="0"/>
              <a:t> </a:t>
            </a:r>
            <a:r>
              <a:rPr lang="de-AT" sz="2000" dirty="0" err="1" smtClean="0"/>
              <a:t>foreignteam</a:t>
            </a:r>
            <a:r>
              <a:rPr lang="de-AT" sz="2000" dirty="0" smtClean="0"/>
              <a:t>;</a:t>
            </a:r>
          </a:p>
          <a:p>
            <a:pPr marL="0" indent="0">
              <a:buNone/>
            </a:pPr>
            <a:r>
              <a:rPr lang="de-AT" sz="2000" dirty="0" smtClean="0"/>
              <a:t>            double </a:t>
            </a:r>
            <a:r>
              <a:rPr lang="de-AT" sz="2000" dirty="0" err="1" smtClean="0"/>
              <a:t>pointsHometeam</a:t>
            </a:r>
            <a:r>
              <a:rPr lang="de-AT" sz="2000" dirty="0" smtClean="0"/>
              <a:t>;</a:t>
            </a:r>
          </a:p>
          <a:p>
            <a:pPr marL="0" indent="0">
              <a:buNone/>
            </a:pPr>
            <a:r>
              <a:rPr lang="de-AT" sz="2000" dirty="0" smtClean="0"/>
              <a:t>            double </a:t>
            </a:r>
            <a:r>
              <a:rPr lang="de-AT" sz="2000" dirty="0" err="1" smtClean="0"/>
              <a:t>pointsForeignteam</a:t>
            </a:r>
            <a:r>
              <a:rPr lang="de-AT" sz="2000" dirty="0" smtClean="0"/>
              <a:t>;</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Autofit/>
          </a:bodyPr>
          <a:lstStyle/>
          <a:p>
            <a:pPr marL="0" indent="0">
              <a:buNone/>
            </a:pPr>
            <a:r>
              <a:rPr lang="de-AT" sz="2000" dirty="0" smtClean="0">
                <a:solidFill>
                  <a:srgbClr val="FF0000"/>
                </a:solidFill>
              </a:rPr>
              <a:t>@</a:t>
            </a:r>
            <a:r>
              <a:rPr lang="de-AT" sz="2000" dirty="0" err="1" smtClean="0">
                <a:solidFill>
                  <a:srgbClr val="FF0000"/>
                </a:solidFill>
              </a:rPr>
              <a:t>XmlType</a:t>
            </a:r>
            <a:r>
              <a:rPr lang="de-AT" sz="2000" dirty="0" smtClean="0">
                <a:solidFill>
                  <a:srgbClr val="FF0000"/>
                </a:solidFill>
              </a:rPr>
              <a:t>(</a:t>
            </a:r>
            <a:r>
              <a:rPr lang="de-AT" sz="2000" dirty="0" err="1" smtClean="0">
                <a:solidFill>
                  <a:srgbClr val="FF0000"/>
                </a:solidFill>
              </a:rPr>
              <a:t>propOrder</a:t>
            </a:r>
            <a:r>
              <a:rPr lang="de-AT" sz="2000" dirty="0" smtClean="0">
                <a:solidFill>
                  <a:srgbClr val="FF0000"/>
                </a:solidFill>
              </a:rPr>
              <a:t> =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date</a:t>
            </a:r>
            <a:r>
              <a:rPr lang="de-AT" sz="2000" dirty="0" smtClean="0">
                <a:solidFill>
                  <a:srgbClr val="FF0000"/>
                </a:solidFill>
              </a:rPr>
              <a:t>", …})</a:t>
            </a:r>
          </a:p>
          <a:p>
            <a:pPr marL="0" indent="0">
              <a:buNone/>
            </a:pPr>
            <a:r>
              <a:rPr lang="de-AT" sz="2000" dirty="0" err="1" smtClean="0"/>
              <a:t>public</a:t>
            </a:r>
            <a:r>
              <a:rPr lang="de-AT" sz="2000" dirty="0" smtClean="0"/>
              <a:t> </a:t>
            </a:r>
            <a:r>
              <a:rPr lang="de-AT" sz="2000" dirty="0" err="1" smtClean="0"/>
              <a:t>class</a:t>
            </a:r>
            <a:r>
              <a:rPr lang="de-AT" sz="2000" dirty="0" smtClean="0"/>
              <a:t> </a:t>
            </a:r>
            <a:r>
              <a:rPr lang="de-AT" sz="2000" dirty="0" err="1" smtClean="0"/>
              <a:t>MatchresultWs</a:t>
            </a:r>
            <a:endParaRPr lang="de-AT" sz="2000" dirty="0" smtClean="0"/>
          </a:p>
          <a:p>
            <a:pPr marL="0" indent="0">
              <a:buNone/>
            </a:pPr>
            <a:r>
              <a:rPr lang="de-AT" sz="2000" dirty="0" smtClean="0"/>
              <a:t>{</a:t>
            </a:r>
          </a:p>
          <a:p>
            <a:pPr marL="0" indent="0">
              <a:buNone/>
            </a:pPr>
            <a:r>
              <a:rPr lang="de-AT" sz="2000" dirty="0" smtClean="0"/>
              <a:t>…</a:t>
            </a:r>
          </a:p>
          <a:p>
            <a:pPr marL="0" indent="0">
              <a:buNone/>
            </a:pPr>
            <a:endParaRPr lang="de-AT" sz="2000" dirty="0" smtClean="0"/>
          </a:p>
          <a:p>
            <a:pPr marL="0" indent="0">
              <a:buNone/>
            </a:pPr>
            <a:r>
              <a:rPr lang="de-AT" sz="2000" dirty="0" smtClean="0">
                <a:solidFill>
                  <a:srgbClr val="FF0000"/>
                </a:solidFill>
              </a:rPr>
              <a:t>    @</a:t>
            </a:r>
            <a:r>
              <a:rPr lang="de-AT" sz="2000" dirty="0" err="1" smtClean="0">
                <a:solidFill>
                  <a:srgbClr val="FF0000"/>
                </a:solidFill>
              </a:rPr>
              <a:t>XmlElement</a:t>
            </a:r>
            <a:r>
              <a:rPr lang="de-AT" sz="2000" dirty="0" smtClean="0">
                <a:solidFill>
                  <a:srgbClr val="FF0000"/>
                </a:solidFill>
              </a:rPr>
              <a:t>(</a:t>
            </a:r>
            <a:r>
              <a:rPr lang="de-AT" sz="2000" dirty="0" err="1" smtClean="0">
                <a:solidFill>
                  <a:srgbClr val="FF0000"/>
                </a:solidFill>
              </a:rPr>
              <a:t>name</a:t>
            </a:r>
            <a:r>
              <a:rPr lang="de-AT" sz="2000" dirty="0" smtClean="0">
                <a:solidFill>
                  <a:srgbClr val="FF0000"/>
                </a:solidFill>
              </a:rPr>
              <a:t>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required</a:t>
            </a:r>
            <a:r>
              <a:rPr lang="de-AT" sz="2000" dirty="0" smtClean="0">
                <a:solidFill>
                  <a:srgbClr val="FF0000"/>
                </a:solidFill>
              </a:rPr>
              <a:t> = </a:t>
            </a:r>
            <a:r>
              <a:rPr lang="de-AT" sz="2000" dirty="0" err="1" smtClean="0">
                <a:solidFill>
                  <a:srgbClr val="FF0000"/>
                </a:solidFill>
              </a:rPr>
              <a:t>true</a:t>
            </a:r>
            <a:r>
              <a:rPr lang="de-AT" sz="2000" dirty="0" smtClean="0">
                <a:solidFill>
                  <a:srgbClr val="FF0000"/>
                </a:solidFill>
              </a:rPr>
              <a:t>)</a:t>
            </a:r>
          </a:p>
          <a:p>
            <a:pPr marL="0" indent="0">
              <a:buNone/>
            </a:pPr>
            <a:r>
              <a:rPr lang="de-AT" sz="2000" dirty="0" smtClean="0"/>
              <a:t>    </a:t>
            </a:r>
            <a:r>
              <a:rPr lang="de-AT" sz="2000" dirty="0" err="1" smtClean="0"/>
              <a:t>public</a:t>
            </a:r>
            <a:r>
              <a:rPr lang="de-AT" sz="2000" dirty="0" smtClean="0"/>
              <a:t> </a:t>
            </a:r>
            <a:r>
              <a:rPr lang="de-AT" sz="2000" dirty="0" err="1" smtClean="0"/>
              <a:t>int</a:t>
            </a:r>
            <a:r>
              <a:rPr lang="de-AT" sz="2000" dirty="0" smtClean="0"/>
              <a:t> </a:t>
            </a:r>
            <a:r>
              <a:rPr lang="de-AT" sz="2000" dirty="0" err="1" smtClean="0"/>
              <a:t>getId</a:t>
            </a:r>
            <a:r>
              <a:rPr lang="de-AT" sz="2000" dirty="0" smtClean="0"/>
              <a:t>()</a:t>
            </a:r>
          </a:p>
          <a:p>
            <a:pPr marL="0" indent="0">
              <a:buNone/>
            </a:pPr>
            <a:r>
              <a:rPr lang="de-AT" sz="2000" dirty="0" smtClean="0"/>
              <a:t>    {</a:t>
            </a:r>
          </a:p>
          <a:p>
            <a:pPr marL="0" indent="0">
              <a:buNone/>
            </a:pPr>
            <a:r>
              <a:rPr lang="de-AT" sz="2000" dirty="0" smtClean="0"/>
              <a:t>        </a:t>
            </a:r>
            <a:r>
              <a:rPr lang="de-AT" sz="2000" dirty="0" err="1" smtClean="0"/>
              <a:t>return</a:t>
            </a:r>
            <a:r>
              <a:rPr lang="de-AT" sz="2000" dirty="0" smtClean="0"/>
              <a:t> </a:t>
            </a:r>
            <a:r>
              <a:rPr lang="de-AT" sz="2000" dirty="0" err="1" smtClean="0"/>
              <a:t>Id</a:t>
            </a:r>
            <a:r>
              <a:rPr lang="de-AT" sz="2000" dirty="0" smtClean="0"/>
              <a:t>;</a:t>
            </a:r>
          </a:p>
          <a:p>
            <a:pPr marL="0" indent="0">
              <a:buNone/>
            </a:pPr>
            <a:r>
              <a:rPr lang="de-AT" sz="2000" dirty="0" smtClean="0"/>
              <a:t>    }</a:t>
            </a:r>
          </a:p>
          <a:p>
            <a:pPr marL="0" indent="0">
              <a:buNone/>
            </a:pPr>
            <a:r>
              <a:rPr lang="de-AT" sz="2000" dirty="0" smtClean="0"/>
              <a:t>}</a:t>
            </a:r>
          </a:p>
        </p:txBody>
      </p:sp>
      <p:sp>
        <p:nvSpPr>
          <p:cNvPr id="2" name="Title 1"/>
          <p:cNvSpPr>
            <a:spLocks noGrp="1"/>
          </p:cNvSpPr>
          <p:nvPr>
            <p:ph type="title"/>
          </p:nvPr>
        </p:nvSpPr>
        <p:spPr/>
        <p:txBody>
          <a:bodyPr/>
          <a:lstStyle/>
          <a:p>
            <a:r>
              <a:rPr lang="de-AT" dirty="0" smtClean="0"/>
              <a:t>DTO Definition</a:t>
            </a:r>
            <a:endParaRPr lang="de-AT" dirty="0"/>
          </a:p>
        </p:txBody>
      </p:sp>
    </p:spTree>
    <p:extLst>
      <p:ext uri="{BB962C8B-B14F-4D97-AF65-F5344CB8AC3E}">
        <p14:creationId xmlns:p14="http://schemas.microsoft.com/office/powerpoint/2010/main" val="285709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Stubs</a:t>
            </a:r>
            <a:r>
              <a:rPr lang="de-AT" dirty="0" smtClean="0"/>
              <a:t> müssen erzeugt werden IDLJ</a:t>
            </a:r>
          </a:p>
          <a:p>
            <a:r>
              <a:rPr lang="de-AT" dirty="0" smtClean="0"/>
              <a:t>Implementierung der Logik per Vererbung</a:t>
            </a:r>
          </a:p>
          <a:p>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Logik wird direkt in die Definition programmiert</a:t>
            </a:r>
            <a:endParaRPr lang="de-AT" dirty="0"/>
          </a:p>
        </p:txBody>
      </p:sp>
      <p:sp>
        <p:nvSpPr>
          <p:cNvPr id="2" name="Title 1"/>
          <p:cNvSpPr>
            <a:spLocks noGrp="1"/>
          </p:cNvSpPr>
          <p:nvPr>
            <p:ph type="title"/>
          </p:nvPr>
        </p:nvSpPr>
        <p:spPr/>
        <p:txBody>
          <a:bodyPr/>
          <a:lstStyle/>
          <a:p>
            <a:r>
              <a:rPr lang="de-AT" dirty="0" smtClean="0"/>
              <a:t>Server-Implementierung</a:t>
            </a:r>
            <a:endParaRPr lang="de-AT" dirty="0"/>
          </a:p>
        </p:txBody>
      </p:sp>
    </p:spTree>
    <p:extLst>
      <p:ext uri="{BB962C8B-B14F-4D97-AF65-F5344CB8AC3E}">
        <p14:creationId xmlns:p14="http://schemas.microsoft.com/office/powerpoint/2010/main" val="64840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a:bodyPr>
          <a:lstStyle/>
          <a:p>
            <a:pPr marL="0" indent="0">
              <a:buNone/>
            </a:pPr>
            <a:r>
              <a:rPr lang="de-AT" sz="2000" dirty="0" err="1" smtClean="0"/>
              <a:t>Runtime.getRuntime</a:t>
            </a:r>
            <a:r>
              <a:rPr lang="de-AT" sz="2000" dirty="0" smtClean="0"/>
              <a:t>().</a:t>
            </a:r>
            <a:r>
              <a:rPr lang="de-AT" sz="2000" dirty="0" err="1" smtClean="0"/>
              <a:t>exec</a:t>
            </a:r>
            <a:r>
              <a:rPr lang="de-AT" sz="2000" dirty="0" smtClean="0"/>
              <a:t>("</a:t>
            </a:r>
            <a:r>
              <a:rPr lang="de-AT" sz="2000" dirty="0" err="1" smtClean="0"/>
              <a:t>orbd</a:t>
            </a:r>
            <a:r>
              <a:rPr lang="de-AT" sz="2000" dirty="0" smtClean="0"/>
              <a:t> -</a:t>
            </a:r>
            <a:r>
              <a:rPr lang="de-AT" sz="2000" dirty="0" err="1" smtClean="0"/>
              <a:t>ORBInitialPort</a:t>
            </a:r>
            <a:r>
              <a:rPr lang="de-AT" sz="2000" dirty="0" smtClean="0"/>
              <a:t> 2050");</a:t>
            </a:r>
          </a:p>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smtClean="0"/>
              <a:t>… </a:t>
            </a:r>
            <a:r>
              <a:rPr lang="de-AT" sz="2000" dirty="0" err="1" smtClean="0"/>
              <a:t>magic</a:t>
            </a:r>
            <a:r>
              <a:rPr lang="de-AT" sz="2000" dirty="0" smtClean="0"/>
              <a:t>…</a:t>
            </a:r>
          </a:p>
          <a:p>
            <a:pPr marL="0" indent="0">
              <a:buNone/>
            </a:pPr>
            <a:r>
              <a:rPr lang="de-AT" sz="2000" dirty="0" err="1" smtClean="0"/>
              <a:t>orb.run</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en-US" dirty="0" err="1" smtClean="0"/>
              <a:t>Endpoint.publish</a:t>
            </a:r>
            <a:r>
              <a:rPr lang="en-US" dirty="0" smtClean="0"/>
              <a:t>("http://localhost:8080/services", new </a:t>
            </a:r>
            <a:r>
              <a:rPr lang="en-US" dirty="0" err="1" smtClean="0"/>
              <a:t>MatchService</a:t>
            </a:r>
            <a:r>
              <a:rPr lang="en-US" dirty="0" smtClean="0"/>
              <a:t>())</a:t>
            </a:r>
          </a:p>
          <a:p>
            <a:r>
              <a:rPr lang="en-US" dirty="0" err="1" smtClean="0"/>
              <a:t>Veröffentlichung</a:t>
            </a:r>
            <a:r>
              <a:rPr lang="en-US" dirty="0" smtClean="0"/>
              <a:t> </a:t>
            </a:r>
            <a:r>
              <a:rPr lang="en-US" dirty="0" err="1" smtClean="0"/>
              <a:t>als</a:t>
            </a:r>
            <a:r>
              <a:rPr lang="en-US" dirty="0" smtClean="0"/>
              <a:t> .war</a:t>
            </a:r>
            <a:endParaRPr lang="de-AT" dirty="0"/>
          </a:p>
        </p:txBody>
      </p:sp>
      <p:sp>
        <p:nvSpPr>
          <p:cNvPr id="2" name="Title 1"/>
          <p:cNvSpPr>
            <a:spLocks noGrp="1"/>
          </p:cNvSpPr>
          <p:nvPr>
            <p:ph type="title"/>
          </p:nvPr>
        </p:nvSpPr>
        <p:spPr/>
        <p:txBody>
          <a:bodyPr/>
          <a:lstStyle/>
          <a:p>
            <a:r>
              <a:rPr lang="de-AT" dirty="0" smtClean="0"/>
              <a:t>Server-</a:t>
            </a:r>
            <a:r>
              <a:rPr lang="de-AT" dirty="0" err="1" smtClean="0"/>
              <a:t>Deployment</a:t>
            </a:r>
            <a:endParaRPr lang="de-AT" dirty="0"/>
          </a:p>
        </p:txBody>
      </p:sp>
    </p:spTree>
    <p:extLst>
      <p:ext uri="{BB962C8B-B14F-4D97-AF65-F5344CB8AC3E}">
        <p14:creationId xmlns:p14="http://schemas.microsoft.com/office/powerpoint/2010/main" val="3247815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Commandozeile</a:t>
            </a:r>
            <a:r>
              <a:rPr lang="de-AT" dirty="0" smtClean="0"/>
              <a:t> IDLJ …</a:t>
            </a:r>
          </a:p>
          <a:p>
            <a:r>
              <a:rPr lang="de-AT" dirty="0" smtClean="0"/>
              <a:t>Kein update möglich</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In </a:t>
            </a:r>
            <a:r>
              <a:rPr lang="de-AT" dirty="0" err="1" smtClean="0"/>
              <a:t>VisualStudio</a:t>
            </a:r>
            <a:r>
              <a:rPr lang="de-AT" dirty="0" smtClean="0"/>
              <a:t> „</a:t>
            </a:r>
            <a:r>
              <a:rPr lang="de-AT" dirty="0" err="1" smtClean="0"/>
              <a:t>AddServiceReference</a:t>
            </a:r>
            <a:r>
              <a:rPr lang="de-AT" dirty="0" smtClean="0"/>
              <a:t>“ und dann den Pfad eingeben</a:t>
            </a:r>
          </a:p>
          <a:p>
            <a:r>
              <a:rPr lang="de-AT" dirty="0" smtClean="0"/>
              <a:t>Update möglich</a:t>
            </a:r>
            <a:endParaRPr lang="de-AT" dirty="0"/>
          </a:p>
        </p:txBody>
      </p:sp>
      <p:sp>
        <p:nvSpPr>
          <p:cNvPr id="2" name="Title 1"/>
          <p:cNvSpPr>
            <a:spLocks noGrp="1"/>
          </p:cNvSpPr>
          <p:nvPr>
            <p:ph type="title"/>
          </p:nvPr>
        </p:nvSpPr>
        <p:spPr/>
        <p:txBody>
          <a:bodyPr/>
          <a:lstStyle/>
          <a:p>
            <a:r>
              <a:rPr lang="de-AT" dirty="0" smtClean="0"/>
              <a:t>Client-</a:t>
            </a:r>
            <a:r>
              <a:rPr lang="de-AT" dirty="0" err="1" smtClean="0"/>
              <a:t>Stubs</a:t>
            </a:r>
            <a:r>
              <a:rPr lang="de-AT" dirty="0" smtClean="0"/>
              <a:t> erzeugen</a:t>
            </a:r>
            <a:endParaRPr lang="de-AT" dirty="0"/>
          </a:p>
        </p:txBody>
      </p:sp>
    </p:spTree>
    <p:extLst>
      <p:ext uri="{BB962C8B-B14F-4D97-AF65-F5344CB8AC3E}">
        <p14:creationId xmlns:p14="http://schemas.microsoft.com/office/powerpoint/2010/main" val="2495302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fontScale="92500" lnSpcReduction="20000"/>
          </a:bodyPr>
          <a:lstStyle/>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err="1" smtClean="0"/>
              <a:t>org.omg.CORBA.Object</a:t>
            </a:r>
            <a:r>
              <a:rPr lang="de-AT" sz="2000" dirty="0" smtClean="0"/>
              <a:t> </a:t>
            </a:r>
            <a:r>
              <a:rPr lang="de-AT" sz="2000" dirty="0" err="1" smtClean="0"/>
              <a:t>objRef</a:t>
            </a:r>
            <a:r>
              <a:rPr lang="de-AT" sz="2000" dirty="0" smtClean="0"/>
              <a:t> = </a:t>
            </a:r>
            <a:r>
              <a:rPr lang="de-AT" sz="2000" dirty="0" err="1" smtClean="0"/>
              <a:t>orb.resolve_initial_references</a:t>
            </a:r>
            <a:r>
              <a:rPr lang="de-AT" sz="2000" dirty="0" smtClean="0"/>
              <a:t>("</a:t>
            </a:r>
            <a:r>
              <a:rPr lang="de-AT" sz="2000" dirty="0" err="1" smtClean="0"/>
              <a:t>NameService</a:t>
            </a:r>
            <a:r>
              <a:rPr lang="de-AT" sz="2000" dirty="0" smtClean="0"/>
              <a:t>");</a:t>
            </a:r>
          </a:p>
          <a:p>
            <a:pPr marL="0" indent="0">
              <a:buNone/>
            </a:pPr>
            <a:r>
              <a:rPr lang="de-AT" sz="2000" dirty="0" err="1" smtClean="0"/>
              <a:t>NamingContextExt</a:t>
            </a:r>
            <a:r>
              <a:rPr lang="de-AT" sz="2000" dirty="0" smtClean="0"/>
              <a:t> </a:t>
            </a:r>
            <a:r>
              <a:rPr lang="de-AT" sz="2000" dirty="0" err="1" smtClean="0"/>
              <a:t>ncRef</a:t>
            </a:r>
            <a:r>
              <a:rPr lang="de-AT" sz="2000" dirty="0" smtClean="0"/>
              <a:t> = </a:t>
            </a:r>
            <a:r>
              <a:rPr lang="de-AT" sz="2000" dirty="0" err="1" smtClean="0"/>
              <a:t>NamingContextExtHelper.narrow</a:t>
            </a:r>
            <a:r>
              <a:rPr lang="de-AT" sz="2000" dirty="0" smtClean="0"/>
              <a:t>(</a:t>
            </a:r>
            <a:r>
              <a:rPr lang="de-AT" sz="2000" dirty="0" err="1" smtClean="0"/>
              <a:t>objRef</a:t>
            </a:r>
            <a:r>
              <a:rPr lang="de-AT" sz="2000" dirty="0" smtClean="0"/>
              <a:t>); </a:t>
            </a:r>
          </a:p>
          <a:p>
            <a:pPr marL="0" indent="0">
              <a:buNone/>
            </a:pPr>
            <a:r>
              <a:rPr lang="de-AT" sz="2000" dirty="0" err="1" smtClean="0">
                <a:solidFill>
                  <a:srgbClr val="FF0000"/>
                </a:solidFill>
              </a:rPr>
              <a:t>MatchresultDataprovider</a:t>
            </a:r>
            <a:r>
              <a:rPr lang="de-AT" sz="2000" dirty="0" smtClean="0">
                <a:solidFill>
                  <a:srgbClr val="FF0000"/>
                </a:solidFill>
              </a:rPr>
              <a:t> </a:t>
            </a:r>
            <a:r>
              <a:rPr lang="de-AT" sz="2000" dirty="0" err="1" smtClean="0">
                <a:solidFill>
                  <a:srgbClr val="FF0000"/>
                </a:solidFill>
              </a:rPr>
              <a:t>matchresultDataprovider</a:t>
            </a:r>
            <a:r>
              <a:rPr lang="de-AT" sz="2000" dirty="0" smtClean="0">
                <a:solidFill>
                  <a:srgbClr val="FF0000"/>
                </a:solidFill>
              </a:rPr>
              <a:t> </a:t>
            </a:r>
            <a:r>
              <a:rPr lang="de-AT" sz="2000" dirty="0" smtClean="0"/>
              <a:t>= </a:t>
            </a:r>
            <a:r>
              <a:rPr lang="de-AT" sz="2000" dirty="0" err="1" smtClean="0"/>
              <a:t>MatchresultDataproviderHelper.narrow</a:t>
            </a:r>
            <a:r>
              <a:rPr lang="de-AT" sz="2000" dirty="0" smtClean="0"/>
              <a:t>(</a:t>
            </a:r>
            <a:r>
              <a:rPr lang="de-AT" sz="2000" dirty="0" err="1" smtClean="0"/>
              <a:t>ncRef.resolve_str</a:t>
            </a:r>
            <a:r>
              <a:rPr lang="de-AT" sz="2000" dirty="0" smtClean="0"/>
              <a:t>("</a:t>
            </a:r>
            <a:r>
              <a:rPr lang="de-AT" sz="2000" dirty="0" err="1" smtClean="0"/>
              <a:t>HelloObject</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pPr marL="0" indent="0">
              <a:buNone/>
            </a:pPr>
            <a:r>
              <a:rPr lang="de-AT" dirty="0" smtClean="0">
                <a:solidFill>
                  <a:srgbClr val="FF0000"/>
                </a:solidFill>
              </a:rPr>
              <a:t>ServiceReference1.MatchSvcClient </a:t>
            </a:r>
            <a:r>
              <a:rPr lang="de-AT" dirty="0" err="1" smtClean="0">
                <a:solidFill>
                  <a:srgbClr val="FF0000"/>
                </a:solidFill>
              </a:rPr>
              <a:t>client</a:t>
            </a:r>
            <a:r>
              <a:rPr lang="de-AT" dirty="0" smtClean="0">
                <a:solidFill>
                  <a:srgbClr val="FF0000"/>
                </a:solidFill>
              </a:rPr>
              <a:t> </a:t>
            </a:r>
            <a:r>
              <a:rPr lang="de-AT" dirty="0" smtClean="0"/>
              <a:t>= </a:t>
            </a:r>
            <a:r>
              <a:rPr lang="de-AT" dirty="0" err="1" smtClean="0"/>
              <a:t>new</a:t>
            </a:r>
            <a:r>
              <a:rPr lang="de-AT" dirty="0" smtClean="0"/>
              <a:t> ServiceReference1.MatchSvcClient();</a:t>
            </a:r>
            <a:endParaRPr lang="de-AT" dirty="0"/>
          </a:p>
        </p:txBody>
      </p:sp>
      <p:sp>
        <p:nvSpPr>
          <p:cNvPr id="2" name="Title 1"/>
          <p:cNvSpPr>
            <a:spLocks noGrp="1"/>
          </p:cNvSpPr>
          <p:nvPr>
            <p:ph type="title"/>
          </p:nvPr>
        </p:nvSpPr>
        <p:spPr/>
        <p:txBody>
          <a:bodyPr/>
          <a:lstStyle/>
          <a:p>
            <a:r>
              <a:rPr lang="de-AT" dirty="0" smtClean="0"/>
              <a:t>Client-Anbindung</a:t>
            </a:r>
            <a:endParaRPr lang="de-AT" dirty="0"/>
          </a:p>
        </p:txBody>
      </p:sp>
    </p:spTree>
    <p:extLst>
      <p:ext uri="{BB962C8B-B14F-4D97-AF65-F5344CB8AC3E}">
        <p14:creationId xmlns:p14="http://schemas.microsoft.com/office/powerpoint/2010/main" val="4196813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pPr marL="0" indent="0">
              <a:buNone/>
            </a:pPr>
            <a:r>
              <a:rPr lang="de-AT" dirty="0" smtClean="0"/>
              <a:t>+ Plattformunabhängig</a:t>
            </a:r>
          </a:p>
          <a:p>
            <a:pPr>
              <a:buFontTx/>
              <a:buChar char="-"/>
            </a:pPr>
            <a:r>
              <a:rPr lang="de-AT" dirty="0" err="1" smtClean="0"/>
              <a:t>Commandozeile</a:t>
            </a:r>
            <a:endParaRPr lang="de-AT" dirty="0" smtClean="0"/>
          </a:p>
          <a:p>
            <a:pPr>
              <a:buFontTx/>
              <a:buChar char="-"/>
            </a:pPr>
            <a:r>
              <a:rPr lang="de-AT" dirty="0" smtClean="0"/>
              <a:t>IDL File und Syntax</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normAutofit lnSpcReduction="10000"/>
          </a:bodyPr>
          <a:lstStyle/>
          <a:p>
            <a:pPr marL="0" indent="0">
              <a:buNone/>
            </a:pPr>
            <a:r>
              <a:rPr lang="de-AT" dirty="0" smtClean="0"/>
              <a:t>+ Kann alles was auch </a:t>
            </a:r>
            <a:r>
              <a:rPr lang="de-AT" dirty="0" err="1" smtClean="0"/>
              <a:t>Corba</a:t>
            </a:r>
            <a:r>
              <a:rPr lang="de-AT" dirty="0" smtClean="0"/>
              <a:t> kann</a:t>
            </a:r>
          </a:p>
          <a:p>
            <a:pPr marL="0" indent="0">
              <a:buNone/>
            </a:pPr>
            <a:r>
              <a:rPr lang="de-AT" dirty="0" smtClean="0"/>
              <a:t>+ aktueller</a:t>
            </a:r>
          </a:p>
          <a:p>
            <a:pPr marL="0" indent="0">
              <a:buNone/>
            </a:pPr>
            <a:r>
              <a:rPr lang="de-AT" dirty="0" smtClean="0"/>
              <a:t>+ Besseres </a:t>
            </a:r>
            <a:r>
              <a:rPr lang="de-AT" dirty="0" err="1" smtClean="0"/>
              <a:t>Tooling</a:t>
            </a:r>
            <a:r>
              <a:rPr lang="de-AT" dirty="0" smtClean="0"/>
              <a:t>, da kein IDL</a:t>
            </a:r>
          </a:p>
          <a:p>
            <a:pPr marL="0" indent="0">
              <a:buNone/>
            </a:pPr>
            <a:r>
              <a:rPr lang="de-AT" dirty="0" smtClean="0"/>
              <a:t>+ Einfache Portierung von </a:t>
            </a:r>
            <a:r>
              <a:rPr lang="de-AT" dirty="0" err="1" smtClean="0"/>
              <a:t>Corba</a:t>
            </a:r>
            <a:endParaRPr lang="de-AT" dirty="0" smtClean="0"/>
          </a:p>
          <a:p>
            <a:pPr>
              <a:buFontTx/>
              <a:buChar char="-"/>
            </a:pPr>
            <a:r>
              <a:rPr lang="de-AT" dirty="0" smtClean="0"/>
              <a:t>Braucht einen Webserver (</a:t>
            </a:r>
            <a:r>
              <a:rPr lang="de-AT" dirty="0" err="1" smtClean="0"/>
              <a:t>Glassfish</a:t>
            </a:r>
            <a:r>
              <a:rPr lang="de-AT" dirty="0" smtClean="0"/>
              <a:t>, IIS, usw.)</a:t>
            </a:r>
          </a:p>
          <a:p>
            <a:pPr>
              <a:buFontTx/>
              <a:buChar char="-"/>
            </a:pPr>
            <a:r>
              <a:rPr lang="de-AT" dirty="0" smtClean="0"/>
              <a:t>Für die Anbindung muss der Service aktiv sein</a:t>
            </a:r>
          </a:p>
          <a:p>
            <a:pPr>
              <a:buFontTx/>
              <a:buChar char="-"/>
            </a:pPr>
            <a:endParaRPr lang="de-AT" dirty="0"/>
          </a:p>
        </p:txBody>
      </p:sp>
      <p:sp>
        <p:nvSpPr>
          <p:cNvPr id="2" name="Title 1"/>
          <p:cNvSpPr>
            <a:spLocks noGrp="1"/>
          </p:cNvSpPr>
          <p:nvPr>
            <p:ph type="title"/>
          </p:nvPr>
        </p:nvSpPr>
        <p:spPr/>
        <p:txBody>
          <a:bodyPr/>
          <a:lstStyle/>
          <a:p>
            <a:r>
              <a:rPr lang="de-AT" dirty="0" smtClean="0"/>
              <a:t>Fazit</a:t>
            </a:r>
            <a:endParaRPr lang="de-AT" dirty="0"/>
          </a:p>
        </p:txBody>
      </p:sp>
    </p:spTree>
    <p:extLst>
      <p:ext uri="{BB962C8B-B14F-4D97-AF65-F5344CB8AC3E}">
        <p14:creationId xmlns:p14="http://schemas.microsoft.com/office/powerpoint/2010/main" val="274433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791360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Swing – GUI</a:t>
            </a:r>
          </a:p>
          <a:p>
            <a:pPr>
              <a:buFont typeface="Arial" panose="020B0604020202020204" pitchFamily="34" charset="0"/>
              <a:buChar char="•"/>
            </a:pPr>
            <a:r>
              <a:rPr lang="de-AT" dirty="0" smtClean="0"/>
              <a:t>möglichst wenig </a:t>
            </a:r>
            <a:r>
              <a:rPr lang="de-AT" dirty="0" smtClean="0"/>
              <a:t>Logik</a:t>
            </a:r>
          </a:p>
          <a:p>
            <a:pPr lvl="1">
              <a:buFont typeface="Arial" panose="020B0604020202020204" pitchFamily="34" charset="0"/>
              <a:buChar char="•"/>
            </a:pPr>
            <a:r>
              <a:rPr lang="de-AT" dirty="0" smtClean="0"/>
              <a:t>-&gt; </a:t>
            </a:r>
            <a:r>
              <a:rPr lang="de-AT" dirty="0" err="1" smtClean="0"/>
              <a:t>UseCase</a:t>
            </a:r>
            <a:r>
              <a:rPr lang="de-AT" dirty="0" smtClean="0"/>
              <a:t> Controllern</a:t>
            </a:r>
          </a:p>
          <a:p>
            <a:pPr>
              <a:buFont typeface="Arial" panose="020B0604020202020204" pitchFamily="34" charset="0"/>
              <a:buChar char="•"/>
            </a:pPr>
            <a:r>
              <a:rPr lang="de-AT" dirty="0" err="1" smtClean="0"/>
              <a:t>IUseCaseControllerFactory</a:t>
            </a:r>
            <a:r>
              <a:rPr lang="de-AT" dirty="0"/>
              <a:t> </a:t>
            </a:r>
            <a:endParaRPr lang="de-AT" dirty="0" smtClean="0"/>
          </a:p>
          <a:p>
            <a:pPr lvl="1">
              <a:buFont typeface="Arial" panose="020B0604020202020204" pitchFamily="34" charset="0"/>
              <a:buChar char="•"/>
            </a:pPr>
            <a:r>
              <a:rPr lang="de-AT" dirty="0" smtClean="0"/>
              <a:t>-&gt; </a:t>
            </a:r>
            <a:r>
              <a:rPr lang="de-AT" dirty="0" smtClean="0"/>
              <a:t>vereinfacht Technologie Anpassung</a:t>
            </a:r>
          </a:p>
          <a:p>
            <a:pPr>
              <a:buFont typeface="Arial" panose="020B0604020202020204" pitchFamily="34" charset="0"/>
              <a:buChar char="•"/>
            </a:pPr>
            <a:r>
              <a:rPr lang="de-AT" dirty="0" smtClean="0"/>
              <a:t>Actions vermitteln</a:t>
            </a:r>
            <a:endParaRPr lang="de-AT" dirty="0"/>
          </a:p>
        </p:txBody>
      </p:sp>
    </p:spTree>
    <p:extLst>
      <p:ext uri="{BB962C8B-B14F-4D97-AF65-F5344CB8AC3E}">
        <p14:creationId xmlns:p14="http://schemas.microsoft.com/office/powerpoint/2010/main" val="3047194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Beispiel: </a:t>
            </a:r>
            <a:r>
              <a:rPr lang="de-AT" dirty="0" err="1" smtClean="0"/>
              <a:t>IUseCaseControllerFactory</a:t>
            </a:r>
            <a:endParaRPr lang="de-AT" dirty="0"/>
          </a:p>
        </p:txBody>
      </p:sp>
      <p:sp>
        <p:nvSpPr>
          <p:cNvPr id="3" name="Inhaltsplatzhalter 2"/>
          <p:cNvSpPr>
            <a:spLocks noGrp="1"/>
          </p:cNvSpPr>
          <p:nvPr>
            <p:ph idx="1"/>
          </p:nvPr>
        </p:nvSpPr>
        <p:spPr/>
        <p:txBody>
          <a:bodyPr>
            <a:noAutofit/>
          </a:bodyPr>
          <a:lstStyle/>
          <a:p>
            <a:pPr marL="0" indent="0">
              <a:buNone/>
            </a:pPr>
            <a:r>
              <a:rPr lang="de-AT" sz="2000" dirty="0" err="1">
                <a:cs typeface="Consolas" pitchFamily="49" charset="0"/>
              </a:rPr>
              <a:t>public</a:t>
            </a:r>
            <a:r>
              <a:rPr lang="de-AT" sz="2000" dirty="0">
                <a:cs typeface="Consolas" pitchFamily="49" charset="0"/>
              </a:rPr>
              <a:t> </a:t>
            </a:r>
            <a:r>
              <a:rPr lang="de-AT" sz="2000" dirty="0" err="1">
                <a:cs typeface="Consolas" pitchFamily="49" charset="0"/>
              </a:rPr>
              <a:t>interface</a:t>
            </a:r>
            <a:r>
              <a:rPr lang="de-AT" sz="2000" dirty="0">
                <a:cs typeface="Consolas" pitchFamily="49" charset="0"/>
              </a:rPr>
              <a:t> </a:t>
            </a:r>
            <a:r>
              <a:rPr lang="de-AT" sz="2000" dirty="0" err="1">
                <a:cs typeface="Consolas" pitchFamily="49" charset="0"/>
              </a:rPr>
              <a:t>IUseCaseControllerFactory</a:t>
            </a:r>
            <a:endParaRPr lang="de-AT" sz="2000" dirty="0">
              <a:cs typeface="Consolas" pitchFamily="49" charset="0"/>
            </a:endParaRPr>
          </a:p>
          <a:p>
            <a:pPr marL="0" indent="0">
              <a:buNone/>
            </a:pP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IAddMatchResultsController</a:t>
            </a:r>
            <a:r>
              <a:rPr lang="de-AT" sz="2000" dirty="0">
                <a:cs typeface="Consolas" pitchFamily="49" charset="0"/>
              </a:rPr>
              <a:t> </a:t>
            </a:r>
            <a:r>
              <a:rPr lang="de-AT" sz="2000" dirty="0" err="1">
                <a:cs typeface="Consolas" pitchFamily="49" charset="0"/>
              </a:rPr>
              <a:t>getAddMatchResultsController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a:cs typeface="Consolas" pitchFamily="49" charset="0"/>
              </a:rPr>
              <a:t>;</a:t>
            </a:r>
          </a:p>
          <a:p>
            <a:pPr marL="0" indent="0">
              <a:buNone/>
            </a:pPr>
            <a:endParaRPr lang="de-AT" sz="2000" dirty="0">
              <a:cs typeface="Consolas" pitchFamily="49" charset="0"/>
            </a:endParaRPr>
          </a:p>
          <a:p>
            <a:pPr marL="0" indent="0">
              <a:buNone/>
            </a:pPr>
            <a:r>
              <a:rPr lang="de-AT" sz="2000" dirty="0">
                <a:cs typeface="Consolas" pitchFamily="49" charset="0"/>
              </a:rPr>
              <a:t>    </a:t>
            </a:r>
            <a:r>
              <a:rPr lang="de-AT" sz="2000" dirty="0" err="1">
                <a:cs typeface="Consolas" pitchFamily="49" charset="0"/>
              </a:rPr>
              <a:t>IChangeCompetitionTeamController</a:t>
            </a:r>
            <a:r>
              <a:rPr lang="de-AT" sz="2000" dirty="0">
                <a:cs typeface="Consolas" pitchFamily="49" charset="0"/>
              </a:rPr>
              <a:t> </a:t>
            </a:r>
            <a:r>
              <a:rPr lang="de-AT" sz="2000" dirty="0" err="1">
                <a:cs typeface="Consolas" pitchFamily="49" charset="0"/>
              </a:rPr>
              <a:t>getChangeCompetitionTeamController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smtClean="0">
                <a:cs typeface="Consolas" pitchFamily="49" charset="0"/>
              </a:rPr>
              <a:t>;</a:t>
            </a:r>
            <a:endParaRPr lang="de-AT" sz="2000" dirty="0">
              <a:cs typeface="Consolas" pitchFamily="49" charset="0"/>
            </a:endParaRPr>
          </a:p>
          <a:p>
            <a:pPr marL="0" indent="0">
              <a:buNone/>
            </a:pPr>
            <a:r>
              <a:rPr lang="de-AT" sz="2000" dirty="0">
                <a:cs typeface="Consolas" pitchFamily="49" charset="0"/>
              </a:rPr>
              <a:t>    </a:t>
            </a:r>
            <a:r>
              <a:rPr lang="de-AT" sz="2000" dirty="0" smtClean="0">
                <a:cs typeface="Consolas" pitchFamily="49" charset="0"/>
              </a:rPr>
              <a:t>…</a:t>
            </a:r>
            <a:endParaRPr lang="de-AT" sz="2000" dirty="0">
              <a:cs typeface="Consolas" pitchFamily="49" charset="0"/>
            </a:endParaRPr>
          </a:p>
          <a:p>
            <a:pPr marL="0" indent="0">
              <a:buNone/>
            </a:pPr>
            <a:r>
              <a:rPr lang="de-AT" sz="2000" dirty="0" smtClean="0">
                <a:cs typeface="Consolas" pitchFamily="49" charset="0"/>
              </a:rPr>
              <a:t>}</a:t>
            </a:r>
            <a:endParaRPr lang="de-AT" sz="2000" dirty="0">
              <a:cs typeface="Consolas" pitchFamily="49" charset="0"/>
            </a:endParaRPr>
          </a:p>
        </p:txBody>
      </p:sp>
    </p:spTree>
    <p:extLst>
      <p:ext uri="{BB962C8B-B14F-4D97-AF65-F5344CB8AC3E}">
        <p14:creationId xmlns:p14="http://schemas.microsoft.com/office/powerpoint/2010/main" val="80879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Datenbank</a:t>
            </a:r>
            <a:r>
              <a:rPr lang="de-AT" dirty="0"/>
              <a:t> </a:t>
            </a:r>
            <a:r>
              <a:rPr lang="de-AT" dirty="0" smtClean="0"/>
              <a:t>und Persistenz</a:t>
            </a:r>
          </a:p>
          <a:p>
            <a:pPr>
              <a:buFont typeface="Arial" panose="020B0604020202020204" pitchFamily="34" charset="0"/>
              <a:buChar char="•"/>
            </a:pPr>
            <a:r>
              <a:rPr lang="de-AT" dirty="0" smtClean="0"/>
              <a:t>RMI</a:t>
            </a:r>
          </a:p>
          <a:p>
            <a:pPr>
              <a:buFont typeface="Arial" panose="020B0604020202020204" pitchFamily="34" charset="0"/>
              <a:buChar char="•"/>
            </a:pPr>
            <a:r>
              <a:rPr lang="de-AT" dirty="0" smtClean="0"/>
              <a:t>EJB</a:t>
            </a:r>
          </a:p>
          <a:p>
            <a:pPr>
              <a:buFont typeface="Arial" panose="020B0604020202020204" pitchFamily="34" charset="0"/>
              <a:buChar char="•"/>
            </a:pPr>
            <a:r>
              <a:rPr lang="de-AT" dirty="0" smtClean="0"/>
              <a:t>Website</a:t>
            </a:r>
          </a:p>
          <a:p>
            <a:pPr>
              <a:buFont typeface="Arial" panose="020B0604020202020204" pitchFamily="34" charset="0"/>
              <a:buChar char="•"/>
            </a:pPr>
            <a:r>
              <a:rPr lang="de-AT" dirty="0" smtClean="0"/>
              <a:t>JMS</a:t>
            </a:r>
          </a:p>
          <a:p>
            <a:pPr>
              <a:buFont typeface="Arial" panose="020B0604020202020204" pitchFamily="34" charset="0"/>
              <a:buChar char="•"/>
            </a:pPr>
            <a:r>
              <a:rPr lang="de-AT" dirty="0" err="1" smtClean="0"/>
              <a:t>Corba</a:t>
            </a:r>
            <a:r>
              <a:rPr lang="de-AT" dirty="0" smtClean="0"/>
              <a:t> und Webservices</a:t>
            </a:r>
          </a:p>
          <a:p>
            <a:pPr>
              <a:buFont typeface="Arial" panose="020B0604020202020204" pitchFamily="34" charset="0"/>
              <a:buChar char="•"/>
            </a:pPr>
            <a:r>
              <a:rPr lang="de-AT" dirty="0" smtClean="0"/>
              <a:t>GUI und Tests</a:t>
            </a:r>
            <a:endParaRPr lang="de-AT" dirty="0"/>
          </a:p>
        </p:txBody>
      </p:sp>
    </p:spTree>
    <p:extLst>
      <p:ext uri="{BB962C8B-B14F-4D97-AF65-F5344CB8AC3E}">
        <p14:creationId xmlns:p14="http://schemas.microsoft.com/office/powerpoint/2010/main" val="159692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UseCases</a:t>
            </a:r>
            <a:endParaRPr lang="de-AT" dirty="0"/>
          </a:p>
        </p:txBody>
      </p:sp>
      <p:sp>
        <p:nvSpPr>
          <p:cNvPr id="3" name="Inhaltsplatzhalter 2"/>
          <p:cNvSpPr>
            <a:spLocks noGrp="1"/>
          </p:cNvSpPr>
          <p:nvPr>
            <p:ph idx="1"/>
          </p:nvPr>
        </p:nvSpPr>
        <p:spPr/>
        <p:txBody>
          <a:bodyPr>
            <a:noAutofit/>
          </a:bodyPr>
          <a:lstStyle/>
          <a:p>
            <a:pPr>
              <a:buFont typeface="Arial" panose="020B0604020202020204" pitchFamily="34" charset="0"/>
              <a:buChar char="•"/>
            </a:pPr>
            <a:r>
              <a:rPr lang="de-AT" sz="2000" dirty="0" smtClean="0"/>
              <a:t>Login</a:t>
            </a:r>
          </a:p>
          <a:p>
            <a:pPr>
              <a:buFont typeface="Arial" panose="020B0604020202020204" pitchFamily="34" charset="0"/>
              <a:buChar char="•"/>
            </a:pPr>
            <a:r>
              <a:rPr lang="de-AT" sz="2000" dirty="0" smtClean="0"/>
              <a:t>Berechtigungsprüfung</a:t>
            </a:r>
            <a:endParaRPr lang="de-AT" sz="2000" dirty="0"/>
          </a:p>
          <a:p>
            <a:pPr>
              <a:buFont typeface="Arial" panose="020B0604020202020204" pitchFamily="34" charset="0"/>
              <a:buChar char="•"/>
            </a:pPr>
            <a:r>
              <a:rPr lang="de-AT" sz="2000" dirty="0" smtClean="0"/>
              <a:t>Einladungen</a:t>
            </a:r>
            <a:endParaRPr lang="de-AT" sz="2000" dirty="0" smtClean="0"/>
          </a:p>
          <a:p>
            <a:pPr>
              <a:buFont typeface="Arial" panose="020B0604020202020204" pitchFamily="34" charset="0"/>
              <a:buChar char="•"/>
            </a:pPr>
            <a:r>
              <a:rPr lang="de-AT" sz="2000" dirty="0" smtClean="0"/>
              <a:t>Mitgliederverwaltung</a:t>
            </a:r>
          </a:p>
          <a:p>
            <a:pPr lvl="1">
              <a:buFont typeface="Arial" panose="020B0604020202020204" pitchFamily="34" charset="0"/>
              <a:buChar char="•"/>
            </a:pPr>
            <a:r>
              <a:rPr lang="de-AT" sz="1600" dirty="0" smtClean="0"/>
              <a:t>Mitglied </a:t>
            </a:r>
            <a:r>
              <a:rPr lang="de-AT" sz="1600" dirty="0" smtClean="0"/>
              <a:t>suchen/ </a:t>
            </a:r>
            <a:r>
              <a:rPr lang="de-AT" sz="1600" dirty="0" smtClean="0"/>
              <a:t>ändern</a:t>
            </a:r>
          </a:p>
          <a:p>
            <a:pPr lvl="1">
              <a:buFont typeface="Arial" panose="020B0604020202020204" pitchFamily="34" charset="0"/>
              <a:buChar char="•"/>
            </a:pPr>
            <a:r>
              <a:rPr lang="de-AT" sz="1600" dirty="0" smtClean="0"/>
              <a:t>Neues </a:t>
            </a:r>
            <a:r>
              <a:rPr lang="de-AT" sz="1600" dirty="0" smtClean="0"/>
              <a:t>Mitglied </a:t>
            </a:r>
            <a:r>
              <a:rPr lang="de-AT" sz="1600" dirty="0" smtClean="0"/>
              <a:t>anlegen</a:t>
            </a:r>
          </a:p>
          <a:p>
            <a:pPr lvl="1">
              <a:buFont typeface="Arial" panose="020B0604020202020204" pitchFamily="34" charset="0"/>
              <a:buChar char="•"/>
            </a:pPr>
            <a:r>
              <a:rPr lang="de-AT" sz="1600" dirty="0" smtClean="0"/>
              <a:t>Mitglied </a:t>
            </a:r>
            <a:r>
              <a:rPr lang="de-AT" sz="1600" dirty="0" smtClean="0"/>
              <a:t>zu einem Team </a:t>
            </a:r>
            <a:r>
              <a:rPr lang="de-AT" sz="1600" dirty="0" smtClean="0"/>
              <a:t>hinzufügen</a:t>
            </a:r>
            <a:endParaRPr lang="de-AT" sz="2000" dirty="0" smtClean="0"/>
          </a:p>
          <a:p>
            <a:pPr>
              <a:buFont typeface="Arial" panose="020B0604020202020204" pitchFamily="34" charset="0"/>
              <a:buChar char="•"/>
            </a:pPr>
            <a:r>
              <a:rPr lang="de-AT" sz="2000" dirty="0" smtClean="0"/>
              <a:t>Wettkampfverwaltung</a:t>
            </a:r>
          </a:p>
          <a:p>
            <a:pPr lvl="1">
              <a:buFont typeface="Arial" panose="020B0604020202020204" pitchFamily="34" charset="0"/>
              <a:buChar char="•"/>
            </a:pPr>
            <a:r>
              <a:rPr lang="de-AT" sz="1600" dirty="0" smtClean="0"/>
              <a:t>Neuen </a:t>
            </a:r>
            <a:r>
              <a:rPr lang="de-AT" sz="1600" dirty="0" smtClean="0"/>
              <a:t>Wettkampf </a:t>
            </a:r>
            <a:r>
              <a:rPr lang="de-AT" sz="1600" dirty="0" smtClean="0"/>
              <a:t>anlegen</a:t>
            </a:r>
          </a:p>
          <a:p>
            <a:pPr lvl="1">
              <a:buFont typeface="Arial" panose="020B0604020202020204" pitchFamily="34" charset="0"/>
              <a:buChar char="•"/>
            </a:pPr>
            <a:r>
              <a:rPr lang="de-AT" sz="1600" dirty="0" smtClean="0"/>
              <a:t>Wettkampf </a:t>
            </a:r>
            <a:r>
              <a:rPr lang="de-AT" sz="1600" dirty="0" smtClean="0"/>
              <a:t>Team </a:t>
            </a:r>
            <a:r>
              <a:rPr lang="de-AT" sz="1600" dirty="0" smtClean="0"/>
              <a:t>festlegen</a:t>
            </a:r>
          </a:p>
          <a:p>
            <a:pPr lvl="1">
              <a:buFont typeface="Arial" panose="020B0604020202020204" pitchFamily="34" charset="0"/>
              <a:buChar char="•"/>
            </a:pPr>
            <a:r>
              <a:rPr lang="de-AT" sz="1600" dirty="0" smtClean="0"/>
              <a:t>Wettkampf anzeigen</a:t>
            </a:r>
          </a:p>
          <a:p>
            <a:pPr lvl="1">
              <a:buFont typeface="Arial" panose="020B0604020202020204" pitchFamily="34" charset="0"/>
              <a:buChar char="•"/>
            </a:pPr>
            <a:r>
              <a:rPr lang="de-AT" sz="1600" dirty="0" smtClean="0"/>
              <a:t>Wettkampf </a:t>
            </a:r>
            <a:r>
              <a:rPr lang="de-AT" sz="1600" dirty="0" smtClean="0"/>
              <a:t>Resultate eingeben</a:t>
            </a:r>
          </a:p>
          <a:p>
            <a:pPr>
              <a:buFont typeface="Arial" panose="020B0604020202020204" pitchFamily="34" charset="0"/>
              <a:buChar char="•"/>
            </a:pPr>
            <a:endParaRPr lang="de-AT" sz="2000" dirty="0"/>
          </a:p>
        </p:txBody>
      </p:sp>
    </p:spTree>
    <p:extLst>
      <p:ext uri="{BB962C8B-B14F-4D97-AF65-F5344CB8AC3E}">
        <p14:creationId xmlns:p14="http://schemas.microsoft.com/office/powerpoint/2010/main" val="1699838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Basis </a:t>
            </a:r>
            <a:r>
              <a:rPr lang="de-AT" dirty="0" smtClean="0"/>
              <a:t>Einstiegspunkt</a:t>
            </a:r>
            <a:endParaRPr lang="de-AT" dirty="0" smtClean="0"/>
          </a:p>
          <a:p>
            <a:pPr>
              <a:buFont typeface="Arial" panose="020B0604020202020204" pitchFamily="34" charset="0"/>
              <a:buChar char="•"/>
            </a:pPr>
            <a:r>
              <a:rPr lang="de-AT" dirty="0" smtClean="0"/>
              <a:t>Grob Navigation über </a:t>
            </a:r>
            <a:r>
              <a:rPr lang="de-AT" dirty="0" smtClean="0"/>
              <a:t>Tabs</a:t>
            </a:r>
          </a:p>
          <a:p>
            <a:pPr lvl="1">
              <a:buFont typeface="Arial" panose="020B0604020202020204" pitchFamily="34" charset="0"/>
              <a:buChar char="•"/>
            </a:pPr>
            <a:r>
              <a:rPr lang="de-AT" dirty="0" smtClean="0"/>
              <a:t>Erweiterbarkeit</a:t>
            </a:r>
            <a:endParaRPr lang="de-AT" dirty="0"/>
          </a:p>
          <a:p>
            <a:pPr lvl="1">
              <a:buFont typeface="Arial" panose="020B0604020202020204" pitchFamily="34" charset="0"/>
              <a:buChar char="•"/>
            </a:pPr>
            <a:r>
              <a:rPr lang="de-AT" dirty="0" smtClean="0"/>
              <a:t>Übersichtlichkeit</a:t>
            </a:r>
            <a:endParaRPr lang="de-AT" dirty="0" smtClean="0"/>
          </a:p>
          <a:p>
            <a:pPr>
              <a:buFont typeface="Arial" panose="020B0604020202020204" pitchFamily="34" charset="0"/>
              <a:buChar char="•"/>
            </a:pPr>
            <a:r>
              <a:rPr lang="de-AT" i="1" dirty="0" smtClean="0"/>
              <a:t>KISS - Keep </a:t>
            </a:r>
            <a:r>
              <a:rPr lang="de-AT" i="1" dirty="0" err="1" smtClean="0"/>
              <a:t>it</a:t>
            </a:r>
            <a:r>
              <a:rPr lang="de-AT" i="1" dirty="0" smtClean="0"/>
              <a:t> simple</a:t>
            </a:r>
            <a:endParaRPr lang="de-AT" i="1" dirty="0"/>
          </a:p>
        </p:txBody>
      </p:sp>
    </p:spTree>
    <p:extLst>
      <p:ext uri="{BB962C8B-B14F-4D97-AF65-F5344CB8AC3E}">
        <p14:creationId xmlns:p14="http://schemas.microsoft.com/office/powerpoint/2010/main" val="3188585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Hauptbildschirm</a:t>
            </a:r>
            <a:endParaRPr lang="de-AT" dirty="0"/>
          </a:p>
        </p:txBody>
      </p:sp>
      <p:sp>
        <p:nvSpPr>
          <p:cNvPr id="3" name="Content Placeholder 2"/>
          <p:cNvSpPr>
            <a:spLocks noGrp="1"/>
          </p:cNvSpPr>
          <p:nvPr>
            <p:ph idx="1"/>
          </p:nvPr>
        </p:nvSpPr>
        <p:spPr/>
        <p:txBody>
          <a:bodyPr/>
          <a:lstStyle/>
          <a:p>
            <a:endParaRPr lang="de-AT"/>
          </a:p>
        </p:txBody>
      </p:sp>
      <p:pic>
        <p:nvPicPr>
          <p:cNvPr id="4" name="Picture 3"/>
          <p:cNvPicPr>
            <a:picLocks noChangeAspect="1"/>
          </p:cNvPicPr>
          <p:nvPr/>
        </p:nvPicPr>
        <p:blipFill>
          <a:blip r:embed="rId3"/>
          <a:stretch>
            <a:fillRect/>
          </a:stretch>
        </p:blipFill>
        <p:spPr>
          <a:xfrm>
            <a:off x="2629766" y="2286000"/>
            <a:ext cx="6038850" cy="3819525"/>
          </a:xfrm>
          <a:prstGeom prst="rect">
            <a:avLst/>
          </a:prstGeom>
        </p:spPr>
      </p:pic>
    </p:spTree>
    <p:extLst>
      <p:ext uri="{BB962C8B-B14F-4D97-AF65-F5344CB8AC3E}">
        <p14:creationId xmlns:p14="http://schemas.microsoft.com/office/powerpoint/2010/main" val="4092827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a:bodyPr>
          <a:lstStyle/>
          <a:p>
            <a:pPr marL="265176" lvl="1" indent="0">
              <a:buNone/>
            </a:pPr>
            <a:r>
              <a:rPr lang="de-AT" dirty="0" smtClean="0"/>
              <a:t>Login</a:t>
            </a:r>
            <a:endParaRPr lang="de-AT" dirty="0" smtClean="0"/>
          </a:p>
          <a:p>
            <a:pPr marL="265176" lvl="1" indent="0">
              <a:buNone/>
            </a:pPr>
            <a:r>
              <a:rPr lang="de-AT" dirty="0" smtClean="0"/>
              <a:t>Berechtigungsprüfung</a:t>
            </a:r>
            <a:endParaRPr lang="de-AT" dirty="0" smtClean="0"/>
          </a:p>
          <a:p>
            <a:pPr lvl="1"/>
            <a:r>
              <a:rPr lang="de-AT" dirty="0" smtClean="0"/>
              <a:t>Mitglied </a:t>
            </a:r>
          </a:p>
          <a:p>
            <a:pPr lvl="2"/>
            <a:r>
              <a:rPr lang="de-AT" dirty="0"/>
              <a:t>S</a:t>
            </a:r>
            <a:r>
              <a:rPr lang="de-AT" dirty="0" smtClean="0"/>
              <a:t>uchen</a:t>
            </a:r>
            <a:r>
              <a:rPr lang="de-AT" dirty="0"/>
              <a:t>/ Ä</a:t>
            </a:r>
            <a:r>
              <a:rPr lang="de-AT" dirty="0" smtClean="0"/>
              <a:t>ndern</a:t>
            </a:r>
          </a:p>
          <a:p>
            <a:pPr lvl="2"/>
            <a:r>
              <a:rPr lang="de-AT" dirty="0"/>
              <a:t>A</a:t>
            </a:r>
            <a:r>
              <a:rPr lang="de-AT" dirty="0" smtClean="0"/>
              <a:t>nlegen</a:t>
            </a:r>
            <a:endParaRPr lang="de-AT" dirty="0"/>
          </a:p>
          <a:p>
            <a:pPr lvl="2"/>
            <a:r>
              <a:rPr lang="de-AT" dirty="0"/>
              <a:t>Z</a:t>
            </a:r>
            <a:r>
              <a:rPr lang="de-AT" dirty="0" smtClean="0"/>
              <a:t>u Team hinzufügen</a:t>
            </a:r>
          </a:p>
          <a:p>
            <a:pPr marL="1200150" lvl="2" indent="-285750"/>
            <a:endParaRPr lang="de-AT" dirty="0" smtClean="0"/>
          </a:p>
          <a:p>
            <a:pPr lvl="1"/>
            <a:r>
              <a:rPr lang="de-AT" dirty="0" smtClean="0"/>
              <a:t>Wettkampf </a:t>
            </a:r>
          </a:p>
          <a:p>
            <a:pPr lvl="2"/>
            <a:r>
              <a:rPr lang="de-AT" dirty="0" smtClean="0"/>
              <a:t>Anlegen</a:t>
            </a:r>
            <a:endParaRPr lang="de-AT" dirty="0"/>
          </a:p>
          <a:p>
            <a:pPr lvl="2"/>
            <a:r>
              <a:rPr lang="de-AT" dirty="0"/>
              <a:t>Resultate eingeben</a:t>
            </a:r>
          </a:p>
          <a:p>
            <a:pPr lvl="2"/>
            <a:r>
              <a:rPr lang="de-AT" dirty="0" smtClean="0"/>
              <a:t>Team </a:t>
            </a:r>
            <a:r>
              <a:rPr lang="de-AT" dirty="0"/>
              <a:t>festlegen</a:t>
            </a:r>
          </a:p>
          <a:p>
            <a:pPr lvl="2"/>
            <a:r>
              <a:rPr lang="de-AT" dirty="0"/>
              <a:t>A</a:t>
            </a:r>
            <a:r>
              <a:rPr lang="de-AT" dirty="0" smtClean="0"/>
              <a:t>nzeigen</a:t>
            </a:r>
            <a:endParaRPr lang="de-AT" dirty="0"/>
          </a:p>
          <a:p>
            <a:pPr>
              <a:buFont typeface="Arial" panose="020B0604020202020204" pitchFamily="34" charset="0"/>
              <a:buChar char="•"/>
            </a:pPr>
            <a:endParaRPr lang="de-AT" dirty="0"/>
          </a:p>
        </p:txBody>
      </p:sp>
    </p:spTree>
    <p:extLst>
      <p:ext uri="{BB962C8B-B14F-4D97-AF65-F5344CB8AC3E}">
        <p14:creationId xmlns:p14="http://schemas.microsoft.com/office/powerpoint/2010/main" val="109231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AT" dirty="0" smtClean="0"/>
              <a:t>Login</a:t>
            </a:r>
          </a:p>
          <a:p>
            <a:pPr>
              <a:buFont typeface="Arial" panose="020B0604020202020204" pitchFamily="34" charset="0"/>
              <a:buChar char="•"/>
            </a:pPr>
            <a:r>
              <a:rPr lang="de-AT" dirty="0" err="1" smtClean="0"/>
              <a:t>Corba</a:t>
            </a:r>
            <a:endParaRPr lang="de-AT" dirty="0" smtClean="0"/>
          </a:p>
          <a:p>
            <a:pPr>
              <a:buFont typeface="Arial" panose="020B0604020202020204" pitchFamily="34" charset="0"/>
              <a:buChar char="•"/>
            </a:pPr>
            <a:r>
              <a:rPr lang="de-AT" dirty="0" smtClean="0"/>
              <a:t>Einladungen</a:t>
            </a:r>
            <a:endParaRPr lang="de-AT" dirty="0" smtClean="0"/>
          </a:p>
          <a:p>
            <a:pPr>
              <a:buFont typeface="Arial" panose="020B0604020202020204" pitchFamily="34" charset="0"/>
              <a:buChar char="•"/>
            </a:pPr>
            <a:r>
              <a:rPr lang="de-AT" dirty="0" smtClean="0"/>
              <a:t>Webservice</a:t>
            </a:r>
            <a:endParaRPr lang="de-AT" dirty="0" smtClean="0"/>
          </a:p>
          <a:p>
            <a:pPr>
              <a:buFont typeface="Arial" panose="020B0604020202020204" pitchFamily="34" charset="0"/>
              <a:buChar char="•"/>
            </a:pPr>
            <a:r>
              <a:rPr lang="de-AT" dirty="0" smtClean="0"/>
              <a:t>JMS</a:t>
            </a:r>
            <a:endParaRPr lang="de-AT" dirty="0" smtClean="0"/>
          </a:p>
        </p:txBody>
      </p:sp>
    </p:spTree>
    <p:extLst>
      <p:ext uri="{BB962C8B-B14F-4D97-AF65-F5344CB8AC3E}">
        <p14:creationId xmlns:p14="http://schemas.microsoft.com/office/powerpoint/2010/main" val="3732497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err="1" smtClean="0"/>
              <a:t>Exception</a:t>
            </a:r>
            <a:r>
              <a:rPr lang="de-AT" dirty="0" smtClean="0"/>
              <a:t> </a:t>
            </a:r>
            <a:r>
              <a:rPr lang="de-AT" dirty="0" err="1" smtClean="0"/>
              <a:t>Handeling</a:t>
            </a:r>
            <a:r>
              <a:rPr lang="de-AT" dirty="0" smtClean="0"/>
              <a:t> </a:t>
            </a:r>
            <a:r>
              <a:rPr lang="de-AT" dirty="0" smtClean="0"/>
              <a:t>verbessert</a:t>
            </a:r>
            <a:endParaRPr lang="de-AT" dirty="0"/>
          </a:p>
          <a:p>
            <a:pPr>
              <a:buFont typeface="Arial" panose="020B0604020202020204" pitchFamily="34" charset="0"/>
              <a:buChar char="•"/>
            </a:pPr>
            <a:r>
              <a:rPr lang="de-AT" dirty="0" smtClean="0"/>
              <a:t>Aufwändig</a:t>
            </a:r>
          </a:p>
          <a:p>
            <a:pPr lvl="1">
              <a:buFont typeface="Arial" panose="020B0604020202020204" pitchFamily="34" charset="0"/>
              <a:buChar char="•"/>
            </a:pPr>
            <a:r>
              <a:rPr lang="de-AT" dirty="0" smtClean="0"/>
              <a:t>Fehler </a:t>
            </a:r>
            <a:r>
              <a:rPr lang="de-AT" dirty="0" smtClean="0"/>
              <a:t>in </a:t>
            </a:r>
            <a:r>
              <a:rPr lang="de-AT" dirty="0"/>
              <a:t>Z</a:t>
            </a:r>
            <a:r>
              <a:rPr lang="de-AT" dirty="0" smtClean="0"/>
              <a:t>usammenhang mit div. </a:t>
            </a:r>
            <a:r>
              <a:rPr lang="de-AT" dirty="0" smtClean="0"/>
              <a:t>Schichten</a:t>
            </a:r>
            <a:endParaRPr lang="de-AT" dirty="0" smtClean="0"/>
          </a:p>
          <a:p>
            <a:pPr>
              <a:buFont typeface="Arial" panose="020B0604020202020204" pitchFamily="34" charset="0"/>
              <a:buChar char="•"/>
            </a:pPr>
            <a:r>
              <a:rPr lang="de-AT" dirty="0" smtClean="0"/>
              <a:t>Wiederverwendbare Forms</a:t>
            </a:r>
          </a:p>
        </p:txBody>
      </p:sp>
    </p:spTree>
    <p:extLst>
      <p:ext uri="{BB962C8B-B14F-4D97-AF65-F5344CB8AC3E}">
        <p14:creationId xmlns:p14="http://schemas.microsoft.com/office/powerpoint/2010/main" val="856229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Text Placeholder 2"/>
          <p:cNvSpPr>
            <a:spLocks noGrp="1"/>
          </p:cNvSpPr>
          <p:nvPr>
            <p:ph type="body" idx="1"/>
          </p:nvPr>
        </p:nvSpPr>
        <p:spPr/>
        <p:txBody>
          <a:bodyPr/>
          <a:lstStyle/>
          <a:p>
            <a:r>
              <a:rPr lang="de-AT" dirty="0" smtClean="0"/>
              <a:t>Das Ende</a:t>
            </a:r>
            <a:endParaRPr lang="de-AT" dirty="0"/>
          </a:p>
        </p:txBody>
      </p:sp>
    </p:spTree>
    <p:extLst>
      <p:ext uri="{BB962C8B-B14F-4D97-AF65-F5344CB8AC3E}">
        <p14:creationId xmlns:p14="http://schemas.microsoft.com/office/powerpoint/2010/main" val="476809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Technologien schließen sich gegenseitig </a:t>
            </a:r>
            <a:r>
              <a:rPr lang="de-AT" dirty="0" smtClean="0"/>
              <a:t>aus</a:t>
            </a:r>
          </a:p>
          <a:p>
            <a:pPr>
              <a:buFont typeface="Arial" panose="020B0604020202020204" pitchFamily="34" charset="0"/>
              <a:buChar char="•"/>
            </a:pPr>
            <a:r>
              <a:rPr lang="de-AT" dirty="0" smtClean="0"/>
              <a:t>Genaue Analyse der Aufgabenstellung und abstecken was noch kommen kann</a:t>
            </a:r>
            <a:endParaRPr lang="de-AT" dirty="0" smtClean="0"/>
          </a:p>
          <a:p>
            <a:pPr>
              <a:buFont typeface="Arial" panose="020B0604020202020204" pitchFamily="34" charset="0"/>
              <a:buChar char="•"/>
            </a:pPr>
            <a:r>
              <a:rPr lang="de-AT" dirty="0" smtClean="0"/>
              <a:t>Zeitmanagement </a:t>
            </a:r>
            <a:r>
              <a:rPr lang="de-AT" dirty="0" smtClean="0"/>
              <a:t>essentiell</a:t>
            </a:r>
            <a:endParaRPr lang="de-AT" dirty="0" smtClean="0"/>
          </a:p>
          <a:p>
            <a:pPr>
              <a:buFont typeface="Arial" panose="020B0604020202020204" pitchFamily="34" charset="0"/>
              <a:buChar char="•"/>
            </a:pPr>
            <a:r>
              <a:rPr lang="de-AT" dirty="0" err="1" smtClean="0"/>
              <a:t>Hibernate</a:t>
            </a:r>
            <a:r>
              <a:rPr lang="de-AT" dirty="0" smtClean="0"/>
              <a:t> -&gt; Technologie Anpassungen</a:t>
            </a:r>
            <a:endParaRPr lang="de-AT" dirty="0"/>
          </a:p>
        </p:txBody>
      </p:sp>
    </p:spTree>
    <p:extLst>
      <p:ext uri="{BB962C8B-B14F-4D97-AF65-F5344CB8AC3E}">
        <p14:creationId xmlns:p14="http://schemas.microsoft.com/office/powerpoint/2010/main" val="3386145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Zeitaufwand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Viel </a:t>
            </a:r>
            <a:r>
              <a:rPr lang="de-AT" dirty="0" err="1" smtClean="0"/>
              <a:t>z‘viel</a:t>
            </a:r>
            <a:endParaRPr lang="de-AT" dirty="0"/>
          </a:p>
        </p:txBody>
      </p:sp>
    </p:spTree>
    <p:extLst>
      <p:ext uri="{BB962C8B-B14F-4D97-AF65-F5344CB8AC3E}">
        <p14:creationId xmlns:p14="http://schemas.microsoft.com/office/powerpoint/2010/main" val="142731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smtClean="0"/>
              <a:t>ENDe</a:t>
            </a:r>
            <a:endParaRPr lang="de-AT" dirty="0"/>
          </a:p>
        </p:txBody>
      </p:sp>
      <p:sp>
        <p:nvSpPr>
          <p:cNvPr id="5" name="Content Placeholder 4"/>
          <p:cNvSpPr>
            <a:spLocks noGrp="1"/>
          </p:cNvSpPr>
          <p:nvPr>
            <p:ph idx="1"/>
          </p:nvPr>
        </p:nvSpPr>
        <p:spPr/>
        <p:txBody>
          <a:bodyPr/>
          <a:lstStyle/>
          <a:p>
            <a:pPr>
              <a:buFont typeface="Arial" panose="020B0604020202020204" pitchFamily="34" charset="0"/>
              <a:buChar char="•"/>
            </a:pPr>
            <a:r>
              <a:rPr lang="de-AT" dirty="0" smtClean="0"/>
              <a:t>Noch Fragen?</a:t>
            </a:r>
          </a:p>
          <a:p>
            <a:pPr>
              <a:buFont typeface="Arial" panose="020B0604020202020204" pitchFamily="34" charset="0"/>
              <a:buChar char="•"/>
            </a:pPr>
            <a:r>
              <a:rPr lang="de-AT" dirty="0" smtClean="0"/>
              <a:t>Danke</a:t>
            </a:r>
            <a:endParaRPr lang="de-AT" dirty="0"/>
          </a:p>
        </p:txBody>
      </p:sp>
    </p:spTree>
    <p:extLst>
      <p:ext uri="{BB962C8B-B14F-4D97-AF65-F5344CB8AC3E}">
        <p14:creationId xmlns:p14="http://schemas.microsoft.com/office/powerpoint/2010/main" val="333647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RMI</a:t>
            </a:r>
            <a:endParaRPr lang="de-AT" dirty="0"/>
          </a:p>
        </p:txBody>
      </p:sp>
      <p:sp>
        <p:nvSpPr>
          <p:cNvPr id="3" name="Text Placeholder 2"/>
          <p:cNvSpPr>
            <a:spLocks noGrp="1"/>
          </p:cNvSpPr>
          <p:nvPr>
            <p:ph type="body" idx="1"/>
          </p:nvPr>
        </p:nvSpPr>
        <p:spPr/>
        <p:txBody>
          <a:bodyPr/>
          <a:lstStyle/>
          <a:p>
            <a:r>
              <a:rPr lang="de-AT" dirty="0" smtClean="0"/>
              <a:t>Kommunikation und Implementierung</a:t>
            </a:r>
            <a:endParaRPr lang="de-AT" dirty="0"/>
          </a:p>
        </p:txBody>
      </p:sp>
    </p:spTree>
    <p:extLst>
      <p:ext uri="{BB962C8B-B14F-4D97-AF65-F5344CB8AC3E}">
        <p14:creationId xmlns:p14="http://schemas.microsoft.com/office/powerpoint/2010/main" val="169665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Architektur</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09383" y="2286000"/>
            <a:ext cx="5363633" cy="4022725"/>
          </a:xfrm>
        </p:spPr>
      </p:pic>
      <p:cxnSp>
        <p:nvCxnSpPr>
          <p:cNvPr id="6" name="Gerade Verbindung mit Pfeil 5"/>
          <p:cNvCxnSpPr/>
          <p:nvPr/>
        </p:nvCxnSpPr>
        <p:spPr>
          <a:xfrm flipV="1">
            <a:off x="4367808" y="2924944"/>
            <a:ext cx="64807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39816" y="3501008"/>
            <a:ext cx="0"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6960096" y="3501008"/>
            <a:ext cx="7200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7680176" y="3429000"/>
            <a:ext cx="720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Pfeil nach unten 24"/>
          <p:cNvSpPr/>
          <p:nvPr/>
        </p:nvSpPr>
        <p:spPr>
          <a:xfrm>
            <a:off x="5087889" y="5229200"/>
            <a:ext cx="45719"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feld 25"/>
          <p:cNvSpPr txBox="1"/>
          <p:nvPr/>
        </p:nvSpPr>
        <p:spPr>
          <a:xfrm>
            <a:off x="3553644" y="5517232"/>
            <a:ext cx="1462236" cy="369332"/>
          </a:xfrm>
          <a:prstGeom prst="rect">
            <a:avLst/>
          </a:prstGeom>
          <a:noFill/>
        </p:spPr>
        <p:txBody>
          <a:bodyPr wrap="square" rtlCol="0">
            <a:spAutoFit/>
          </a:bodyPr>
          <a:lstStyle/>
          <a:p>
            <a:r>
              <a:rPr lang="de-AT" dirty="0"/>
              <a:t>Service Client</a:t>
            </a:r>
            <a:endParaRPr lang="en-GB" dirty="0"/>
          </a:p>
        </p:txBody>
      </p:sp>
      <p:cxnSp>
        <p:nvCxnSpPr>
          <p:cNvPr id="30" name="Gerade Verbindung mit Pfeil 29"/>
          <p:cNvCxnSpPr/>
          <p:nvPr/>
        </p:nvCxnSpPr>
        <p:spPr>
          <a:xfrm flipV="1">
            <a:off x="4583833" y="5013176"/>
            <a:ext cx="549775"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Start des Servers</a:t>
            </a:r>
            <a:endParaRPr lang="en-GB" dirty="0"/>
          </a:p>
        </p:txBody>
      </p:sp>
      <p:sp>
        <p:nvSpPr>
          <p:cNvPr id="3" name="Inhaltsplatzhalter 2"/>
          <p:cNvSpPr>
            <a:spLocks noGrp="1"/>
          </p:cNvSpPr>
          <p:nvPr>
            <p:ph idx="1"/>
          </p:nvPr>
        </p:nvSpPr>
        <p:spPr/>
        <p:txBody>
          <a:bodyPr>
            <a:normAutofit/>
          </a:bodyPr>
          <a:lstStyle/>
          <a:p>
            <a:pPr marL="0" indent="0">
              <a:buNone/>
            </a:pPr>
            <a:r>
              <a:rPr lang="en-GB" sz="1600" dirty="0"/>
              <a:t>public class Server</a:t>
            </a:r>
          </a:p>
          <a:p>
            <a:pPr marL="0" indent="0">
              <a:buNone/>
            </a:pPr>
            <a:r>
              <a:rPr lang="en-GB" sz="1600" dirty="0"/>
              <a:t>{</a:t>
            </a:r>
          </a:p>
          <a:p>
            <a:pPr marL="0" indent="0">
              <a:buNone/>
            </a:pPr>
            <a:r>
              <a:rPr lang="en-GB" sz="1600" dirty="0"/>
              <a:t>     public </a:t>
            </a:r>
            <a:r>
              <a:rPr lang="en-GB" sz="1600" dirty="0"/>
              <a:t>static void main(String[] </a:t>
            </a:r>
            <a:r>
              <a:rPr lang="en-GB" sz="1600" dirty="0" err="1"/>
              <a:t>args</a:t>
            </a:r>
            <a:r>
              <a:rPr lang="en-GB" sz="1600" dirty="0" smtClean="0"/>
              <a:t>) </a:t>
            </a:r>
            <a:r>
              <a:rPr lang="en-GB" sz="1600" dirty="0"/>
              <a:t>throws </a:t>
            </a:r>
            <a:r>
              <a:rPr lang="en-GB" sz="1600" dirty="0" err="1"/>
              <a:t>IOException</a:t>
            </a:r>
            <a:endParaRPr lang="en-GB" sz="1600" dirty="0"/>
          </a:p>
          <a:p>
            <a:pPr marL="0" indent="0">
              <a:buNone/>
            </a:pPr>
            <a:r>
              <a:rPr lang="en-GB" sz="1600" dirty="0"/>
              <a:t>    {</a:t>
            </a:r>
          </a:p>
          <a:p>
            <a:pPr marL="0" indent="0">
              <a:buNone/>
            </a:pPr>
            <a:r>
              <a:rPr lang="en-GB" sz="1600" dirty="0" smtClean="0"/>
              <a:t>        	// start </a:t>
            </a:r>
            <a:r>
              <a:rPr lang="en-GB" sz="1600" dirty="0" err="1" smtClean="0"/>
              <a:t>rmi</a:t>
            </a:r>
            <a:r>
              <a:rPr lang="en-GB" sz="1600" dirty="0" smtClean="0"/>
              <a:t>-server-thread </a:t>
            </a:r>
          </a:p>
          <a:p>
            <a:pPr marL="0" indent="0">
              <a:buNone/>
            </a:pPr>
            <a:r>
              <a:rPr lang="en-GB" sz="1600" dirty="0" smtClean="0"/>
              <a:t>	new Thread(</a:t>
            </a:r>
            <a:r>
              <a:rPr lang="en-GB" sz="1600" dirty="0"/>
              <a:t>new </a:t>
            </a:r>
            <a:r>
              <a:rPr lang="en-GB" sz="1600" dirty="0" err="1"/>
              <a:t>RmiServer</a:t>
            </a:r>
            <a:r>
              <a:rPr lang="en-GB" sz="1600" dirty="0"/>
              <a:t>(1099</a:t>
            </a:r>
            <a:r>
              <a:rPr lang="en-GB" sz="1600" dirty="0" smtClean="0"/>
              <a:t>)).</a:t>
            </a:r>
            <a:r>
              <a:rPr lang="en-GB" sz="1600" dirty="0"/>
              <a:t>start();</a:t>
            </a:r>
          </a:p>
          <a:p>
            <a:pPr marL="0" indent="0">
              <a:buNone/>
            </a:pPr>
            <a:endParaRPr lang="en-GB" sz="1600" dirty="0"/>
          </a:p>
          <a:p>
            <a:pPr marL="0" indent="0">
              <a:buNone/>
            </a:pPr>
            <a:r>
              <a:rPr lang="en-GB" sz="1600" dirty="0" smtClean="0"/>
              <a:t>        	// start </a:t>
            </a:r>
            <a:r>
              <a:rPr lang="en-GB" sz="1600" dirty="0" err="1" smtClean="0"/>
              <a:t>corba</a:t>
            </a:r>
            <a:r>
              <a:rPr lang="en-GB" sz="1600" dirty="0" smtClean="0"/>
              <a:t>-server-thread</a:t>
            </a:r>
          </a:p>
          <a:p>
            <a:pPr marL="0" indent="0">
              <a:buNone/>
            </a:pPr>
            <a:r>
              <a:rPr lang="en-GB" sz="1600" dirty="0"/>
              <a:t>	</a:t>
            </a:r>
            <a:r>
              <a:rPr lang="en-GB" sz="1600" dirty="0" smtClean="0"/>
              <a:t>        new Thread(new </a:t>
            </a:r>
            <a:r>
              <a:rPr lang="en-GB" sz="1600" dirty="0" err="1" smtClean="0"/>
              <a:t>CorbaServer</a:t>
            </a:r>
            <a:r>
              <a:rPr lang="en-GB" sz="1600" dirty="0" smtClean="0"/>
              <a:t>()).</a:t>
            </a:r>
            <a:r>
              <a:rPr lang="en-GB" sz="1600" dirty="0"/>
              <a:t>start();</a:t>
            </a:r>
          </a:p>
        </p:txBody>
      </p:sp>
    </p:spTree>
    <p:extLst>
      <p:ext uri="{BB962C8B-B14F-4D97-AF65-F5344CB8AC3E}">
        <p14:creationId xmlns:p14="http://schemas.microsoft.com/office/powerpoint/2010/main" val="300012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RMI Server</a:t>
            </a:r>
            <a:endParaRPr lang="en-GB" dirty="0"/>
          </a:p>
        </p:txBody>
      </p:sp>
      <p:sp>
        <p:nvSpPr>
          <p:cNvPr id="3" name="Inhaltsplatzhalter 2"/>
          <p:cNvSpPr>
            <a:spLocks noGrp="1"/>
          </p:cNvSpPr>
          <p:nvPr>
            <p:ph idx="1"/>
          </p:nvPr>
        </p:nvSpPr>
        <p:spPr/>
        <p:txBody>
          <a:bodyPr>
            <a:noAutofit/>
          </a:bodyPr>
          <a:lstStyle/>
          <a:p>
            <a:pPr marL="0" indent="0">
              <a:buNone/>
            </a:pPr>
            <a:r>
              <a:rPr lang="en-GB" sz="2000" dirty="0" err="1"/>
              <a:t>IRmiServiceFactory</a:t>
            </a:r>
            <a:r>
              <a:rPr lang="en-GB" sz="2000" dirty="0"/>
              <a:t> </a:t>
            </a:r>
            <a:r>
              <a:rPr lang="en-GB" sz="2000" dirty="0" err="1"/>
              <a:t>rmiServiceFactory</a:t>
            </a:r>
            <a:r>
              <a:rPr lang="en-GB" sz="2000" dirty="0"/>
              <a:t> </a:t>
            </a:r>
            <a:r>
              <a:rPr lang="en-GB" sz="2000" dirty="0"/>
              <a:t>= new </a:t>
            </a:r>
            <a:r>
              <a:rPr lang="en-GB" sz="2000" dirty="0" err="1"/>
              <a:t>RmiServiceClientFactory</a:t>
            </a:r>
            <a:r>
              <a:rPr lang="en-GB" sz="2000" dirty="0"/>
              <a:t>();</a:t>
            </a:r>
          </a:p>
          <a:p>
            <a:pPr marL="0" indent="0">
              <a:buNone/>
            </a:pPr>
            <a:endParaRPr lang="de-AT" sz="2000" dirty="0"/>
          </a:p>
          <a:p>
            <a:pPr marL="0" indent="0">
              <a:buNone/>
            </a:pPr>
            <a:endParaRPr lang="de-AT" sz="2000" dirty="0"/>
          </a:p>
          <a:p>
            <a:pPr marL="0" indent="0">
              <a:buNone/>
            </a:pPr>
            <a:r>
              <a:rPr lang="en-GB" sz="2000" dirty="0"/>
              <a:t>@Override</a:t>
            </a:r>
          </a:p>
          <a:p>
            <a:pPr marL="0" indent="0">
              <a:buNone/>
            </a:pPr>
            <a:r>
              <a:rPr lang="en-GB" sz="2000" dirty="0"/>
              <a:t>    public List&lt;</a:t>
            </a:r>
            <a:r>
              <a:rPr lang="en-GB" sz="2000" dirty="0" err="1"/>
              <a:t>ICompetitionDto</a:t>
            </a:r>
            <a:r>
              <a:rPr lang="en-GB" sz="2000" dirty="0"/>
              <a:t>&gt; </a:t>
            </a:r>
            <a:r>
              <a:rPr lang="en-GB" sz="2000" dirty="0" err="1"/>
              <a:t>getCompetitionList</a:t>
            </a:r>
            <a:r>
              <a:rPr lang="en-GB" sz="2000" dirty="0"/>
              <a:t>()</a:t>
            </a:r>
          </a:p>
          <a:p>
            <a:pPr marL="0" indent="0">
              <a:buNone/>
            </a:pPr>
            <a:r>
              <a:rPr lang="en-GB" sz="2000" dirty="0"/>
              <a:t>            throws </a:t>
            </a:r>
            <a:r>
              <a:rPr lang="en-GB" sz="2000" dirty="0" err="1"/>
              <a:t>RemoteException</a:t>
            </a:r>
            <a:endParaRPr lang="en-GB" sz="2000" dirty="0"/>
          </a:p>
          <a:p>
            <a:pPr marL="0" indent="0">
              <a:buNone/>
            </a:pPr>
            <a:r>
              <a:rPr lang="en-GB" sz="2000" dirty="0"/>
              <a:t>    {</a:t>
            </a:r>
          </a:p>
          <a:p>
            <a:pPr marL="0" indent="0">
              <a:buNone/>
            </a:pPr>
            <a:r>
              <a:rPr lang="en-GB" sz="2000" dirty="0"/>
              <a:t>        return </a:t>
            </a:r>
            <a:r>
              <a:rPr lang="en-GB" sz="2000" dirty="0" err="1"/>
              <a:t>AddMatchResultsController.getInstance</a:t>
            </a:r>
            <a:r>
              <a:rPr lang="en-GB" sz="2000" dirty="0"/>
              <a:t>().</a:t>
            </a:r>
            <a:r>
              <a:rPr lang="en-GB" sz="2000" dirty="0" err="1"/>
              <a:t>getCompetitionList</a:t>
            </a:r>
            <a:r>
              <a:rPr lang="en-GB" sz="2000" dirty="0"/>
              <a:t>();</a:t>
            </a:r>
          </a:p>
          <a:p>
            <a:pPr marL="0" indent="0">
              <a:buNone/>
            </a:pPr>
            <a:r>
              <a:rPr lang="en-GB" sz="2000" dirty="0"/>
              <a:t>    }</a:t>
            </a:r>
          </a:p>
        </p:txBody>
      </p:sp>
      <p:sp>
        <p:nvSpPr>
          <p:cNvPr id="5" name="Pfeil nach oben 4"/>
          <p:cNvSpPr/>
          <p:nvPr/>
        </p:nvSpPr>
        <p:spPr>
          <a:xfrm>
            <a:off x="2314973" y="2591142"/>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1917505" y="3150260"/>
            <a:ext cx="1807290" cy="369332"/>
          </a:xfrm>
          <a:prstGeom prst="rect">
            <a:avLst/>
          </a:prstGeom>
          <a:noFill/>
        </p:spPr>
        <p:txBody>
          <a:bodyPr wrap="none" rtlCol="0">
            <a:spAutoFit/>
          </a:bodyPr>
          <a:lstStyle/>
          <a:p>
            <a:r>
              <a:rPr lang="de-AT" dirty="0"/>
              <a:t>Remote Interface</a:t>
            </a:r>
            <a:endParaRPr lang="en-GB" dirty="0"/>
          </a:p>
        </p:txBody>
      </p:sp>
      <p:sp>
        <p:nvSpPr>
          <p:cNvPr id="7" name="Pfeil nach oben 6"/>
          <p:cNvSpPr/>
          <p:nvPr/>
        </p:nvSpPr>
        <p:spPr>
          <a:xfrm>
            <a:off x="6295864" y="2621681"/>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6023992" y="3194392"/>
            <a:ext cx="5040560" cy="1477328"/>
          </a:xfrm>
          <a:prstGeom prst="rect">
            <a:avLst/>
          </a:prstGeom>
          <a:noFill/>
        </p:spPr>
        <p:txBody>
          <a:bodyPr wrap="square" rtlCol="0">
            <a:spAutoFit/>
          </a:bodyPr>
          <a:lstStyle/>
          <a:p>
            <a:r>
              <a:rPr lang="de-AT" dirty="0" err="1"/>
              <a:t>Unicast</a:t>
            </a:r>
            <a:r>
              <a:rPr lang="de-AT" dirty="0"/>
              <a:t> Remote </a:t>
            </a:r>
            <a:r>
              <a:rPr lang="de-AT" dirty="0" err="1"/>
              <a:t>Object</a:t>
            </a:r>
            <a:endParaRPr lang="de-AT" dirty="0"/>
          </a:p>
          <a:p>
            <a:pPr marL="285750" indent="-285750">
              <a:buFontTx/>
              <a:buChar char="-"/>
            </a:pPr>
            <a:r>
              <a:rPr lang="de-AT" dirty="0" err="1"/>
              <a:t>Instanziert</a:t>
            </a:r>
            <a:r>
              <a:rPr lang="de-AT" dirty="0"/>
              <a:t> RMI </a:t>
            </a:r>
            <a:r>
              <a:rPr lang="de-AT" dirty="0" err="1"/>
              <a:t>Use</a:t>
            </a:r>
            <a:r>
              <a:rPr lang="de-AT" dirty="0"/>
              <a:t> Case Controller</a:t>
            </a:r>
          </a:p>
          <a:p>
            <a:pPr marL="742950" lvl="1" indent="-285750">
              <a:buFontTx/>
              <a:buChar char="-"/>
            </a:pPr>
            <a:r>
              <a:rPr lang="de-AT" dirty="0"/>
              <a:t>Z.B. „</a:t>
            </a:r>
            <a:r>
              <a:rPr lang="de-AT" dirty="0" err="1"/>
              <a:t>AddMatchResultRmiService</a:t>
            </a:r>
            <a:r>
              <a:rPr lang="de-AT" dirty="0"/>
              <a:t>“</a:t>
            </a:r>
          </a:p>
          <a:p>
            <a:pPr marL="742950" lvl="1" indent="-285750">
              <a:buFontTx/>
              <a:buChar char="-"/>
            </a:pPr>
            <a:r>
              <a:rPr lang="de-AT" dirty="0"/>
              <a:t>Diese verweisen auf richtige „Server“-</a:t>
            </a:r>
            <a:r>
              <a:rPr lang="de-AT" dirty="0" err="1"/>
              <a:t>Use</a:t>
            </a:r>
            <a:r>
              <a:rPr lang="de-AT" dirty="0"/>
              <a:t> Case Controller</a:t>
            </a:r>
            <a:endParaRPr lang="en-GB" dirty="0"/>
          </a:p>
        </p:txBody>
      </p:sp>
      <p:cxnSp>
        <p:nvCxnSpPr>
          <p:cNvPr id="12" name="Gerade Verbindung mit Pfeil 11"/>
          <p:cNvCxnSpPr/>
          <p:nvPr/>
        </p:nvCxnSpPr>
        <p:spPr>
          <a:xfrm flipH="1">
            <a:off x="3387436" y="4078710"/>
            <a:ext cx="4073238" cy="1331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H="1">
            <a:off x="6447503" y="4379313"/>
            <a:ext cx="2883533" cy="114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6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public class </a:t>
            </a:r>
            <a:r>
              <a:rPr lang="en-GB" sz="2000" dirty="0" err="1"/>
              <a:t>ServiceClientFactory</a:t>
            </a:r>
            <a:endParaRPr lang="en-GB" sz="2000" dirty="0"/>
          </a:p>
          <a:p>
            <a:pPr marL="0" indent="0">
              <a:buNone/>
            </a:pPr>
            <a:r>
              <a:rPr lang="en-GB" sz="2000" dirty="0"/>
              <a:t>{</a:t>
            </a:r>
          </a:p>
          <a:p>
            <a:pPr marL="0" indent="0">
              <a:buNone/>
            </a:pPr>
            <a:r>
              <a:rPr lang="en-GB" sz="2000" dirty="0"/>
              <a:t>    public static </a:t>
            </a:r>
            <a:r>
              <a:rPr lang="en-GB" sz="2000" dirty="0" err="1"/>
              <a:t>IUseCaseControllerFactory</a:t>
            </a:r>
            <a:r>
              <a:rPr lang="en-GB" sz="2000" dirty="0"/>
              <a:t> </a:t>
            </a:r>
            <a:r>
              <a:rPr lang="en-GB" sz="2000" dirty="0" err="1"/>
              <a:t>getRmiServiceClient</a:t>
            </a:r>
            <a:r>
              <a:rPr lang="en-GB" sz="2000" dirty="0"/>
              <a:t>(String host, </a:t>
            </a:r>
            <a:r>
              <a:rPr lang="en-GB" sz="2000" dirty="0" err="1"/>
              <a:t>int</a:t>
            </a:r>
            <a:r>
              <a:rPr lang="en-GB" sz="2000" dirty="0"/>
              <a:t> port)</a:t>
            </a:r>
          </a:p>
          <a:p>
            <a:pPr marL="0" indent="0">
              <a:buNone/>
            </a:pPr>
            <a:r>
              <a:rPr lang="en-GB" sz="2000" dirty="0"/>
              <a:t>            throws </a:t>
            </a:r>
            <a:r>
              <a:rPr lang="en-GB" sz="2000" dirty="0" err="1"/>
              <a:t>CommunicationProblemException</a:t>
            </a:r>
            <a:endParaRPr lang="en-GB" sz="2000" dirty="0"/>
          </a:p>
          <a:p>
            <a:pPr marL="0" indent="0">
              <a:buNone/>
            </a:pPr>
            <a:r>
              <a:rPr lang="en-GB" sz="2000" dirty="0"/>
              <a:t>    {</a:t>
            </a:r>
          </a:p>
          <a:p>
            <a:pPr marL="0" indent="0">
              <a:buNone/>
            </a:pPr>
            <a:r>
              <a:rPr lang="en-GB" sz="2000" dirty="0"/>
              <a:t>        return new </a:t>
            </a:r>
            <a:r>
              <a:rPr lang="en-GB" sz="2000" dirty="0" err="1"/>
              <a:t>RmiUseCaseControllerFactory</a:t>
            </a:r>
            <a:r>
              <a:rPr lang="en-GB" sz="2000" dirty="0"/>
              <a:t>(host, port);</a:t>
            </a:r>
          </a:p>
          <a:p>
            <a:pPr marL="0" indent="0">
              <a:buNone/>
            </a:pPr>
            <a:r>
              <a:rPr lang="en-GB" sz="2000" dirty="0"/>
              <a:t>    }</a:t>
            </a:r>
          </a:p>
        </p:txBody>
      </p:sp>
      <p:cxnSp>
        <p:nvCxnSpPr>
          <p:cNvPr id="7" name="Gerade Verbindung mit Pfeil 6"/>
          <p:cNvCxnSpPr>
            <a:stCxn id="8" idx="1"/>
          </p:cNvCxnSpPr>
          <p:nvPr/>
        </p:nvCxnSpPr>
        <p:spPr>
          <a:xfrm flipH="1" flipV="1">
            <a:off x="5884164" y="3901636"/>
            <a:ext cx="1508886" cy="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7393050" y="3796655"/>
            <a:ext cx="3180551" cy="369332"/>
          </a:xfrm>
          <a:prstGeom prst="rect">
            <a:avLst/>
          </a:prstGeom>
          <a:noFill/>
        </p:spPr>
        <p:txBody>
          <a:bodyPr wrap="none" rtlCol="0">
            <a:spAutoFit/>
          </a:bodyPr>
          <a:lstStyle/>
          <a:p>
            <a:r>
              <a:rPr lang="de-AT" dirty="0"/>
              <a:t>Allgemeines </a:t>
            </a:r>
            <a:r>
              <a:rPr lang="de-AT" dirty="0" err="1"/>
              <a:t>Exception</a:t>
            </a:r>
            <a:r>
              <a:rPr lang="de-AT" dirty="0"/>
              <a:t> Handling</a:t>
            </a:r>
            <a:endParaRPr lang="en-GB" dirty="0"/>
          </a:p>
        </p:txBody>
      </p:sp>
      <p:cxnSp>
        <p:nvCxnSpPr>
          <p:cNvPr id="10" name="Gerade Verbindung mit Pfeil 9"/>
          <p:cNvCxnSpPr>
            <a:stCxn id="11" idx="1"/>
          </p:cNvCxnSpPr>
          <p:nvPr/>
        </p:nvCxnSpPr>
        <p:spPr>
          <a:xfrm flipH="1">
            <a:off x="4301836" y="1862036"/>
            <a:ext cx="2010188" cy="57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6312024" y="1677370"/>
            <a:ext cx="4023666" cy="369332"/>
          </a:xfrm>
          <a:prstGeom prst="rect">
            <a:avLst/>
          </a:prstGeom>
          <a:noFill/>
        </p:spPr>
        <p:txBody>
          <a:bodyPr wrap="none" rtlCol="0">
            <a:spAutoFit/>
          </a:bodyPr>
          <a:lstStyle/>
          <a:p>
            <a:r>
              <a:rPr lang="de-AT" dirty="0"/>
              <a:t>Allgemeine </a:t>
            </a:r>
            <a:r>
              <a:rPr lang="de-AT" dirty="0" err="1"/>
              <a:t>Use</a:t>
            </a:r>
            <a:r>
              <a:rPr lang="de-AT" dirty="0"/>
              <a:t> Case Controller </a:t>
            </a:r>
            <a:r>
              <a:rPr lang="de-AT" dirty="0" err="1"/>
              <a:t>Factories</a:t>
            </a:r>
            <a:endParaRPr lang="en-GB" dirty="0"/>
          </a:p>
        </p:txBody>
      </p:sp>
    </p:spTree>
    <p:extLst>
      <p:ext uri="{BB962C8B-B14F-4D97-AF65-F5344CB8AC3E}">
        <p14:creationId xmlns:p14="http://schemas.microsoft.com/office/powerpoint/2010/main" val="291213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@Override</a:t>
            </a:r>
          </a:p>
          <a:p>
            <a:pPr marL="0" indent="0">
              <a:buNone/>
            </a:pPr>
            <a:r>
              <a:rPr lang="en-GB" sz="2000" dirty="0"/>
              <a:t>    public </a:t>
            </a:r>
            <a:r>
              <a:rPr lang="en-GB" sz="2000" dirty="0" err="1"/>
              <a:t>IAddMatchResultsController</a:t>
            </a:r>
            <a:r>
              <a:rPr lang="en-GB" sz="2000" dirty="0"/>
              <a:t> </a:t>
            </a:r>
            <a:r>
              <a:rPr lang="en-GB" sz="2000" dirty="0" err="1"/>
              <a:t>getAddMatchResultsController</a:t>
            </a:r>
            <a:r>
              <a:rPr lang="en-GB" sz="2000" dirty="0"/>
              <a:t>()</a:t>
            </a:r>
          </a:p>
          <a:p>
            <a:pPr marL="0" indent="0">
              <a:buNone/>
            </a:pPr>
            <a:r>
              <a:rPr lang="en-GB" sz="2000" dirty="0"/>
              <a:t>            throws </a:t>
            </a:r>
            <a:r>
              <a:rPr lang="en-GB" sz="2000" dirty="0" err="1"/>
              <a:t>ServiceNotAvailableException</a:t>
            </a:r>
            <a:endParaRPr lang="en-GB" sz="2000" dirty="0"/>
          </a:p>
          <a:p>
            <a:pPr marL="0" indent="0">
              <a:buNone/>
            </a:pPr>
            <a:r>
              <a:rPr lang="en-GB" sz="2000" dirty="0"/>
              <a:t>    {</a:t>
            </a:r>
          </a:p>
          <a:p>
            <a:pPr marL="0" indent="0">
              <a:buNone/>
            </a:pPr>
            <a:r>
              <a:rPr lang="en-GB" sz="2000" dirty="0"/>
              <a:t>        try</a:t>
            </a:r>
          </a:p>
          <a:p>
            <a:pPr marL="0" indent="0">
              <a:buNone/>
            </a:pPr>
            <a:r>
              <a:rPr lang="en-GB" sz="2000" dirty="0"/>
              <a:t>        {</a:t>
            </a:r>
          </a:p>
          <a:p>
            <a:pPr marL="0" indent="0">
              <a:buNone/>
            </a:pPr>
            <a:r>
              <a:rPr lang="en-GB" sz="2000" dirty="0"/>
              <a:t>            return new </a:t>
            </a:r>
            <a:r>
              <a:rPr lang="en-GB" sz="2000" dirty="0" err="1"/>
              <a:t>A</a:t>
            </a:r>
            <a:r>
              <a:rPr lang="en-GB" sz="2000" dirty="0" err="1"/>
              <a:t>ddMatchResultsServiceMapper</a:t>
            </a:r>
            <a:r>
              <a:rPr lang="en-GB" sz="2000" dirty="0"/>
              <a:t>(</a:t>
            </a:r>
            <a:r>
              <a:rPr lang="en-GB" sz="2000" dirty="0" err="1"/>
              <a:t>rmiServiceClient.getAddMatchResultsService</a:t>
            </a:r>
            <a:r>
              <a:rPr lang="en-GB" sz="2000" dirty="0"/>
              <a:t>());</a:t>
            </a:r>
          </a:p>
        </p:txBody>
      </p:sp>
      <p:sp>
        <p:nvSpPr>
          <p:cNvPr id="4" name="Pfeil nach oben 3"/>
          <p:cNvSpPr/>
          <p:nvPr/>
        </p:nvSpPr>
        <p:spPr>
          <a:xfrm>
            <a:off x="2855640" y="4005064"/>
            <a:ext cx="792088" cy="11521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feld 4"/>
          <p:cNvSpPr txBox="1"/>
          <p:nvPr/>
        </p:nvSpPr>
        <p:spPr>
          <a:xfrm>
            <a:off x="3863752" y="4581129"/>
            <a:ext cx="5022144" cy="646331"/>
          </a:xfrm>
          <a:prstGeom prst="rect">
            <a:avLst/>
          </a:prstGeom>
          <a:noFill/>
        </p:spPr>
        <p:txBody>
          <a:bodyPr wrap="none" rtlCol="0">
            <a:spAutoFit/>
          </a:bodyPr>
          <a:lstStyle/>
          <a:p>
            <a:r>
              <a:rPr lang="de-AT" dirty="0"/>
              <a:t>Mapping zwischen RMI-Services und Client Services</a:t>
            </a:r>
          </a:p>
          <a:p>
            <a:r>
              <a:rPr lang="de-AT" dirty="0"/>
              <a:t>- </a:t>
            </a:r>
            <a:r>
              <a:rPr lang="de-AT" dirty="0" err="1"/>
              <a:t>Exception</a:t>
            </a:r>
            <a:r>
              <a:rPr lang="de-AT" dirty="0"/>
              <a:t> Handling</a:t>
            </a:r>
            <a:endParaRPr lang="en-GB" dirty="0"/>
          </a:p>
        </p:txBody>
      </p:sp>
    </p:spTree>
    <p:extLst>
      <p:ext uri="{BB962C8B-B14F-4D97-AF65-F5344CB8AC3E}">
        <p14:creationId xmlns:p14="http://schemas.microsoft.com/office/powerpoint/2010/main" val="3778268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panose="020B0606020104020203"/>
        <a:ea typeface=""/>
        <a:cs typeface=""/>
      </a:majorFont>
      <a:minorFont>
        <a:latin typeface="Tw Cen MT" panose="020B0602020104020603"/>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2448713-48CF-40FF-A256-E269CDCF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1695</Words>
  <Application>Microsoft Office PowerPoint</Application>
  <PresentationFormat>Widescreen</PresentationFormat>
  <Paragraphs>380</Paragraphs>
  <Slides>39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Consolas</vt:lpstr>
      <vt:lpstr>Tw Cen MT</vt:lpstr>
      <vt:lpstr>Tw Cen MT Condensed</vt:lpstr>
      <vt:lpstr>Wingdings</vt:lpstr>
      <vt:lpstr>Integral</vt:lpstr>
      <vt:lpstr>Sports Club Manager</vt:lpstr>
      <vt:lpstr>Team</vt:lpstr>
      <vt:lpstr>Agenda</vt:lpstr>
      <vt:lpstr>RMI</vt:lpstr>
      <vt:lpstr>Architektur</vt:lpstr>
      <vt:lpstr>Beispiel – Start des Servers</vt:lpstr>
      <vt:lpstr>Beispiel – RMI Server</vt:lpstr>
      <vt:lpstr>Beispiel – Client</vt:lpstr>
      <vt:lpstr>Beispiel – Client</vt:lpstr>
      <vt:lpstr>Vor-Nachteile</vt:lpstr>
      <vt:lpstr>Fazit</vt:lpstr>
      <vt:lpstr>Enterprise Java Beans</vt:lpstr>
      <vt:lpstr>Was ist EJB</vt:lpstr>
      <vt:lpstr>Einsatz</vt:lpstr>
      <vt:lpstr>Vor-Nachteile</vt:lpstr>
      <vt:lpstr>Realisierung</vt:lpstr>
      <vt:lpstr>Realisierung</vt:lpstr>
      <vt:lpstr>Fazit</vt:lpstr>
      <vt:lpstr>Corba vs. Webservice</vt:lpstr>
      <vt:lpstr>Interfacedefinition</vt:lpstr>
      <vt:lpstr>DTO Definition</vt:lpstr>
      <vt:lpstr>Server-Implementierung</vt:lpstr>
      <vt:lpstr>Server-Deployment</vt:lpstr>
      <vt:lpstr>Client-Stubs erzeugen</vt:lpstr>
      <vt:lpstr>Client-Anbindung</vt:lpstr>
      <vt:lpstr>Fazit</vt:lpstr>
      <vt:lpstr>GUI und Tests</vt:lpstr>
      <vt:lpstr>Allgemeines zur Oberfläche</vt:lpstr>
      <vt:lpstr>Beispiel: IUseCaseControllerFactory</vt:lpstr>
      <vt:lpstr>UseCases</vt:lpstr>
      <vt:lpstr>Layout</vt:lpstr>
      <vt:lpstr>Hauptbildschirm</vt:lpstr>
      <vt:lpstr>Grundlegende Funktionalitäten</vt:lpstr>
      <vt:lpstr>Erweiterungen</vt:lpstr>
      <vt:lpstr>Tests &amp; Probleme</vt:lpstr>
      <vt:lpstr>Lessons Learned</vt:lpstr>
      <vt:lpstr>Lessons Learned</vt:lpstr>
      <vt:lpstr>Zeitaufwand</vt:lpstr>
      <vt:lpstr>ENDe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Schwarz</dc:creator>
  <cp:lastModifiedBy>Thomas Schwarz</cp:lastModifiedBy>
  <cp:revision>13</cp:revision>
  <dcterms:created xsi:type="dcterms:W3CDTF">2013-01-09T07:16:00Z</dcterms:created>
  <dcterms:modified xsi:type="dcterms:W3CDTF">2013-01-09T08:46:44Z</dcterms:modified>
</cp:coreProperties>
</file>