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58" autoAdjust="0"/>
  </p:normalViewPr>
  <p:slideViewPr>
    <p:cSldViewPr>
      <p:cViewPr>
        <p:scale>
          <a:sx n="100" d="100"/>
          <a:sy n="100" d="100"/>
        </p:scale>
        <p:origin x="-1104" y="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45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FC73C-EDB3-46BE-B15F-200B731994BE}" type="datetimeFigureOut">
              <a:rPr lang="en-GB" smtClean="0"/>
              <a:t>27/12/2012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667BC-8FB7-4AA4-8221-F4276DACFC1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405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TODO: Animation einfügen</a:t>
            </a:r>
          </a:p>
          <a:p>
            <a:endParaRPr lang="de-AT" dirty="0" smtClean="0"/>
          </a:p>
          <a:p>
            <a:r>
              <a:rPr lang="de-AT" dirty="0" smtClean="0"/>
              <a:t>Server startet</a:t>
            </a:r>
            <a:r>
              <a:rPr lang="de-AT" baseline="0" dirty="0" smtClean="0"/>
              <a:t> Kommunikations-Server (RMI,…)</a:t>
            </a:r>
          </a:p>
          <a:p>
            <a:pPr marL="171450" indent="-171450">
              <a:buFontTx/>
              <a:buChar char="-"/>
            </a:pPr>
            <a:r>
              <a:rPr lang="de-AT" baseline="0" dirty="0" smtClean="0"/>
              <a:t>Dieser greifen auf </a:t>
            </a:r>
            <a:r>
              <a:rPr lang="de-AT" baseline="0" dirty="0" err="1" smtClean="0"/>
              <a:t>Use</a:t>
            </a:r>
            <a:r>
              <a:rPr lang="de-AT" baseline="0" dirty="0" smtClean="0"/>
              <a:t> Case Controller zu</a:t>
            </a:r>
          </a:p>
          <a:p>
            <a:pPr marL="0" indent="0">
              <a:buFontTx/>
              <a:buNone/>
            </a:pPr>
            <a:endParaRPr lang="de-AT" baseline="0" dirty="0" smtClean="0"/>
          </a:p>
          <a:p>
            <a:pPr marL="0" indent="0">
              <a:buFontTx/>
              <a:buNone/>
            </a:pPr>
            <a:r>
              <a:rPr lang="de-AT" baseline="0" dirty="0" smtClean="0"/>
              <a:t>Der Client wählt über Factory die Kommunikationsschnittstelle aus und erhält Service Client</a:t>
            </a:r>
          </a:p>
          <a:p>
            <a:pPr marL="0" indent="0">
              <a:buFontTx/>
              <a:buNone/>
            </a:pPr>
            <a:endParaRPr lang="de-AT" baseline="0" dirty="0" smtClean="0"/>
          </a:p>
          <a:p>
            <a:pPr marL="0" indent="0">
              <a:buFontTx/>
              <a:buNone/>
            </a:pPr>
            <a:r>
              <a:rPr lang="de-AT" baseline="0" dirty="0" smtClean="0"/>
              <a:t>Mit dem Service Client (Remote </a:t>
            </a:r>
            <a:r>
              <a:rPr lang="de-AT" baseline="0" dirty="0" err="1" smtClean="0"/>
              <a:t>Use</a:t>
            </a:r>
            <a:r>
              <a:rPr lang="de-AT" baseline="0" dirty="0" smtClean="0"/>
              <a:t> Case Controller) wird auf der Präsentationsebene gearbeitet</a:t>
            </a:r>
          </a:p>
          <a:p>
            <a:pPr marL="171450" indent="-171450">
              <a:buFontTx/>
              <a:buChar char="-"/>
            </a:pPr>
            <a:r>
              <a:rPr lang="de-AT" baseline="0" dirty="0" smtClean="0"/>
              <a:t>Die Darunterliegenden Kommunikationsaufgaben sind nicht sichtbar</a:t>
            </a:r>
          </a:p>
          <a:p>
            <a:pPr marL="171450" indent="-171450">
              <a:buFontTx/>
              <a:buChar char="-"/>
            </a:pPr>
            <a:endParaRPr lang="de-AT" baseline="0" dirty="0" smtClean="0"/>
          </a:p>
          <a:p>
            <a:pPr marL="0" indent="0">
              <a:buFontTx/>
              <a:buNone/>
            </a:pPr>
            <a:r>
              <a:rPr lang="de-AT" baseline="0" dirty="0" smtClean="0"/>
              <a:t>Wichtig</a:t>
            </a:r>
          </a:p>
          <a:p>
            <a:pPr marL="171450" indent="-171450">
              <a:buFontTx/>
              <a:buChar char="-"/>
            </a:pPr>
            <a:r>
              <a:rPr lang="de-AT" baseline="0" dirty="0" err="1" smtClean="0"/>
              <a:t>Exception</a:t>
            </a:r>
            <a:r>
              <a:rPr lang="de-AT" baseline="0" dirty="0" smtClean="0"/>
              <a:t> Handling (</a:t>
            </a:r>
            <a:r>
              <a:rPr lang="de-AT" baseline="0" dirty="0" err="1" smtClean="0"/>
              <a:t>CommunicationProblemException</a:t>
            </a:r>
            <a:r>
              <a:rPr lang="de-AT" baseline="0" dirty="0" smtClean="0"/>
              <a:t> stellvertretend für </a:t>
            </a:r>
            <a:r>
              <a:rPr lang="de-AT" baseline="0" dirty="0" err="1" smtClean="0"/>
              <a:t>RemoteException</a:t>
            </a:r>
            <a:r>
              <a:rPr lang="de-AT" baseline="0" dirty="0" smtClean="0"/>
              <a:t>, Invalid URL </a:t>
            </a:r>
            <a:r>
              <a:rPr lang="de-AT" baseline="0" dirty="0" err="1" smtClean="0"/>
              <a:t>Exception</a:t>
            </a:r>
            <a:r>
              <a:rPr lang="de-AT" baseline="0" dirty="0" smtClean="0"/>
              <a:t>,…)</a:t>
            </a:r>
          </a:p>
          <a:p>
            <a:pPr marL="171450" indent="-171450">
              <a:buFontTx/>
              <a:buChar char="-"/>
            </a:pPr>
            <a:endParaRPr lang="de-AT" baseline="0" dirty="0" smtClean="0"/>
          </a:p>
          <a:p>
            <a:pPr marL="0" indent="0">
              <a:buFontTx/>
              <a:buNone/>
            </a:pPr>
            <a:r>
              <a:rPr lang="de-AT" baseline="0" dirty="0" smtClean="0"/>
              <a:t>Vorteile</a:t>
            </a:r>
          </a:p>
          <a:p>
            <a:pPr marL="171450" indent="-171450">
              <a:buFontTx/>
              <a:buChar char="-"/>
            </a:pPr>
            <a:r>
              <a:rPr lang="de-AT" baseline="0" dirty="0" smtClean="0"/>
              <a:t>Information </a:t>
            </a:r>
            <a:r>
              <a:rPr lang="de-AT" baseline="0" dirty="0" err="1" smtClean="0"/>
              <a:t>Hiding</a:t>
            </a:r>
            <a:r>
              <a:rPr lang="de-AT" baseline="0" dirty="0" smtClean="0"/>
              <a:t> (</a:t>
            </a:r>
            <a:r>
              <a:rPr lang="de-AT" baseline="0" dirty="0" err="1" smtClean="0"/>
              <a:t>Presentation</a:t>
            </a:r>
            <a:r>
              <a:rPr lang="de-AT" baseline="0" dirty="0" smtClean="0"/>
              <a:t>-Schicht interessiert Übertragung grundsätzlich nicht)</a:t>
            </a:r>
          </a:p>
          <a:p>
            <a:pPr marL="0" indent="0">
              <a:buFontTx/>
              <a:buNone/>
            </a:pPr>
            <a:r>
              <a:rPr lang="de-AT" baseline="0" dirty="0" smtClean="0"/>
              <a:t>+ Unabhängig von Übertragungsprotokoll (für zukünftige </a:t>
            </a:r>
            <a:r>
              <a:rPr lang="de-AT" baseline="0" dirty="0" err="1" smtClean="0"/>
              <a:t>neuentwicklungen</a:t>
            </a:r>
            <a:r>
              <a:rPr lang="de-AT" baseline="0" dirty="0" smtClean="0"/>
              <a:t>,…)</a:t>
            </a:r>
          </a:p>
          <a:p>
            <a:pPr marL="0" indent="0">
              <a:buFontTx/>
              <a:buNone/>
            </a:pPr>
            <a:r>
              <a:rPr lang="de-AT" baseline="0" dirty="0" smtClean="0"/>
              <a:t>+ bei Projekt war es klar, dass verschiedene Protokolle in den Einsatz kommen</a:t>
            </a:r>
          </a:p>
          <a:p>
            <a:pPr marL="0" indent="0">
              <a:buFontTx/>
              <a:buNone/>
            </a:pPr>
            <a:endParaRPr lang="de-AT" baseline="0" dirty="0" smtClean="0"/>
          </a:p>
          <a:p>
            <a:pPr marL="0" indent="0">
              <a:buFontTx/>
              <a:buNone/>
            </a:pPr>
            <a:r>
              <a:rPr lang="de-AT" baseline="0" dirty="0" smtClean="0"/>
              <a:t>Nachteile / Schwierigkeiten</a:t>
            </a:r>
          </a:p>
          <a:p>
            <a:pPr marL="0" indent="0">
              <a:buFontTx/>
              <a:buNone/>
            </a:pPr>
            <a:r>
              <a:rPr lang="de-AT" baseline="0" dirty="0" smtClean="0"/>
              <a:t>- EJB </a:t>
            </a:r>
            <a:r>
              <a:rPr lang="de-AT" baseline="0" dirty="0" smtClean="0">
                <a:sym typeface="Wingdings" pitchFamily="2" charset="2"/>
              </a:rPr>
              <a:t> Container/Annotationen</a:t>
            </a:r>
            <a:endParaRPr lang="de-AT" baseline="0" dirty="0" smtClean="0"/>
          </a:p>
          <a:p>
            <a:pPr marL="171450" indent="-171450">
              <a:buFontTx/>
              <a:buChar char="-"/>
            </a:pPr>
            <a:endParaRPr lang="de-AT" baseline="0" dirty="0" smtClean="0"/>
          </a:p>
          <a:p>
            <a:pPr marL="0" indent="0">
              <a:buFontTx/>
              <a:buNone/>
            </a:pPr>
            <a:endParaRPr lang="de-AT" baseline="0" dirty="0" smtClean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667BC-8FB7-4AA4-8221-F4276DACFC1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43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Vorteile</a:t>
            </a:r>
          </a:p>
          <a:p>
            <a:pPr marL="171450" indent="-171450">
              <a:buFontTx/>
              <a:buChar char="-"/>
            </a:pPr>
            <a:r>
              <a:rPr lang="de-AT" baseline="0" dirty="0" err="1" smtClean="0"/>
              <a:t>Use</a:t>
            </a:r>
            <a:r>
              <a:rPr lang="de-AT" baseline="0" dirty="0" smtClean="0"/>
              <a:t> Case Controller unabhängig von Kommunikation</a:t>
            </a:r>
          </a:p>
          <a:p>
            <a:pPr marL="171450" indent="-171450">
              <a:buFontTx/>
              <a:buChar char="-"/>
            </a:pPr>
            <a:endParaRPr lang="de-AT" baseline="0" dirty="0" smtClean="0"/>
          </a:p>
          <a:p>
            <a:pPr marL="0" indent="0">
              <a:buFontTx/>
              <a:buNone/>
            </a:pPr>
            <a:r>
              <a:rPr lang="de-AT" baseline="0" dirty="0" smtClean="0"/>
              <a:t>Was muss für neue Kommunikationsschicht getan werden</a:t>
            </a:r>
          </a:p>
          <a:p>
            <a:pPr marL="228600" indent="-228600">
              <a:buFontTx/>
              <a:buAutoNum type="arabicPeriod"/>
            </a:pPr>
            <a:r>
              <a:rPr lang="de-AT" baseline="0" dirty="0" smtClean="0"/>
              <a:t>Service Factory (die dem </a:t>
            </a:r>
            <a:r>
              <a:rPr lang="de-AT" baseline="0" dirty="0" err="1" smtClean="0"/>
              <a:t>Use</a:t>
            </a:r>
            <a:r>
              <a:rPr lang="de-AT" baseline="0" dirty="0" smtClean="0"/>
              <a:t> Case Controller Interface entspricht) erstellen</a:t>
            </a:r>
          </a:p>
          <a:p>
            <a:pPr marL="685800" lvl="1" indent="-228600">
              <a:buFontTx/>
              <a:buAutoNum type="arabicPeriod"/>
            </a:pPr>
            <a:r>
              <a:rPr lang="de-AT" baseline="0" dirty="0" smtClean="0"/>
              <a:t>Interface (für Client im </a:t>
            </a:r>
            <a:r>
              <a:rPr lang="de-AT" baseline="0" dirty="0" err="1" smtClean="0"/>
              <a:t>Contract</a:t>
            </a:r>
            <a:r>
              <a:rPr lang="de-AT" baseline="0" dirty="0" smtClean="0"/>
              <a:t>) und Implementation (auf Server)</a:t>
            </a:r>
          </a:p>
          <a:p>
            <a:pPr marL="228600" lvl="0" indent="-228600">
              <a:buFontTx/>
              <a:buAutoNum type="arabicPeriod"/>
            </a:pPr>
            <a:r>
              <a:rPr lang="de-AT" baseline="0" dirty="0" smtClean="0"/>
              <a:t>Einzelnen Services dem Kommunikationsprotokoll entsprechend implementieren</a:t>
            </a:r>
          </a:p>
          <a:p>
            <a:pPr marL="685800" lvl="1" indent="-228600">
              <a:buFontTx/>
              <a:buAutoNum type="arabicPeriod"/>
            </a:pPr>
            <a:r>
              <a:rPr lang="de-AT" baseline="0" dirty="0" smtClean="0"/>
              <a:t>Oft nur kleine Änderungen (Annotationen, </a:t>
            </a:r>
            <a:r>
              <a:rPr lang="de-AT" baseline="0" dirty="0" err="1" smtClean="0"/>
              <a:t>Exceptions</a:t>
            </a:r>
            <a:r>
              <a:rPr lang="de-AT" baseline="0" dirty="0" smtClean="0"/>
              <a:t>)</a:t>
            </a:r>
          </a:p>
          <a:p>
            <a:pPr marL="1143000" lvl="2" indent="-228600">
              <a:buFontTx/>
              <a:buAutoNum type="arabicPeriod"/>
            </a:pPr>
            <a:r>
              <a:rPr lang="de-AT" baseline="0" dirty="0" smtClean="0"/>
              <a:t>Diese können Aufgaben an </a:t>
            </a:r>
            <a:r>
              <a:rPr lang="de-AT" baseline="0" dirty="0" err="1" smtClean="0"/>
              <a:t>Use</a:t>
            </a:r>
            <a:r>
              <a:rPr lang="de-AT" baseline="0" dirty="0" smtClean="0"/>
              <a:t> Case Controller delegieren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667BC-8FB7-4AA4-8221-F4276DACFC1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089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667BC-8FB7-4AA4-8221-F4276DACFC1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691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Kein einheitliches Interface </a:t>
            </a:r>
            <a:r>
              <a:rPr lang="de-AT" dirty="0" smtClean="0">
                <a:sym typeface="Wingdings" pitchFamily="2" charset="2"/>
              </a:rPr>
              <a:t> Schnittstellen-Signatur</a:t>
            </a:r>
            <a:r>
              <a:rPr lang="de-AT" baseline="0" dirty="0" smtClean="0">
                <a:sym typeface="Wingdings" pitchFamily="2" charset="2"/>
              </a:rPr>
              <a:t> aufgrund </a:t>
            </a:r>
            <a:r>
              <a:rPr lang="de-AT" baseline="0" dirty="0" err="1" smtClean="0">
                <a:sym typeface="Wingdings" pitchFamily="2" charset="2"/>
              </a:rPr>
              <a:t>Exception</a:t>
            </a:r>
            <a:r>
              <a:rPr lang="de-AT" baseline="0" dirty="0" smtClean="0">
                <a:sym typeface="Wingdings" pitchFamily="2" charset="2"/>
              </a:rPr>
              <a:t> etc. unterschiedlich</a:t>
            </a:r>
          </a:p>
          <a:p>
            <a:endParaRPr lang="de-AT" baseline="0" dirty="0" smtClean="0">
              <a:sym typeface="Wingdings" pitchFamily="2" charset="2"/>
            </a:endParaRPr>
          </a:p>
          <a:p>
            <a:r>
              <a:rPr lang="de-AT" baseline="0" dirty="0" smtClean="0">
                <a:sym typeface="Wingdings" pitchFamily="2" charset="2"/>
              </a:rPr>
              <a:t>Compiler kann aufgrund Kommentar oben die aus Code-Sicht unterschiedlichen, jedoch aus Anwender-Sicht gleichartigen Aufgaben nicht auf Vollständigkeit / Korrektheit prüfen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667BC-8FB7-4AA4-8221-F4276DACFC1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286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Abstraktion</a:t>
            </a:r>
          </a:p>
          <a:p>
            <a:pPr marL="171450" indent="-171450">
              <a:buFontTx/>
              <a:buChar char="-"/>
            </a:pPr>
            <a:r>
              <a:rPr lang="de-AT" dirty="0" err="1" smtClean="0"/>
              <a:t>Use</a:t>
            </a:r>
            <a:r>
              <a:rPr lang="de-AT" baseline="0" dirty="0" smtClean="0"/>
              <a:t> Case Controller hat nichts mit Kommunikation zu tun</a:t>
            </a:r>
          </a:p>
          <a:p>
            <a:pPr marL="171450" indent="-171450">
              <a:buFontTx/>
              <a:buChar char="-"/>
            </a:pPr>
            <a:r>
              <a:rPr lang="de-AT" baseline="0" dirty="0" smtClean="0"/>
              <a:t>Client arbeitet auf </a:t>
            </a:r>
            <a:r>
              <a:rPr lang="de-AT" baseline="0" dirty="0" err="1" smtClean="0"/>
              <a:t>Use</a:t>
            </a:r>
            <a:r>
              <a:rPr lang="de-AT" baseline="0" dirty="0" smtClean="0"/>
              <a:t> Case Controller Interface (Präsentation hat grundsätzlich nichts mit Kommunikation zu tun)</a:t>
            </a:r>
          </a:p>
          <a:p>
            <a:pPr marL="171450" indent="-171450">
              <a:buFontTx/>
              <a:buChar char="-"/>
            </a:pPr>
            <a:endParaRPr lang="de-AT" baseline="0" dirty="0" smtClean="0"/>
          </a:p>
          <a:p>
            <a:pPr marL="0" indent="0">
              <a:buFontTx/>
              <a:buNone/>
            </a:pPr>
            <a:r>
              <a:rPr lang="de-AT" baseline="0" dirty="0" smtClean="0"/>
              <a:t>Information </a:t>
            </a:r>
            <a:r>
              <a:rPr lang="de-AT" baseline="0" dirty="0" err="1" smtClean="0"/>
              <a:t>Hiding</a:t>
            </a:r>
            <a:r>
              <a:rPr lang="de-AT" baseline="0" dirty="0" smtClean="0"/>
              <a:t> auf Client-Seite von </a:t>
            </a:r>
            <a:r>
              <a:rPr lang="de-AT" baseline="0" dirty="0" err="1" smtClean="0"/>
              <a:t>Com</a:t>
            </a:r>
            <a:endParaRPr lang="de-AT" baseline="0" dirty="0" smtClean="0"/>
          </a:p>
          <a:p>
            <a:pPr marL="0" indent="0">
              <a:buFontTx/>
              <a:buNone/>
            </a:pPr>
            <a:endParaRPr lang="de-AT" dirty="0" smtClean="0"/>
          </a:p>
          <a:p>
            <a:pPr marL="0" indent="0">
              <a:buFontTx/>
              <a:buNone/>
            </a:pPr>
            <a:r>
              <a:rPr lang="de-AT" dirty="0" smtClean="0"/>
              <a:t>Diese</a:t>
            </a:r>
            <a:r>
              <a:rPr lang="de-AT" baseline="0" dirty="0" smtClean="0"/>
              <a:t> Aufgabe war es klar, dass viele verschiedene Kommunikationsprotokolle eingesetzt werden</a:t>
            </a:r>
          </a:p>
          <a:p>
            <a:pPr marL="171450" indent="-171450">
              <a:buFontTx/>
              <a:buChar char="-"/>
            </a:pPr>
            <a:r>
              <a:rPr lang="de-AT" baseline="0" dirty="0" smtClean="0"/>
              <a:t>Andernfalls eventuell Kompromiss (z.B. EJB </a:t>
            </a:r>
            <a:r>
              <a:rPr lang="de-AT" baseline="0" dirty="0" smtClean="0">
                <a:sym typeface="Wingdings" pitchFamily="2" charset="2"/>
              </a:rPr>
              <a:t> Client arbeitet auf Business Interfaces)</a:t>
            </a:r>
          </a:p>
          <a:p>
            <a:pPr marL="628650" lvl="1" indent="-171450">
              <a:buFontTx/>
              <a:buChar char="-"/>
            </a:pPr>
            <a:r>
              <a:rPr lang="de-AT" baseline="0" dirty="0" smtClean="0">
                <a:sym typeface="Wingdings" pitchFamily="2" charset="2"/>
              </a:rPr>
              <a:t>Relativ einfacher Client-Umbau auf andere Technologie (wenn es jemals gemacht werden sollte)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667BC-8FB7-4AA4-8221-F4276DACFC1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286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Stabil: kein</a:t>
            </a:r>
            <a:r>
              <a:rPr lang="de-AT" baseline="0" dirty="0" smtClean="0"/>
              <a:t> EE Container o.Ä., welcher Probleme machen kann</a:t>
            </a:r>
          </a:p>
          <a:p>
            <a:endParaRPr lang="de-AT" baseline="0" dirty="0" smtClean="0"/>
          </a:p>
          <a:p>
            <a:r>
              <a:rPr lang="de-AT" baseline="0" dirty="0" smtClean="0"/>
              <a:t>Programmieren: fehleranfällig aufgrund Remote </a:t>
            </a:r>
            <a:r>
              <a:rPr lang="de-AT" baseline="0" dirty="0" err="1" smtClean="0"/>
              <a:t>Exceptions</a:t>
            </a:r>
            <a:r>
              <a:rPr lang="de-AT" baseline="0" dirty="0" smtClean="0"/>
              <a:t> etc.; jedoch relativ einfach zu finden</a:t>
            </a:r>
          </a:p>
          <a:p>
            <a:endParaRPr lang="de-AT" baseline="0" dirty="0" smtClean="0"/>
          </a:p>
          <a:p>
            <a:r>
              <a:rPr lang="de-AT" baseline="0" dirty="0" smtClean="0"/>
              <a:t>Probleme mit </a:t>
            </a:r>
            <a:r>
              <a:rPr lang="de-AT" baseline="0" dirty="0" err="1" smtClean="0"/>
              <a:t>Netbeans</a:t>
            </a:r>
            <a:r>
              <a:rPr lang="en-GB" baseline="0" dirty="0" smtClean="0"/>
              <a:t> </a:t>
            </a:r>
            <a:r>
              <a:rPr lang="en-GB" baseline="0" dirty="0" smtClean="0">
                <a:sym typeface="Wingdings" pitchFamily="2" charset="2"/>
              </a:rPr>
              <a:t> Security Policies </a:t>
            </a:r>
            <a:r>
              <a:rPr lang="en-GB" baseline="0" dirty="0" err="1" smtClean="0">
                <a:sym typeface="Wingdings" pitchFamily="2" charset="2"/>
              </a:rPr>
              <a:t>werden</a:t>
            </a:r>
            <a:r>
              <a:rPr lang="en-GB" baseline="0" dirty="0" smtClean="0">
                <a:sym typeface="Wingdings" pitchFamily="2" charset="2"/>
              </a:rPr>
              <a:t> </a:t>
            </a:r>
            <a:r>
              <a:rPr lang="en-GB" baseline="0" dirty="0" err="1" smtClean="0">
                <a:sym typeface="Wingdings" pitchFamily="2" charset="2"/>
              </a:rPr>
              <a:t>gefordert</a:t>
            </a:r>
            <a:r>
              <a:rPr lang="en-GB" baseline="0" dirty="0" smtClean="0">
                <a:sym typeface="Wingdings" pitchFamily="2" charset="2"/>
              </a:rPr>
              <a:t>; </a:t>
            </a:r>
            <a:r>
              <a:rPr lang="en-GB" baseline="0" dirty="0" err="1" smtClean="0">
                <a:sym typeface="Wingdings" pitchFamily="2" charset="2"/>
              </a:rPr>
              <a:t>bei</a:t>
            </a:r>
            <a:r>
              <a:rPr lang="en-GB" baseline="0" dirty="0" smtClean="0">
                <a:sym typeface="Wingdings" pitchFamily="2" charset="2"/>
              </a:rPr>
              <a:t> </a:t>
            </a:r>
            <a:r>
              <a:rPr lang="en-GB" baseline="0" dirty="0" err="1" smtClean="0">
                <a:sym typeface="Wingdings" pitchFamily="2" charset="2"/>
              </a:rPr>
              <a:t>starten</a:t>
            </a:r>
            <a:r>
              <a:rPr lang="en-GB" baseline="0" dirty="0" smtClean="0">
                <a:sym typeface="Wingdings" pitchFamily="2" charset="2"/>
              </a:rPr>
              <a:t> von JAR </a:t>
            </a:r>
            <a:r>
              <a:rPr lang="en-GB" baseline="0" dirty="0" err="1" smtClean="0">
                <a:sym typeface="Wingdings" pitchFamily="2" charset="2"/>
              </a:rPr>
              <a:t>aus</a:t>
            </a:r>
            <a:r>
              <a:rPr lang="en-GB" baseline="0" dirty="0" smtClean="0">
                <a:sym typeface="Wingdings" pitchFamily="2" charset="2"/>
              </a:rPr>
              <a:t> Console KEINE Policies </a:t>
            </a:r>
            <a:r>
              <a:rPr lang="en-GB" baseline="0" dirty="0" err="1" smtClean="0">
                <a:sym typeface="Wingdings" pitchFamily="2" charset="2"/>
              </a:rPr>
              <a:t>erwünscht</a:t>
            </a:r>
            <a:endParaRPr lang="en-GB" baseline="0" dirty="0" smtClean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r>
              <a:rPr lang="de-AT" baseline="0" dirty="0" smtClean="0">
                <a:sym typeface="Wingdings" pitchFamily="2" charset="2"/>
              </a:rPr>
              <a:t>Im Gegensatz zu anderen Technologien jedoch TRAUMHAFT</a:t>
            </a:r>
          </a:p>
          <a:p>
            <a:pPr marL="171450" indent="-171450">
              <a:buFontTx/>
              <a:buChar char="-"/>
            </a:pPr>
            <a:endParaRPr lang="de-AT" baseline="0" dirty="0" smtClean="0">
              <a:sym typeface="Wingdings" pitchFamily="2" charset="2"/>
            </a:endParaRPr>
          </a:p>
          <a:p>
            <a:pPr marL="0" indent="0">
              <a:buFontTx/>
              <a:buNone/>
            </a:pPr>
            <a:r>
              <a:rPr lang="de-AT" baseline="0" dirty="0" smtClean="0">
                <a:sym typeface="Wingdings" pitchFamily="2" charset="2"/>
              </a:rPr>
              <a:t>Technologie an sich kennt jeder – wenn erwünscht Feilhauers Folien (RMI) Seite 39 (Klassendiagramm) und Seite 50 (</a:t>
            </a:r>
            <a:r>
              <a:rPr lang="de-AT" baseline="0" dirty="0" err="1" smtClean="0">
                <a:sym typeface="Wingdings" pitchFamily="2" charset="2"/>
              </a:rPr>
              <a:t>Runtime</a:t>
            </a:r>
            <a:r>
              <a:rPr lang="de-AT" baseline="0" smtClean="0">
                <a:sym typeface="Wingdings" pitchFamily="2" charset="2"/>
              </a:rPr>
              <a:t> Scenario)</a:t>
            </a:r>
            <a:endParaRPr lang="en-GB" baseline="0" dirty="0" smtClean="0">
              <a:sym typeface="Wingdings" pitchFamily="2" charset="2"/>
            </a:endParaRPr>
          </a:p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667BC-8FB7-4AA4-8221-F4276DACFC1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570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27.12.2012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27.12.2012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27.12.2012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27.12.2012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27.12.2012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27.12.2012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27.12.2012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27.12.2012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27.12.2012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27.12.2012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27.12.2012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27.12.2012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Kommunikation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RMI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727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Architektur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2"/>
          </a:xfrm>
        </p:spPr>
      </p:pic>
      <p:cxnSp>
        <p:nvCxnSpPr>
          <p:cNvPr id="6" name="Gerade Verbindung mit Pfeil 5"/>
          <p:cNvCxnSpPr/>
          <p:nvPr/>
        </p:nvCxnSpPr>
        <p:spPr>
          <a:xfrm flipV="1">
            <a:off x="2843808" y="2924944"/>
            <a:ext cx="64807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2915816" y="3501008"/>
            <a:ext cx="0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5436096" y="3501008"/>
            <a:ext cx="72008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V="1">
            <a:off x="6156176" y="3429000"/>
            <a:ext cx="72008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feil nach unten 24"/>
          <p:cNvSpPr/>
          <p:nvPr/>
        </p:nvSpPr>
        <p:spPr>
          <a:xfrm>
            <a:off x="3563888" y="5229200"/>
            <a:ext cx="45719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feld 25"/>
          <p:cNvSpPr txBox="1"/>
          <p:nvPr/>
        </p:nvSpPr>
        <p:spPr>
          <a:xfrm>
            <a:off x="2029644" y="5517232"/>
            <a:ext cx="146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Service Client</a:t>
            </a:r>
            <a:endParaRPr lang="en-GB" dirty="0"/>
          </a:p>
        </p:txBody>
      </p:sp>
      <p:cxnSp>
        <p:nvCxnSpPr>
          <p:cNvPr id="30" name="Gerade Verbindung mit Pfeil 29"/>
          <p:cNvCxnSpPr/>
          <p:nvPr/>
        </p:nvCxnSpPr>
        <p:spPr>
          <a:xfrm flipV="1">
            <a:off x="3059832" y="5013176"/>
            <a:ext cx="549775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7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Beispiel – Start des Servers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/>
              <a:t>public class Server</a:t>
            </a:r>
          </a:p>
          <a:p>
            <a:pPr marL="0" indent="0">
              <a:buNone/>
            </a:pPr>
            <a:r>
              <a:rPr lang="en-GB" sz="1600" dirty="0" smtClean="0"/>
              <a:t>{</a:t>
            </a:r>
          </a:p>
          <a:p>
            <a:pPr marL="0" indent="0">
              <a:buNone/>
            </a:pPr>
            <a:r>
              <a:rPr lang="en-GB" sz="1600" dirty="0" smtClean="0"/>
              <a:t>     public </a:t>
            </a:r>
            <a:r>
              <a:rPr lang="en-GB" sz="1600" dirty="0"/>
              <a:t>static void main(String[] </a:t>
            </a:r>
            <a:r>
              <a:rPr lang="en-GB" sz="1600" dirty="0" err="1"/>
              <a:t>args</a:t>
            </a:r>
            <a:r>
              <a:rPr lang="en-GB" sz="1600" dirty="0"/>
              <a:t>)</a:t>
            </a:r>
          </a:p>
          <a:p>
            <a:pPr marL="0" indent="0">
              <a:buNone/>
            </a:pPr>
            <a:r>
              <a:rPr lang="en-GB" sz="1600" dirty="0"/>
              <a:t>            throws </a:t>
            </a:r>
            <a:r>
              <a:rPr lang="en-GB" sz="1600" dirty="0" err="1"/>
              <a:t>IOException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    {</a:t>
            </a:r>
          </a:p>
          <a:p>
            <a:pPr marL="0" indent="0">
              <a:buNone/>
            </a:pPr>
            <a:r>
              <a:rPr lang="en-GB" sz="1600" dirty="0"/>
              <a:t>        // start </a:t>
            </a:r>
            <a:r>
              <a:rPr lang="en-GB" sz="1600" dirty="0" err="1"/>
              <a:t>rmi</a:t>
            </a:r>
            <a:r>
              <a:rPr lang="en-GB" sz="1600" dirty="0"/>
              <a:t>-server-thread </a:t>
            </a:r>
          </a:p>
          <a:p>
            <a:pPr marL="0" indent="0">
              <a:buNone/>
            </a:pPr>
            <a:r>
              <a:rPr lang="en-GB" sz="1600" dirty="0"/>
              <a:t>        </a:t>
            </a:r>
            <a:r>
              <a:rPr lang="en-GB" sz="1600" dirty="0" err="1"/>
              <a:t>RmiServer</a:t>
            </a:r>
            <a:r>
              <a:rPr lang="en-GB" sz="1600" dirty="0"/>
              <a:t> </a:t>
            </a:r>
            <a:r>
              <a:rPr lang="en-GB" sz="1600" dirty="0" err="1"/>
              <a:t>rmiServer</a:t>
            </a:r>
            <a:r>
              <a:rPr lang="en-GB" sz="1600" dirty="0"/>
              <a:t> = new </a:t>
            </a:r>
            <a:r>
              <a:rPr lang="en-GB" sz="1600" dirty="0" err="1"/>
              <a:t>RmiServer</a:t>
            </a:r>
            <a:r>
              <a:rPr lang="en-GB" sz="1600" dirty="0"/>
              <a:t>(1099);</a:t>
            </a:r>
          </a:p>
          <a:p>
            <a:pPr marL="0" indent="0">
              <a:buNone/>
            </a:pPr>
            <a:r>
              <a:rPr lang="en-GB" sz="1600" dirty="0"/>
              <a:t>        new Thread(</a:t>
            </a:r>
            <a:r>
              <a:rPr lang="en-GB" sz="1600" dirty="0" err="1"/>
              <a:t>rmiServer</a:t>
            </a:r>
            <a:r>
              <a:rPr lang="en-GB" sz="1600" dirty="0"/>
              <a:t>).start();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/>
              <a:t>        // start </a:t>
            </a:r>
            <a:r>
              <a:rPr lang="en-GB" sz="1600" dirty="0" err="1"/>
              <a:t>corba</a:t>
            </a:r>
            <a:r>
              <a:rPr lang="en-GB" sz="1600" dirty="0"/>
              <a:t>-server-thread</a:t>
            </a:r>
          </a:p>
          <a:p>
            <a:pPr marL="0" indent="0">
              <a:buNone/>
            </a:pPr>
            <a:r>
              <a:rPr lang="en-GB" sz="1600" dirty="0"/>
              <a:t>        </a:t>
            </a:r>
            <a:r>
              <a:rPr lang="en-GB" sz="1600" dirty="0" err="1"/>
              <a:t>CorbaServer</a:t>
            </a:r>
            <a:r>
              <a:rPr lang="en-GB" sz="1600" dirty="0"/>
              <a:t> </a:t>
            </a:r>
            <a:r>
              <a:rPr lang="en-GB" sz="1600" dirty="0" err="1"/>
              <a:t>corbaServer</a:t>
            </a:r>
            <a:r>
              <a:rPr lang="en-GB" sz="1600" dirty="0"/>
              <a:t> = new </a:t>
            </a:r>
            <a:r>
              <a:rPr lang="en-GB" sz="1600" dirty="0" err="1"/>
              <a:t>CorbaServer</a:t>
            </a:r>
            <a:r>
              <a:rPr lang="en-GB" sz="1600" dirty="0"/>
              <a:t>();</a:t>
            </a:r>
          </a:p>
          <a:p>
            <a:pPr marL="0" indent="0">
              <a:buNone/>
            </a:pPr>
            <a:r>
              <a:rPr lang="en-GB" sz="1600" dirty="0"/>
              <a:t>        new Thread(</a:t>
            </a:r>
            <a:r>
              <a:rPr lang="en-GB" sz="1600" dirty="0" err="1"/>
              <a:t>corbaServer</a:t>
            </a:r>
            <a:r>
              <a:rPr lang="en-GB" sz="1600" dirty="0"/>
              <a:t>).start();</a:t>
            </a:r>
          </a:p>
        </p:txBody>
      </p:sp>
    </p:spTree>
    <p:extLst>
      <p:ext uri="{BB962C8B-B14F-4D97-AF65-F5344CB8AC3E}">
        <p14:creationId xmlns:p14="http://schemas.microsoft.com/office/powerpoint/2010/main" val="84869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Beispiel – RMI Server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1800" dirty="0" err="1" smtClean="0"/>
              <a:t>IRmiServiceFactory</a:t>
            </a:r>
            <a:r>
              <a:rPr lang="en-GB" sz="1800" dirty="0" smtClean="0"/>
              <a:t> </a:t>
            </a:r>
            <a:r>
              <a:rPr lang="en-GB" sz="1800" dirty="0" err="1" smtClean="0"/>
              <a:t>rmiServiceFactory</a:t>
            </a:r>
            <a:r>
              <a:rPr lang="en-GB" sz="1800" dirty="0" smtClean="0"/>
              <a:t> </a:t>
            </a:r>
            <a:r>
              <a:rPr lang="en-GB" sz="1800" dirty="0"/>
              <a:t>= new </a:t>
            </a:r>
            <a:r>
              <a:rPr lang="en-GB" sz="1800" dirty="0" err="1"/>
              <a:t>RmiServiceClientFactory</a:t>
            </a:r>
            <a:r>
              <a:rPr lang="en-GB" sz="1800" dirty="0" smtClean="0"/>
              <a:t>();</a:t>
            </a:r>
          </a:p>
          <a:p>
            <a:pPr marL="0" indent="0">
              <a:buNone/>
            </a:pPr>
            <a:endParaRPr lang="de-AT" sz="1800" dirty="0"/>
          </a:p>
          <a:p>
            <a:pPr marL="0" indent="0">
              <a:buNone/>
            </a:pPr>
            <a:endParaRPr lang="de-AT" sz="1800" dirty="0" smtClean="0"/>
          </a:p>
          <a:p>
            <a:pPr marL="0" indent="0">
              <a:buNone/>
            </a:pPr>
            <a:endParaRPr lang="de-AT" sz="1800" dirty="0"/>
          </a:p>
          <a:p>
            <a:pPr marL="0" indent="0">
              <a:buNone/>
            </a:pPr>
            <a:endParaRPr lang="de-AT" sz="1800" dirty="0" smtClean="0"/>
          </a:p>
          <a:p>
            <a:pPr marL="0" indent="0">
              <a:buNone/>
            </a:pPr>
            <a:endParaRPr lang="de-AT" sz="1800" dirty="0"/>
          </a:p>
          <a:p>
            <a:pPr marL="0" indent="0">
              <a:buNone/>
            </a:pPr>
            <a:endParaRPr lang="de-AT" sz="1800" dirty="0" smtClean="0"/>
          </a:p>
          <a:p>
            <a:pPr marL="0" indent="0">
              <a:buNone/>
            </a:pPr>
            <a:endParaRPr lang="de-AT" sz="1800" dirty="0"/>
          </a:p>
          <a:p>
            <a:pPr marL="0" indent="0">
              <a:buNone/>
            </a:pPr>
            <a:endParaRPr lang="de-AT" sz="1800" dirty="0" smtClean="0"/>
          </a:p>
          <a:p>
            <a:pPr marL="0" indent="0">
              <a:buNone/>
            </a:pPr>
            <a:endParaRPr lang="de-AT" sz="1800" dirty="0"/>
          </a:p>
          <a:p>
            <a:pPr marL="0" indent="0">
              <a:buNone/>
            </a:pPr>
            <a:endParaRPr lang="de-AT" sz="1800" dirty="0" smtClean="0"/>
          </a:p>
          <a:p>
            <a:pPr marL="0" indent="0">
              <a:buNone/>
            </a:pPr>
            <a:r>
              <a:rPr lang="en-GB" sz="1800" dirty="0"/>
              <a:t>@Override</a:t>
            </a:r>
          </a:p>
          <a:p>
            <a:pPr marL="0" indent="0">
              <a:buNone/>
            </a:pPr>
            <a:r>
              <a:rPr lang="en-GB" sz="1800" dirty="0"/>
              <a:t>    public List&lt;</a:t>
            </a:r>
            <a:r>
              <a:rPr lang="en-GB" sz="1800" dirty="0" err="1"/>
              <a:t>ICompetitionDto</a:t>
            </a:r>
            <a:r>
              <a:rPr lang="en-GB" sz="1800" dirty="0"/>
              <a:t>&gt; </a:t>
            </a:r>
            <a:r>
              <a:rPr lang="en-GB" sz="1800" dirty="0" err="1"/>
              <a:t>getCompetitionList</a:t>
            </a:r>
            <a:r>
              <a:rPr lang="en-GB" sz="1800" dirty="0"/>
              <a:t>()</a:t>
            </a:r>
          </a:p>
          <a:p>
            <a:pPr marL="0" indent="0">
              <a:buNone/>
            </a:pPr>
            <a:r>
              <a:rPr lang="en-GB" sz="1800" dirty="0"/>
              <a:t>            throws </a:t>
            </a:r>
            <a:r>
              <a:rPr lang="en-GB" sz="1800" dirty="0" err="1"/>
              <a:t>RemoteException</a:t>
            </a:r>
            <a:endParaRPr lang="en-GB" sz="1800" dirty="0"/>
          </a:p>
          <a:p>
            <a:pPr marL="0" indent="0">
              <a:buNone/>
            </a:pPr>
            <a:r>
              <a:rPr lang="en-GB" sz="1800" dirty="0"/>
              <a:t>    {</a:t>
            </a:r>
          </a:p>
          <a:p>
            <a:pPr marL="0" indent="0">
              <a:buNone/>
            </a:pPr>
            <a:r>
              <a:rPr lang="en-GB" sz="1800" dirty="0"/>
              <a:t>        return </a:t>
            </a:r>
            <a:r>
              <a:rPr lang="en-GB" sz="1800" dirty="0" err="1"/>
              <a:t>AddMatchResultsController.getInstance</a:t>
            </a:r>
            <a:r>
              <a:rPr lang="en-GB" sz="1800" dirty="0"/>
              <a:t>().</a:t>
            </a:r>
            <a:r>
              <a:rPr lang="en-GB" sz="1800" dirty="0" err="1"/>
              <a:t>getCompetitionList</a:t>
            </a:r>
            <a:r>
              <a:rPr lang="en-GB" sz="1800" dirty="0"/>
              <a:t>();</a:t>
            </a:r>
          </a:p>
          <a:p>
            <a:pPr marL="0" indent="0">
              <a:buNone/>
            </a:pPr>
            <a:r>
              <a:rPr lang="en-GB" sz="1800" dirty="0"/>
              <a:t>    }</a:t>
            </a:r>
          </a:p>
        </p:txBody>
      </p:sp>
      <p:sp>
        <p:nvSpPr>
          <p:cNvPr id="5" name="Pfeil nach oben 4"/>
          <p:cNvSpPr/>
          <p:nvPr/>
        </p:nvSpPr>
        <p:spPr>
          <a:xfrm>
            <a:off x="1043608" y="1988840"/>
            <a:ext cx="432048" cy="6480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feld 5"/>
          <p:cNvSpPr txBox="1"/>
          <p:nvPr/>
        </p:nvSpPr>
        <p:spPr>
          <a:xfrm>
            <a:off x="341551" y="2924944"/>
            <a:ext cx="1807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Remote Interface</a:t>
            </a:r>
            <a:endParaRPr lang="en-GB" dirty="0"/>
          </a:p>
        </p:txBody>
      </p:sp>
      <p:sp>
        <p:nvSpPr>
          <p:cNvPr id="7" name="Pfeil nach oben 6"/>
          <p:cNvSpPr/>
          <p:nvPr/>
        </p:nvSpPr>
        <p:spPr>
          <a:xfrm>
            <a:off x="4788024" y="1988840"/>
            <a:ext cx="432048" cy="6480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feld 7"/>
          <p:cNvSpPr txBox="1"/>
          <p:nvPr/>
        </p:nvSpPr>
        <p:spPr>
          <a:xfrm>
            <a:off x="3563888" y="2780928"/>
            <a:ext cx="5040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 smtClean="0"/>
              <a:t>Unicast</a:t>
            </a:r>
            <a:r>
              <a:rPr lang="de-AT" dirty="0" smtClean="0"/>
              <a:t> Remote </a:t>
            </a:r>
            <a:r>
              <a:rPr lang="de-AT" dirty="0" err="1" smtClean="0"/>
              <a:t>Object</a:t>
            </a:r>
            <a:endParaRPr lang="de-AT" dirty="0" smtClean="0"/>
          </a:p>
          <a:p>
            <a:pPr marL="285750" indent="-285750">
              <a:buFontTx/>
              <a:buChar char="-"/>
            </a:pPr>
            <a:r>
              <a:rPr lang="de-AT" dirty="0" err="1" smtClean="0"/>
              <a:t>Instanziert</a:t>
            </a:r>
            <a:r>
              <a:rPr lang="de-AT" dirty="0" smtClean="0"/>
              <a:t> RMI </a:t>
            </a:r>
            <a:r>
              <a:rPr lang="de-AT" dirty="0" err="1" smtClean="0"/>
              <a:t>Use</a:t>
            </a:r>
            <a:r>
              <a:rPr lang="de-AT" dirty="0" smtClean="0"/>
              <a:t> Case Controller</a:t>
            </a:r>
          </a:p>
          <a:p>
            <a:pPr marL="742950" lvl="1" indent="-285750">
              <a:buFontTx/>
              <a:buChar char="-"/>
            </a:pPr>
            <a:r>
              <a:rPr lang="de-AT" dirty="0" smtClean="0"/>
              <a:t>Z.B. „</a:t>
            </a:r>
            <a:r>
              <a:rPr lang="de-AT" dirty="0" err="1" smtClean="0"/>
              <a:t>AddMatchResultRmiService</a:t>
            </a:r>
            <a:r>
              <a:rPr lang="de-AT" dirty="0" smtClean="0"/>
              <a:t>“</a:t>
            </a:r>
          </a:p>
          <a:p>
            <a:pPr marL="742950" lvl="1" indent="-285750">
              <a:buFontTx/>
              <a:buChar char="-"/>
            </a:pPr>
            <a:r>
              <a:rPr lang="de-AT" dirty="0" smtClean="0"/>
              <a:t>Diese verweisen auf richtige „Server“-</a:t>
            </a:r>
            <a:r>
              <a:rPr lang="de-AT" dirty="0" err="1" smtClean="0"/>
              <a:t>Use</a:t>
            </a:r>
            <a:r>
              <a:rPr lang="de-AT" dirty="0" smtClean="0"/>
              <a:t> Case Controller</a:t>
            </a:r>
            <a:endParaRPr lang="en-GB" dirty="0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1619672" y="3645024"/>
            <a:ext cx="273630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4499992" y="3933056"/>
            <a:ext cx="3312368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59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Beispiel – Client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/>
              <a:t>public class </a:t>
            </a:r>
            <a:r>
              <a:rPr lang="en-GB" sz="1600" dirty="0" err="1"/>
              <a:t>ServiceClientFactory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{</a:t>
            </a:r>
          </a:p>
          <a:p>
            <a:pPr marL="0" indent="0">
              <a:buNone/>
            </a:pPr>
            <a:r>
              <a:rPr lang="en-GB" sz="1600" dirty="0"/>
              <a:t>    public static </a:t>
            </a:r>
            <a:r>
              <a:rPr lang="en-GB" sz="1600" dirty="0" err="1"/>
              <a:t>IUseCaseControllerFactory</a:t>
            </a:r>
            <a:r>
              <a:rPr lang="en-GB" sz="1600" dirty="0"/>
              <a:t> </a:t>
            </a:r>
            <a:r>
              <a:rPr lang="en-GB" sz="1600" dirty="0" err="1"/>
              <a:t>getRmiServiceClient</a:t>
            </a:r>
            <a:r>
              <a:rPr lang="en-GB" sz="1600" dirty="0"/>
              <a:t>(String host, </a:t>
            </a:r>
            <a:r>
              <a:rPr lang="en-GB" sz="1600" dirty="0" err="1"/>
              <a:t>int</a:t>
            </a:r>
            <a:r>
              <a:rPr lang="en-GB" sz="1600" dirty="0"/>
              <a:t> port)</a:t>
            </a:r>
          </a:p>
          <a:p>
            <a:pPr marL="0" indent="0">
              <a:buNone/>
            </a:pPr>
            <a:r>
              <a:rPr lang="en-GB" sz="1600" dirty="0"/>
              <a:t>            throws </a:t>
            </a:r>
            <a:r>
              <a:rPr lang="en-GB" sz="1600" dirty="0" err="1"/>
              <a:t>CommunicationProblemException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    {</a:t>
            </a:r>
          </a:p>
          <a:p>
            <a:pPr marL="0" indent="0">
              <a:buNone/>
            </a:pPr>
            <a:r>
              <a:rPr lang="en-GB" sz="1600" dirty="0"/>
              <a:t>        return new </a:t>
            </a:r>
            <a:r>
              <a:rPr lang="en-GB" sz="1600" dirty="0" err="1"/>
              <a:t>RmiUseCaseControllerFactory</a:t>
            </a:r>
            <a:r>
              <a:rPr lang="en-GB" sz="1600" dirty="0"/>
              <a:t>(host, port);</a:t>
            </a:r>
          </a:p>
          <a:p>
            <a:pPr marL="0" indent="0">
              <a:buNone/>
            </a:pPr>
            <a:r>
              <a:rPr lang="en-GB" sz="1600" dirty="0"/>
              <a:t>    }</a:t>
            </a:r>
          </a:p>
        </p:txBody>
      </p:sp>
      <p:cxnSp>
        <p:nvCxnSpPr>
          <p:cNvPr id="7" name="Gerade Verbindung mit Pfeil 6"/>
          <p:cNvCxnSpPr/>
          <p:nvPr/>
        </p:nvCxnSpPr>
        <p:spPr>
          <a:xfrm flipH="1" flipV="1">
            <a:off x="4716016" y="2708920"/>
            <a:ext cx="23762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5869049" y="3796655"/>
            <a:ext cx="3180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Allgemeines </a:t>
            </a:r>
            <a:r>
              <a:rPr lang="de-AT" dirty="0" err="1" smtClean="0"/>
              <a:t>Exception</a:t>
            </a:r>
            <a:r>
              <a:rPr lang="de-AT" dirty="0" smtClean="0"/>
              <a:t> Handling</a:t>
            </a:r>
            <a:endParaRPr lang="en-GB" dirty="0"/>
          </a:p>
        </p:txBody>
      </p:sp>
      <p:cxnSp>
        <p:nvCxnSpPr>
          <p:cNvPr id="10" name="Gerade Verbindung mit Pfeil 9"/>
          <p:cNvCxnSpPr>
            <a:stCxn id="11" idx="1"/>
          </p:cNvCxnSpPr>
          <p:nvPr/>
        </p:nvCxnSpPr>
        <p:spPr>
          <a:xfrm flipH="1">
            <a:off x="3419872" y="1862036"/>
            <a:ext cx="1368152" cy="342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4788024" y="1677370"/>
            <a:ext cx="402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Allgemeine </a:t>
            </a:r>
            <a:r>
              <a:rPr lang="de-AT" dirty="0" err="1" smtClean="0"/>
              <a:t>Use</a:t>
            </a:r>
            <a:r>
              <a:rPr lang="de-AT" dirty="0" smtClean="0"/>
              <a:t> Case Controller </a:t>
            </a:r>
            <a:r>
              <a:rPr lang="de-AT" dirty="0" err="1" smtClean="0"/>
              <a:t>Factories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6345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Beispiel – Client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/>
              <a:t>@Override</a:t>
            </a:r>
          </a:p>
          <a:p>
            <a:pPr marL="0" indent="0">
              <a:buNone/>
            </a:pPr>
            <a:r>
              <a:rPr lang="en-GB" sz="1600" dirty="0"/>
              <a:t>    public </a:t>
            </a:r>
            <a:r>
              <a:rPr lang="en-GB" sz="1600" dirty="0" err="1"/>
              <a:t>IAddMatchResultsController</a:t>
            </a:r>
            <a:r>
              <a:rPr lang="en-GB" sz="1600" dirty="0"/>
              <a:t> </a:t>
            </a:r>
            <a:r>
              <a:rPr lang="en-GB" sz="1600" dirty="0" err="1"/>
              <a:t>getAddMatchResultsController</a:t>
            </a:r>
            <a:r>
              <a:rPr lang="en-GB" sz="1600" dirty="0"/>
              <a:t>()</a:t>
            </a:r>
          </a:p>
          <a:p>
            <a:pPr marL="0" indent="0">
              <a:buNone/>
            </a:pPr>
            <a:r>
              <a:rPr lang="en-GB" sz="1600" dirty="0"/>
              <a:t>            throws </a:t>
            </a:r>
            <a:r>
              <a:rPr lang="en-GB" sz="1600" dirty="0" err="1"/>
              <a:t>ServiceNotAvailableException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    {</a:t>
            </a:r>
          </a:p>
          <a:p>
            <a:pPr marL="0" indent="0">
              <a:buNone/>
            </a:pPr>
            <a:r>
              <a:rPr lang="en-GB" sz="1600" dirty="0"/>
              <a:t>        try</a:t>
            </a:r>
          </a:p>
          <a:p>
            <a:pPr marL="0" indent="0">
              <a:buNone/>
            </a:pPr>
            <a:r>
              <a:rPr lang="en-GB" sz="1600" dirty="0"/>
              <a:t>        {</a:t>
            </a:r>
          </a:p>
          <a:p>
            <a:pPr marL="0" indent="0">
              <a:buNone/>
            </a:pPr>
            <a:r>
              <a:rPr lang="en-GB" sz="1600" dirty="0"/>
              <a:t>            return new </a:t>
            </a:r>
            <a:r>
              <a:rPr lang="en-GB" sz="1600" dirty="0" err="1"/>
              <a:t>A</a:t>
            </a:r>
            <a:r>
              <a:rPr lang="en-GB" sz="1600" dirty="0" err="1" smtClean="0"/>
              <a:t>ddMatchResultsServiceMapper</a:t>
            </a:r>
            <a:r>
              <a:rPr lang="en-GB" sz="1600" dirty="0" smtClean="0"/>
              <a:t>(</a:t>
            </a:r>
            <a:r>
              <a:rPr lang="en-GB" sz="1600" dirty="0" err="1" smtClean="0"/>
              <a:t>rmiServiceClient.getAddMatchResultsService</a:t>
            </a:r>
            <a:r>
              <a:rPr lang="en-GB" sz="1600" dirty="0"/>
              <a:t>());</a:t>
            </a:r>
          </a:p>
        </p:txBody>
      </p:sp>
      <p:sp>
        <p:nvSpPr>
          <p:cNvPr id="4" name="Pfeil nach oben 3"/>
          <p:cNvSpPr/>
          <p:nvPr/>
        </p:nvSpPr>
        <p:spPr>
          <a:xfrm>
            <a:off x="1331640" y="4005064"/>
            <a:ext cx="792088" cy="11521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feld 4"/>
          <p:cNvSpPr txBox="1"/>
          <p:nvPr/>
        </p:nvSpPr>
        <p:spPr>
          <a:xfrm>
            <a:off x="2339752" y="4581128"/>
            <a:ext cx="5022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Mapping zwischen RMI-Services und Client Services</a:t>
            </a:r>
          </a:p>
          <a:p>
            <a:r>
              <a:rPr lang="de-AT" dirty="0" smtClean="0"/>
              <a:t>- </a:t>
            </a:r>
            <a:r>
              <a:rPr lang="de-AT" dirty="0" err="1" smtClean="0"/>
              <a:t>Exception</a:t>
            </a:r>
            <a:r>
              <a:rPr lang="de-AT" dirty="0" smtClean="0"/>
              <a:t> Handling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7942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Resume</a:t>
            </a:r>
            <a:r>
              <a:rPr lang="de-AT" dirty="0" smtClean="0"/>
              <a:t> - Architektur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smtClean="0"/>
              <a:t>Schwierigkeiten / Probleme</a:t>
            </a:r>
          </a:p>
          <a:p>
            <a:r>
              <a:rPr lang="de-AT" dirty="0" smtClean="0"/>
              <a:t>Kein einheitliches Interface für </a:t>
            </a:r>
            <a:r>
              <a:rPr lang="de-AT" dirty="0" err="1" smtClean="0"/>
              <a:t>Use</a:t>
            </a:r>
            <a:r>
              <a:rPr lang="de-AT" dirty="0" smtClean="0"/>
              <a:t> Case Controller </a:t>
            </a:r>
          </a:p>
          <a:p>
            <a:r>
              <a:rPr lang="de-AT" dirty="0" smtClean="0"/>
              <a:t>Sehr viele Klassen und Schnittstellen </a:t>
            </a:r>
          </a:p>
          <a:p>
            <a:pPr lvl="1"/>
            <a:r>
              <a:rPr lang="de-AT" dirty="0" smtClean="0"/>
              <a:t>Pro Kommunikationsschicht „Duplikat“</a:t>
            </a:r>
          </a:p>
          <a:p>
            <a:r>
              <a:rPr lang="de-AT" dirty="0" smtClean="0"/>
              <a:t>Aufwändige und fehleranfällige </a:t>
            </a:r>
            <a:r>
              <a:rPr lang="de-AT" dirty="0" err="1" smtClean="0"/>
              <a:t>Use</a:t>
            </a:r>
            <a:r>
              <a:rPr lang="de-AT" dirty="0" smtClean="0"/>
              <a:t> Case Controller </a:t>
            </a:r>
            <a:r>
              <a:rPr lang="de-AT" dirty="0"/>
              <a:t>A</a:t>
            </a:r>
            <a:r>
              <a:rPr lang="de-AT" dirty="0" smtClean="0"/>
              <a:t>npassungen</a:t>
            </a:r>
          </a:p>
          <a:p>
            <a:endParaRPr lang="de-AT" dirty="0"/>
          </a:p>
          <a:p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285241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Resume</a:t>
            </a:r>
            <a:r>
              <a:rPr lang="de-AT" dirty="0" smtClean="0"/>
              <a:t> - Architektur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smtClean="0"/>
              <a:t>Vorteile</a:t>
            </a:r>
          </a:p>
          <a:p>
            <a:r>
              <a:rPr lang="de-AT" dirty="0" smtClean="0"/>
              <a:t>Hoher Abstraktionsgrad</a:t>
            </a:r>
          </a:p>
          <a:p>
            <a:r>
              <a:rPr lang="de-AT" dirty="0" smtClean="0"/>
              <a:t>Information </a:t>
            </a:r>
            <a:r>
              <a:rPr lang="de-AT" dirty="0" err="1" smtClean="0"/>
              <a:t>Hiding</a:t>
            </a:r>
            <a:r>
              <a:rPr lang="de-AT" dirty="0" smtClean="0"/>
              <a:t> </a:t>
            </a:r>
          </a:p>
          <a:p>
            <a:r>
              <a:rPr lang="de-AT" dirty="0" smtClean="0"/>
              <a:t>Einfache Erweiterbarkeit</a:t>
            </a:r>
          </a:p>
          <a:p>
            <a:pPr lvl="1"/>
            <a:r>
              <a:rPr lang="de-AT" dirty="0" smtClean="0"/>
              <a:t>Kommunikations-“Module“</a:t>
            </a:r>
          </a:p>
          <a:p>
            <a:pPr marL="457200" lvl="1" indent="0">
              <a:buNone/>
            </a:pPr>
            <a:endParaRPr lang="de-AT" dirty="0" smtClean="0"/>
          </a:p>
          <a:p>
            <a:pPr marL="457200" lvl="1" indent="0">
              <a:buNone/>
            </a:pPr>
            <a:endParaRPr lang="de-AT" dirty="0" smtClean="0"/>
          </a:p>
          <a:p>
            <a:pPr marL="457200" lvl="1" indent="0">
              <a:buNone/>
            </a:pPr>
            <a:r>
              <a:rPr lang="de-AT" dirty="0" smtClean="0"/>
              <a:t>…für diese Aufgabe passend</a:t>
            </a:r>
          </a:p>
          <a:p>
            <a:endParaRPr lang="de-AT" dirty="0"/>
          </a:p>
          <a:p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2676094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RMI - Erfahrungsbericht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Klarer Aufbau</a:t>
            </a:r>
          </a:p>
          <a:p>
            <a:pPr lvl="1"/>
            <a:r>
              <a:rPr lang="de-AT" dirty="0" smtClean="0"/>
              <a:t>Keine Annotationen</a:t>
            </a:r>
          </a:p>
          <a:p>
            <a:pPr lvl="1"/>
            <a:r>
              <a:rPr lang="de-AT" dirty="0" smtClean="0"/>
              <a:t>Low </a:t>
            </a:r>
            <a:r>
              <a:rPr lang="de-AT" dirty="0"/>
              <a:t>L</a:t>
            </a:r>
            <a:r>
              <a:rPr lang="de-AT" dirty="0" smtClean="0"/>
              <a:t>evel</a:t>
            </a:r>
          </a:p>
          <a:p>
            <a:r>
              <a:rPr lang="de-AT" dirty="0" smtClean="0"/>
              <a:t>Stabil</a:t>
            </a:r>
          </a:p>
          <a:p>
            <a:r>
              <a:rPr lang="de-AT" dirty="0" smtClean="0"/>
              <a:t>Programmierung leicht fehleranfällig</a:t>
            </a:r>
          </a:p>
          <a:p>
            <a:r>
              <a:rPr lang="de-AT" dirty="0" smtClean="0"/>
              <a:t>Probleme mit </a:t>
            </a:r>
            <a:r>
              <a:rPr lang="de-AT" dirty="0" err="1" smtClean="0"/>
              <a:t>Netbeans</a:t>
            </a:r>
            <a:endParaRPr lang="de-AT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621027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603</Words>
  <Application>Microsoft Office PowerPoint</Application>
  <PresentationFormat>Bildschirmpräsentation (4:3)</PresentationFormat>
  <Paragraphs>138</Paragraphs>
  <Slides>9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Larissa-Design</vt:lpstr>
      <vt:lpstr>Kommunikation</vt:lpstr>
      <vt:lpstr>Architektur</vt:lpstr>
      <vt:lpstr>Beispiel – Start des Servers</vt:lpstr>
      <vt:lpstr>Beispiel – RMI Server</vt:lpstr>
      <vt:lpstr>Beispiel – Client</vt:lpstr>
      <vt:lpstr>Beispiel – Client</vt:lpstr>
      <vt:lpstr>Resume - Architektur</vt:lpstr>
      <vt:lpstr>Resume - Architektur</vt:lpstr>
      <vt:lpstr>RMI - Erfahrungsbericht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Kommunikation</dc:title>
  <dc:creator>Chris</dc:creator>
  <cp:lastModifiedBy>Chris</cp:lastModifiedBy>
  <cp:revision>11</cp:revision>
  <dcterms:created xsi:type="dcterms:W3CDTF">2012-12-25T12:42:26Z</dcterms:created>
  <dcterms:modified xsi:type="dcterms:W3CDTF">2012-12-27T17:01:25Z</dcterms:modified>
</cp:coreProperties>
</file>