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9"/>
  </p:notesMasterIdLst>
  <p:sldIdLst>
    <p:sldId id="256" r:id="rId2"/>
    <p:sldId id="257" r:id="rId3"/>
    <p:sldId id="258" r:id="rId4"/>
    <p:sldId id="311" r:id="rId5"/>
    <p:sldId id="312" r:id="rId6"/>
    <p:sldId id="313" r:id="rId7"/>
    <p:sldId id="317" r:id="rId8"/>
    <p:sldId id="314" r:id="rId9"/>
    <p:sldId id="315" r:id="rId10"/>
    <p:sldId id="316" r:id="rId11"/>
    <p:sldId id="319" r:id="rId12"/>
    <p:sldId id="318" r:id="rId13"/>
    <p:sldId id="289" r:id="rId14"/>
    <p:sldId id="271" r:id="rId15"/>
    <p:sldId id="272" r:id="rId16"/>
    <p:sldId id="273" r:id="rId17"/>
    <p:sldId id="274" r:id="rId18"/>
    <p:sldId id="275" r:id="rId19"/>
    <p:sldId id="276" r:id="rId20"/>
    <p:sldId id="278" r:id="rId21"/>
    <p:sldId id="288" r:id="rId22"/>
    <p:sldId id="280" r:id="rId23"/>
    <p:sldId id="281" r:id="rId24"/>
    <p:sldId id="282" r:id="rId25"/>
    <p:sldId id="284" r:id="rId26"/>
    <p:sldId id="285" r:id="rId27"/>
    <p:sldId id="286" r:id="rId28"/>
    <p:sldId id="300" r:id="rId29"/>
    <p:sldId id="301" r:id="rId30"/>
    <p:sldId id="302" r:id="rId31"/>
    <p:sldId id="303" r:id="rId32"/>
    <p:sldId id="304" r:id="rId33"/>
    <p:sldId id="305" r:id="rId34"/>
    <p:sldId id="306" r:id="rId35"/>
    <p:sldId id="292" r:id="rId36"/>
    <p:sldId id="290" r:id="rId37"/>
    <p:sldId id="291" r:id="rId38"/>
    <p:sldId id="293" r:id="rId39"/>
    <p:sldId id="294" r:id="rId40"/>
    <p:sldId id="297" r:id="rId41"/>
    <p:sldId id="296" r:id="rId42"/>
    <p:sldId id="295" r:id="rId43"/>
    <p:sldId id="259" r:id="rId44"/>
    <p:sldId id="260" r:id="rId45"/>
    <p:sldId id="261" r:id="rId46"/>
    <p:sldId id="263" r:id="rId47"/>
    <p:sldId id="264" r:id="rId48"/>
    <p:sldId id="265" r:id="rId49"/>
    <p:sldId id="307" r:id="rId50"/>
    <p:sldId id="309" r:id="rId51"/>
    <p:sldId id="310" r:id="rId52"/>
    <p:sldId id="266" r:id="rId53"/>
    <p:sldId id="267" r:id="rId54"/>
    <p:sldId id="298" r:id="rId55"/>
    <p:sldId id="268" r:id="rId56"/>
    <p:sldId id="269" r:id="rId57"/>
    <p:sldId id="299" r:id="rId5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Persistenz" id="{A5D2FBCE-4668-D84E-ADB6-7601EA4F2E78}">
          <p14:sldIdLst>
            <p14:sldId id="311"/>
            <p14:sldId id="312"/>
            <p14:sldId id="313"/>
            <p14:sldId id="317"/>
            <p14:sldId id="314"/>
            <p14:sldId id="315"/>
            <p14:sldId id="316"/>
            <p14:sldId id="319"/>
            <p14:sldId id="31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Website" id="{75DF18E4-0E0E-4697-B872-C4D0EBE00BB7}">
          <p14:sldIdLst>
            <p14:sldId id="300"/>
            <p14:sldId id="301"/>
            <p14:sldId id="302"/>
            <p14:sldId id="303"/>
            <p14:sldId id="304"/>
            <p14:sldId id="305"/>
            <p14:sldId id="30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3"/>
            <p14:sldId id="264"/>
            <p14:sldId id="265"/>
            <p14:sldId id="307"/>
            <p14:sldId id="309"/>
            <p14:sldId id="310"/>
            <p14:sldId id="266"/>
            <p14:sldId id="267"/>
          </p14:sldIdLst>
        </p14:section>
        <p14:section name="Schluss" id="{83D3B324-1D29-4CA8-A95F-C507D02D9A16}">
          <p14:sldIdLst>
            <p14:sldId id="298"/>
            <p14:sldId id="268"/>
            <p14:sldId id="269"/>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p15="http://schemas.microsoft.com/office/powerpoint/2012/main"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2421" autoAdjust="0"/>
  </p:normalViewPr>
  <p:slideViewPr>
    <p:cSldViewPr snapToGrid="0">
      <p:cViewPr varScale="1">
        <p:scale>
          <a:sx n="75" d="100"/>
          <a:sy n="75" d="100"/>
        </p:scale>
        <p:origin x="1134" y="84"/>
      </p:cViewPr>
      <p:guideLst>
        <p:guide orient="horz" pos="2160"/>
        <p:guide pos="3840"/>
      </p:guideLst>
    </p:cSldViewPr>
  </p:slideViewPr>
  <p:outlineViewPr>
    <p:cViewPr>
      <p:scale>
        <a:sx n="33" d="100"/>
        <a:sy n="33" d="100"/>
      </p:scale>
      <p:origin x="0" y="117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10.01.2013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14</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48</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 eigenes Projekt -&gt; eig. Nichts mit dem zu tun</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 -&gt; </a:t>
            </a:r>
            <a:r>
              <a:rPr lang="de-AT" baseline="0" dirty="0" err="1" smtClean="0"/>
              <a:t>einbindung</a:t>
            </a:r>
            <a:r>
              <a:rPr lang="de-AT" baseline="0" dirty="0" smtClean="0"/>
              <a:t> nicht </a:t>
            </a:r>
            <a:r>
              <a:rPr lang="de-AT" baseline="0" dirty="0" err="1" smtClean="0"/>
              <a:t>möglcih</a:t>
            </a:r>
            <a:r>
              <a:rPr lang="de-AT" baseline="0" dirty="0" smtClean="0"/>
              <a:t> -&gt; </a:t>
            </a:r>
            <a:r>
              <a:rPr lang="de-AT" baseline="0" dirty="0" err="1" smtClean="0"/>
              <a:t>probleme</a:t>
            </a:r>
            <a:r>
              <a:rPr lang="de-AT" baseline="0" dirty="0" smtClean="0"/>
              <a:t> gegenseitig blockiert</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52</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a:p>
            <a:pPr marL="171450" indent="-171450">
              <a:buFontTx/>
              <a:buChar char="-"/>
            </a:pPr>
            <a:r>
              <a:rPr lang="de-AT" baseline="0" dirty="0" smtClean="0"/>
              <a:t>Unit Tests haben sich auf </a:t>
            </a:r>
            <a:r>
              <a:rPr lang="de-AT" baseline="0" dirty="0" err="1" smtClean="0"/>
              <a:t>jedenfall</a:t>
            </a:r>
            <a:r>
              <a:rPr lang="de-AT" baseline="0" dirty="0" smtClean="0"/>
              <a:t> bezahlt gemacht</a:t>
            </a:r>
          </a:p>
          <a:p>
            <a:pPr marL="171450" indent="-171450">
              <a:buFontTx/>
              <a:buChar char="-"/>
            </a:pPr>
            <a:r>
              <a:rPr lang="de-AT" baseline="0" dirty="0" smtClean="0"/>
              <a:t>Mittels einer erstellten Applikation war es uns möglich grundlegenden Datenbank Funktionen, bzw. Statements auf ihre Korrektheit zu prüfen</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53</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Analyse + Aufteilung</a:t>
            </a:r>
            <a:r>
              <a:rPr lang="de-AT" baseline="0" dirty="0" smtClean="0"/>
              <a:t> </a:t>
            </a:r>
            <a:r>
              <a:rPr lang="de-AT" dirty="0" smtClean="0"/>
              <a:t>Aufgabenstellung -&gt;</a:t>
            </a:r>
            <a:r>
              <a:rPr lang="de-AT" baseline="0" dirty="0" smtClean="0"/>
              <a:t> </a:t>
            </a:r>
            <a:r>
              <a:rPr lang="de-AT" baseline="0" dirty="0" err="1" smtClean="0"/>
              <a:t>gemeinsammer</a:t>
            </a:r>
            <a:r>
              <a:rPr lang="de-AT" baseline="0" dirty="0" smtClean="0"/>
              <a:t> Wissenstand</a:t>
            </a: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Zeitmanagement</a:t>
            </a:r>
            <a:r>
              <a:rPr lang="de-AT" baseline="0" dirty="0" smtClean="0"/>
              <a:t> -&gt; genug Zeit für neue Technologien und Anpassung einplanen</a:t>
            </a:r>
            <a:endParaRPr lang="de-AT" dirty="0" smtClean="0"/>
          </a:p>
          <a:p>
            <a:endParaRPr lang="de-AT" dirty="0"/>
          </a:p>
        </p:txBody>
      </p:sp>
      <p:sp>
        <p:nvSpPr>
          <p:cNvPr id="4" name="Foliennummernplatzhalter 3"/>
          <p:cNvSpPr>
            <a:spLocks noGrp="1"/>
          </p:cNvSpPr>
          <p:nvPr>
            <p:ph type="sldNum" sz="quarter" idx="10"/>
          </p:nvPr>
        </p:nvSpPr>
        <p:spPr/>
        <p:txBody>
          <a:bodyPr/>
          <a:lstStyle/>
          <a:p>
            <a:fld id="{C991D70F-D8B5-4D41-95B5-481C1B1D6FE8}" type="slidenum">
              <a:rPr lang="de-AT" smtClean="0"/>
              <a:t>55</a:t>
            </a:fld>
            <a:endParaRPr lang="de-AT"/>
          </a:p>
        </p:txBody>
      </p:sp>
    </p:spTree>
    <p:extLst>
      <p:ext uri="{BB962C8B-B14F-4D97-AF65-F5344CB8AC3E}">
        <p14:creationId xmlns:p14="http://schemas.microsoft.com/office/powerpoint/2010/main" val="3940412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16</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18</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19</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dirty="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20</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44</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45</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46</a:t>
            </a:fld>
            <a:endParaRPr lang="de-AT"/>
          </a:p>
        </p:txBody>
      </p:sp>
    </p:spTree>
    <p:extLst>
      <p:ext uri="{BB962C8B-B14F-4D97-AF65-F5344CB8AC3E}">
        <p14:creationId xmlns:p14="http://schemas.microsoft.com/office/powerpoint/2010/main" val="354059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47</a:t>
            </a:fld>
            <a:endParaRPr lang="de-AT"/>
          </a:p>
        </p:txBody>
      </p:sp>
    </p:spTree>
    <p:extLst>
      <p:ext uri="{BB962C8B-B14F-4D97-AF65-F5344CB8AC3E}">
        <p14:creationId xmlns:p14="http://schemas.microsoft.com/office/powerpoint/2010/main" val="4059783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10.01.2013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10.01.2013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10.01.2013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10.01.2013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10.01.2013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10.01.2013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10.01.2013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Wettb</a:t>
            </a:r>
            <a:r>
              <a:rPr lang="de-DE" dirty="0" smtClean="0"/>
              <a:t>ewerbe</a:t>
            </a:r>
            <a:endParaRPr lang="de-DE" dirty="0"/>
          </a:p>
        </p:txBody>
      </p:sp>
      <p:pic>
        <p:nvPicPr>
          <p:cNvPr id="4" name="Inhaltsplatzhalter 3" descr="Team_Competition.png"/>
          <p:cNvPicPr>
            <a:picLocks noGrp="1" noChangeAspect="1"/>
          </p:cNvPicPr>
          <p:nvPr>
            <p:ph idx="1"/>
          </p:nvPr>
        </p:nvPicPr>
        <p:blipFill>
          <a:blip r:embed="rId2">
            <a:extLst>
              <a:ext uri="{28A0092B-C50C-407E-A947-70E740481C1C}">
                <a14:useLocalDpi xmlns:a14="http://schemas.microsoft.com/office/drawing/2010/main" val="0"/>
              </a:ext>
            </a:extLst>
          </a:blip>
          <a:srcRect l="-38344" r="-38344"/>
          <a:stretch>
            <a:fillRect/>
          </a:stretch>
        </p:blipFill>
        <p:spPr/>
      </p:pic>
    </p:spTree>
    <p:extLst>
      <p:ext uri="{BB962C8B-B14F-4D97-AF65-F5344CB8AC3E}">
        <p14:creationId xmlns:p14="http://schemas.microsoft.com/office/powerpoint/2010/main" val="3049141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Persitenz</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Mittels Java </a:t>
            </a:r>
            <a:r>
              <a:rPr lang="de-DE" dirty="0" err="1" smtClean="0"/>
              <a:t>Persistence</a:t>
            </a:r>
            <a:r>
              <a:rPr lang="de-DE" dirty="0" smtClean="0"/>
              <a:t> 2.0</a:t>
            </a:r>
          </a:p>
          <a:p>
            <a:pPr>
              <a:buFont typeface="Arial" panose="020B0604020202020204" pitchFamily="34" charset="0"/>
              <a:buChar char="•"/>
            </a:pPr>
            <a:r>
              <a:rPr lang="de-DE" dirty="0" err="1" smtClean="0"/>
              <a:t>Annotations</a:t>
            </a:r>
            <a:endParaRPr lang="de-DE" dirty="0" smtClean="0"/>
          </a:p>
          <a:p>
            <a:pPr>
              <a:buFont typeface="Arial" panose="020B0604020202020204" pitchFamily="34" charset="0"/>
              <a:buChar char="•"/>
            </a:pPr>
            <a:r>
              <a:rPr lang="de-DE" dirty="0" smtClean="0"/>
              <a:t>Datenbank </a:t>
            </a:r>
            <a:r>
              <a:rPr lang="de-DE" dirty="0" err="1" smtClean="0"/>
              <a:t>Facade</a:t>
            </a:r>
            <a:endParaRPr lang="de-DE" dirty="0" smtClean="0"/>
          </a:p>
          <a:p>
            <a:pPr>
              <a:buFont typeface="Arial" panose="020B0604020202020204" pitchFamily="34" charset="0"/>
              <a:buChar char="•"/>
            </a:pPr>
            <a:r>
              <a:rPr lang="de-DE" dirty="0" err="1" smtClean="0"/>
              <a:t>Fetch</a:t>
            </a:r>
            <a:r>
              <a:rPr lang="de-DE" dirty="0" smtClean="0"/>
              <a:t> und Save generisch</a:t>
            </a:r>
          </a:p>
        </p:txBody>
      </p:sp>
    </p:spTree>
    <p:extLst>
      <p:ext uri="{BB962C8B-B14F-4D97-AF65-F5344CB8AC3E}">
        <p14:creationId xmlns:p14="http://schemas.microsoft.com/office/powerpoint/2010/main" val="316885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Hindernisse</a:t>
            </a:r>
            <a:endParaRPr lang="de-DE"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DE" sz="2000" dirty="0" err="1" smtClean="0"/>
              <a:t>Hibernate</a:t>
            </a:r>
            <a:r>
              <a:rPr lang="de-DE" sz="2000" dirty="0" smtClean="0"/>
              <a:t> in Verbindung mit </a:t>
            </a:r>
            <a:r>
              <a:rPr lang="de-DE" sz="2000" dirty="0" smtClean="0"/>
              <a:t>EJB</a:t>
            </a:r>
          </a:p>
          <a:p>
            <a:pPr lvl="1">
              <a:buFont typeface="Arial" panose="020B0604020202020204" pitchFamily="34" charset="0"/>
              <a:buChar char="•"/>
            </a:pPr>
            <a:r>
              <a:rPr lang="de-DE" sz="1600" dirty="0" smtClean="0"/>
              <a:t>Libraries</a:t>
            </a:r>
            <a:endParaRPr lang="de-DE" sz="1600" dirty="0"/>
          </a:p>
          <a:p>
            <a:pPr lvl="1">
              <a:buFont typeface="Arial" panose="020B0604020202020204" pitchFamily="34" charset="0"/>
              <a:buChar char="•"/>
            </a:pPr>
            <a:r>
              <a:rPr lang="de-DE" sz="1600" dirty="0" smtClean="0"/>
              <a:t>Version</a:t>
            </a:r>
            <a:endParaRPr lang="de-DE" sz="1600" dirty="0" smtClean="0"/>
          </a:p>
          <a:p>
            <a:pPr>
              <a:buFont typeface="Arial" panose="020B0604020202020204" pitchFamily="34" charset="0"/>
              <a:buChar char="•"/>
            </a:pPr>
            <a:r>
              <a:rPr lang="de-DE" sz="2000" dirty="0" err="1" smtClean="0"/>
              <a:t>Persitenzschicht</a:t>
            </a:r>
            <a:r>
              <a:rPr lang="de-DE" sz="2000" dirty="0" smtClean="0"/>
              <a:t> auf DTOs </a:t>
            </a:r>
            <a:r>
              <a:rPr lang="de-DE" sz="2000" dirty="0" err="1" smtClean="0"/>
              <a:t>mappen</a:t>
            </a:r>
            <a:endParaRPr lang="de-DE" sz="2000" dirty="0"/>
          </a:p>
          <a:p>
            <a:pPr lvl="1">
              <a:buFont typeface="Arial" panose="020B0604020202020204" pitchFamily="34" charset="0"/>
              <a:buChar char="•"/>
            </a:pPr>
            <a:r>
              <a:rPr lang="de-DE" sz="1600" dirty="0" smtClean="0"/>
              <a:t>Redundante </a:t>
            </a:r>
            <a:r>
              <a:rPr lang="de-DE" sz="1600" dirty="0" smtClean="0"/>
              <a:t>Daten</a:t>
            </a:r>
          </a:p>
        </p:txBody>
      </p:sp>
    </p:spTree>
    <p:extLst>
      <p:ext uri="{BB962C8B-B14F-4D97-AF65-F5344CB8AC3E}">
        <p14:creationId xmlns:p14="http://schemas.microsoft.com/office/powerpoint/2010/main" val="129498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Website</a:t>
            </a:r>
            <a:endParaRPr lang="de-AT" dirty="0"/>
          </a:p>
        </p:txBody>
      </p:sp>
      <p:sp>
        <p:nvSpPr>
          <p:cNvPr id="3" name="Text Placeholder 2"/>
          <p:cNvSpPr>
            <a:spLocks noGrp="1"/>
          </p:cNvSpPr>
          <p:nvPr>
            <p:ph type="body" idx="1"/>
          </p:nvPr>
        </p:nvSpPr>
        <p:spPr/>
        <p:txBody>
          <a:bodyPr/>
          <a:lstStyle/>
          <a:p>
            <a:r>
              <a:rPr lang="de-AT" dirty="0" smtClean="0"/>
              <a:t>Einleitung, Designentscheidung,</a:t>
            </a:r>
          </a:p>
          <a:p>
            <a:r>
              <a:rPr lang="de-AT" dirty="0" smtClean="0"/>
              <a:t>Technologien,  Realisierung, </a:t>
            </a:r>
          </a:p>
          <a:p>
            <a:r>
              <a:rPr lang="de-AT" dirty="0" smtClean="0"/>
              <a:t>Kritik</a:t>
            </a:r>
            <a:endParaRPr lang="de-AT" dirty="0"/>
          </a:p>
        </p:txBody>
      </p:sp>
    </p:spTree>
    <p:extLst>
      <p:ext uri="{BB962C8B-B14F-4D97-AF65-F5344CB8AC3E}">
        <p14:creationId xmlns:p14="http://schemas.microsoft.com/office/powerpoint/2010/main" val="1499907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sp>
        <p:nvSpPr>
          <p:cNvPr id="3" name="Inhaltsplatzhalter 2"/>
          <p:cNvSpPr>
            <a:spLocks noGrp="1"/>
          </p:cNvSpPr>
          <p:nvPr>
            <p:ph idx="1"/>
          </p:nvPr>
        </p:nvSpPr>
        <p:spPr/>
        <p:txBody>
          <a:bodyPr/>
          <a:lstStyle/>
          <a:p>
            <a:pPr>
              <a:buFont typeface="Arial" pitchFamily="34" charset="0"/>
              <a:buChar char="•"/>
            </a:pPr>
            <a:r>
              <a:rPr lang="de-DE" dirty="0"/>
              <a:t>Darstellung ohne FAT Client</a:t>
            </a:r>
          </a:p>
          <a:p>
            <a:pPr>
              <a:buFont typeface="Arial" pitchFamily="34" charset="0"/>
              <a:buChar char="•"/>
            </a:pPr>
            <a:r>
              <a:rPr lang="de-DE" dirty="0"/>
              <a:t>Browser Kompatibilität</a:t>
            </a:r>
          </a:p>
          <a:p>
            <a:pPr>
              <a:buFont typeface="Arial" pitchFamily="34" charset="0"/>
              <a:buChar char="•"/>
            </a:pPr>
            <a:r>
              <a:rPr lang="de-DE" dirty="0"/>
              <a:t>Technologien</a:t>
            </a:r>
          </a:p>
          <a:p>
            <a:pPr lvl="1"/>
            <a:r>
              <a:rPr lang="de-DE" dirty="0"/>
              <a:t>JSP</a:t>
            </a:r>
          </a:p>
          <a:p>
            <a:pPr lvl="1"/>
            <a:r>
              <a:rPr lang="de-DE" dirty="0"/>
              <a:t>EJB</a:t>
            </a:r>
          </a:p>
          <a:p>
            <a:pPr lvl="1"/>
            <a:r>
              <a:rPr lang="de-DE" dirty="0"/>
              <a:t>HTML</a:t>
            </a:r>
          </a:p>
          <a:p>
            <a:pPr lvl="1"/>
            <a:r>
              <a:rPr lang="de-DE" dirty="0"/>
              <a:t>CSS</a:t>
            </a:r>
          </a:p>
        </p:txBody>
      </p:sp>
    </p:spTree>
    <p:extLst>
      <p:ext uri="{BB962C8B-B14F-4D97-AF65-F5344CB8AC3E}">
        <p14:creationId xmlns:p14="http://schemas.microsoft.com/office/powerpoint/2010/main" val="205573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err="1" smtClean="0"/>
              <a:t>Corba</a:t>
            </a:r>
            <a:r>
              <a:rPr lang="de-AT" dirty="0" smtClean="0"/>
              <a:t> vs. Webservices</a:t>
            </a:r>
            <a:endParaRPr lang="de-AT" dirty="0" smtClean="0"/>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pPr>
              <a:buFont typeface="Arial" pitchFamily="34" charset="0"/>
              <a:buChar char="•"/>
            </a:pPr>
            <a:r>
              <a:rPr lang="de-DE" dirty="0"/>
              <a:t>Übersichtlich</a:t>
            </a:r>
          </a:p>
          <a:p>
            <a:pPr>
              <a:buFont typeface="Arial" pitchFamily="34" charset="0"/>
              <a:buChar char="•"/>
            </a:pPr>
            <a:r>
              <a:rPr lang="de-DE" dirty="0"/>
              <a:t>Bedienerfreundlich</a:t>
            </a:r>
          </a:p>
          <a:p>
            <a:pPr>
              <a:buFont typeface="Arial" pitchFamily="34" charset="0"/>
              <a:buChar char="•"/>
            </a:pPr>
            <a:r>
              <a:rPr lang="de-DE" dirty="0" smtClean="0"/>
              <a:t>In </a:t>
            </a:r>
            <a:r>
              <a:rPr lang="de-DE" dirty="0"/>
              <a:t>jedem Browser darstellbar</a:t>
            </a:r>
          </a:p>
          <a:p>
            <a:pPr>
              <a:buFont typeface="Arial" pitchFamily="34" charset="0"/>
              <a:buChar char="•"/>
            </a:pPr>
            <a:r>
              <a:rPr lang="de-DE" dirty="0"/>
              <a:t>Funktionen unterstützen</a:t>
            </a:r>
          </a:p>
          <a:p>
            <a:endParaRPr lang="de-DE" dirty="0"/>
          </a:p>
        </p:txBody>
      </p:sp>
    </p:spTree>
    <p:extLst>
      <p:ext uri="{BB962C8B-B14F-4D97-AF65-F5344CB8AC3E}">
        <p14:creationId xmlns:p14="http://schemas.microsoft.com/office/powerpoint/2010/main" val="476348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r>
              <a:rPr lang="de-DE" dirty="0" smtClean="0"/>
              <a:t>BILD</a:t>
            </a:r>
            <a:endParaRPr lang="de-DE" dirty="0"/>
          </a:p>
        </p:txBody>
      </p:sp>
    </p:spTree>
    <p:extLst>
      <p:ext uri="{BB962C8B-B14F-4D97-AF65-F5344CB8AC3E}">
        <p14:creationId xmlns:p14="http://schemas.microsoft.com/office/powerpoint/2010/main" val="3826783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EJB</a:t>
            </a:r>
          </a:p>
          <a:p>
            <a:pPr lvl="1"/>
            <a:r>
              <a:rPr lang="de-DE" dirty="0"/>
              <a:t>Austausch der Daten</a:t>
            </a:r>
          </a:p>
          <a:p>
            <a:pPr lvl="1"/>
            <a:r>
              <a:rPr lang="de-DE" dirty="0"/>
              <a:t>Bearbeitung der eingaben/ausgaben</a:t>
            </a:r>
          </a:p>
          <a:p>
            <a:pPr>
              <a:buFont typeface="Arial" pitchFamily="34" charset="0"/>
              <a:buChar char="•"/>
            </a:pPr>
            <a:r>
              <a:rPr lang="de-DE" dirty="0"/>
              <a:t>JSP</a:t>
            </a:r>
          </a:p>
          <a:p>
            <a:pPr lvl="1"/>
            <a:r>
              <a:rPr lang="de-DE" dirty="0"/>
              <a:t>Bearbeitung der Daten zur visuellen </a:t>
            </a:r>
            <a:r>
              <a:rPr lang="de-DE" dirty="0" err="1"/>
              <a:t>darstellung</a:t>
            </a:r>
            <a:endParaRPr lang="de-DE" dirty="0"/>
          </a:p>
          <a:p>
            <a:pPr lvl="1"/>
            <a:r>
              <a:rPr lang="de-DE" dirty="0"/>
              <a:t>Weiter delegieren</a:t>
            </a:r>
          </a:p>
          <a:p>
            <a:endParaRPr lang="de-DE" dirty="0"/>
          </a:p>
        </p:txBody>
      </p:sp>
    </p:spTree>
    <p:extLst>
      <p:ext uri="{BB962C8B-B14F-4D97-AF65-F5344CB8AC3E}">
        <p14:creationId xmlns:p14="http://schemas.microsoft.com/office/powerpoint/2010/main" val="983369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HTML</a:t>
            </a:r>
          </a:p>
          <a:p>
            <a:pPr lvl="1"/>
            <a:r>
              <a:rPr lang="de-DE" dirty="0"/>
              <a:t>Formatierung</a:t>
            </a:r>
          </a:p>
          <a:p>
            <a:pPr lvl="1"/>
            <a:r>
              <a:rPr lang="de-DE" dirty="0"/>
              <a:t>Darstellung</a:t>
            </a:r>
          </a:p>
          <a:p>
            <a:pPr>
              <a:buFont typeface="Arial" pitchFamily="34" charset="0"/>
              <a:buChar char="•"/>
            </a:pPr>
            <a:r>
              <a:rPr lang="de-DE" dirty="0"/>
              <a:t>CSS</a:t>
            </a:r>
          </a:p>
          <a:p>
            <a:pPr lvl="1"/>
            <a:r>
              <a:rPr lang="de-DE" dirty="0"/>
              <a:t>Formatierung</a:t>
            </a:r>
          </a:p>
          <a:p>
            <a:endParaRPr lang="de-DE" dirty="0"/>
          </a:p>
        </p:txBody>
      </p:sp>
    </p:spTree>
    <p:extLst>
      <p:ext uri="{BB962C8B-B14F-4D97-AF65-F5344CB8AC3E}">
        <p14:creationId xmlns:p14="http://schemas.microsoft.com/office/powerpoint/2010/main" val="258482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Realisierung</a:t>
            </a:r>
          </a:p>
        </p:txBody>
      </p:sp>
      <p:sp>
        <p:nvSpPr>
          <p:cNvPr id="3" name="Inhaltsplatzhalter 2"/>
          <p:cNvSpPr>
            <a:spLocks noGrp="1"/>
          </p:cNvSpPr>
          <p:nvPr>
            <p:ph idx="1"/>
          </p:nvPr>
        </p:nvSpPr>
        <p:spPr/>
        <p:txBody>
          <a:bodyPr/>
          <a:lstStyle/>
          <a:p>
            <a:pPr>
              <a:buFont typeface="Arial" pitchFamily="34" charset="0"/>
              <a:buChar char="•"/>
            </a:pPr>
            <a:r>
              <a:rPr lang="de-DE" dirty="0"/>
              <a:t>Mischung vieler Technologien</a:t>
            </a:r>
          </a:p>
          <a:p>
            <a:pPr>
              <a:buFont typeface="Arial" pitchFamily="34" charset="0"/>
              <a:buChar char="•"/>
            </a:pPr>
            <a:r>
              <a:rPr lang="de-DE" dirty="0"/>
              <a:t>Zusammengeführt zu einem Großen</a:t>
            </a:r>
          </a:p>
          <a:p>
            <a:pPr>
              <a:buFont typeface="Arial" pitchFamily="34" charset="0"/>
              <a:buChar char="•"/>
            </a:pPr>
            <a:r>
              <a:rPr lang="de-DE" dirty="0"/>
              <a:t>Vorhandene EJB Komponente verwendet</a:t>
            </a:r>
          </a:p>
          <a:p>
            <a:pPr>
              <a:buFont typeface="Arial" pitchFamily="34" charset="0"/>
              <a:buChar char="•"/>
            </a:pPr>
            <a:r>
              <a:rPr lang="de-DE" dirty="0"/>
              <a:t>JSP hinzugefügt</a:t>
            </a:r>
          </a:p>
          <a:p>
            <a:pPr>
              <a:buFont typeface="Arial" pitchFamily="34" charset="0"/>
              <a:buChar char="•"/>
            </a:pPr>
            <a:r>
              <a:rPr lang="de-DE" dirty="0"/>
              <a:t>HTML hinzugefügt</a:t>
            </a:r>
          </a:p>
          <a:p>
            <a:pPr>
              <a:buFont typeface="Arial" pitchFamily="34" charset="0"/>
              <a:buChar char="•"/>
            </a:pPr>
            <a:r>
              <a:rPr lang="de-DE" dirty="0"/>
              <a:t>Keine Änderung am bestehenden Code</a:t>
            </a:r>
          </a:p>
          <a:p>
            <a:endParaRPr lang="de-DE" dirty="0"/>
          </a:p>
        </p:txBody>
      </p:sp>
    </p:spTree>
    <p:extLst>
      <p:ext uri="{BB962C8B-B14F-4D97-AF65-F5344CB8AC3E}">
        <p14:creationId xmlns:p14="http://schemas.microsoft.com/office/powerpoint/2010/main" val="2209947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Persitenz</a:t>
            </a:r>
            <a:r>
              <a:rPr lang="de-DE" dirty="0" smtClean="0"/>
              <a:t> und Datenbank</a:t>
            </a:r>
            <a:endParaRPr lang="de-DE" dirty="0"/>
          </a:p>
        </p:txBody>
      </p:sp>
      <p:sp>
        <p:nvSpPr>
          <p:cNvPr id="3" name="Textplatzhalter 2"/>
          <p:cNvSpPr>
            <a:spLocks noGrp="1"/>
          </p:cNvSpPr>
          <p:nvPr>
            <p:ph type="body" idx="1"/>
          </p:nvPr>
        </p:nvSpPr>
        <p:spPr/>
        <p:txBody>
          <a:bodyPr/>
          <a:lstStyle/>
          <a:p>
            <a:r>
              <a:rPr lang="de-DE" dirty="0" smtClean="0"/>
              <a:t>Technologien und sonstige Hindernisse</a:t>
            </a:r>
            <a:endParaRPr lang="de-DE" dirty="0"/>
          </a:p>
        </p:txBody>
      </p:sp>
    </p:spTree>
    <p:extLst>
      <p:ext uri="{BB962C8B-B14F-4D97-AF65-F5344CB8AC3E}">
        <p14:creationId xmlns:p14="http://schemas.microsoft.com/office/powerpoint/2010/main" val="1416391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r>
              <a:rPr lang="de-AT" dirty="0" smtClean="0"/>
              <a:t>Die unendliche Geschichte</a:t>
            </a:r>
            <a:endParaRPr lang="de-AT" dirty="0"/>
          </a:p>
        </p:txBody>
      </p:sp>
    </p:spTree>
    <p:extLst>
      <p:ext uri="{BB962C8B-B14F-4D97-AF65-F5344CB8AC3E}">
        <p14:creationId xmlns:p14="http://schemas.microsoft.com/office/powerpoint/2010/main" val="791360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smtClean="0"/>
              <a: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err="1" smtClean="0"/>
              <a:t>UseCase</a:t>
            </a:r>
            <a:r>
              <a:rPr lang="de-AT" smtClean="0"/>
              <a:t> Controller </a:t>
            </a:r>
            <a:r>
              <a:rPr lang="de-AT" dirty="0" smtClean="0"/>
              <a:t>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a:t>
            </a:r>
            <a:r>
              <a:rPr lang="de-AT" i="1" dirty="0" smtClean="0"/>
              <a:t>simple stupid</a:t>
            </a:r>
            <a:endParaRPr lang="de-AT" i="1" dirty="0"/>
          </a:p>
        </p:txBody>
      </p:sp>
    </p:spTree>
    <p:extLst>
      <p:ext uri="{BB962C8B-B14F-4D97-AF65-F5344CB8AC3E}">
        <p14:creationId xmlns:p14="http://schemas.microsoft.com/office/powerpoint/2010/main" val="3188585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dirty="0"/>
          </a:p>
        </p:txBody>
      </p:sp>
      <p:pic>
        <p:nvPicPr>
          <p:cNvPr id="5" name="Picture 3"/>
          <p:cNvPicPr>
            <a:picLocks noChangeAspect="1"/>
          </p:cNvPicPr>
          <p:nvPr/>
        </p:nvPicPr>
        <p:blipFill>
          <a:blip r:embed="rId3"/>
          <a:stretch>
            <a:fillRect/>
          </a:stretch>
        </p:blipFill>
        <p:spPr>
          <a:xfrm>
            <a:off x="2629766" y="2286000"/>
            <a:ext cx="6038850" cy="3819525"/>
          </a:xfrm>
          <a:prstGeom prst="rect">
            <a:avLst/>
          </a:prstGeom>
        </p:spPr>
      </p:pic>
      <p:pic>
        <p:nvPicPr>
          <p:cNvPr id="6" name="Picture 2" descr="C:\Users\luc\Documents\GitHub\SportsClubManager\Client\src\presentatio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207" y="2743353"/>
            <a:ext cx="4833215" cy="23897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92827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a:t>Login</a:t>
            </a:r>
          </a:p>
          <a:p>
            <a:pPr marL="265176" lvl="1" indent="0">
              <a:buNone/>
            </a:pPr>
            <a:r>
              <a:rPr lang="de-AT" dirty="0"/>
              <a:t>Berechtigungsprüfung</a:t>
            </a:r>
          </a:p>
          <a:p>
            <a:pPr lvl="1"/>
            <a:r>
              <a:rPr lang="de-AT" dirty="0"/>
              <a:t>Mitglied </a:t>
            </a:r>
          </a:p>
          <a:p>
            <a:pPr lvl="2"/>
            <a:r>
              <a:rPr lang="de-AT" dirty="0"/>
              <a:t>Suchen/ Ändern</a:t>
            </a:r>
          </a:p>
          <a:p>
            <a:pPr lvl="2"/>
            <a:r>
              <a:rPr lang="de-AT" dirty="0"/>
              <a:t>Neu anlegen</a:t>
            </a:r>
          </a:p>
          <a:p>
            <a:pPr lvl="2"/>
            <a:r>
              <a:rPr lang="de-AT" dirty="0"/>
              <a:t>Zu Team hinzufügen</a:t>
            </a:r>
          </a:p>
          <a:p>
            <a:pPr marL="1200150" lvl="2" indent="-285750"/>
            <a:endParaRPr lang="de-AT" dirty="0"/>
          </a:p>
          <a:p>
            <a:pPr lvl="1"/>
            <a:r>
              <a:rPr lang="de-AT" dirty="0"/>
              <a:t>Wettkampf </a:t>
            </a:r>
          </a:p>
          <a:p>
            <a:pPr lvl="2"/>
            <a:r>
              <a:rPr lang="de-AT" dirty="0"/>
              <a:t>Neu anlegen</a:t>
            </a:r>
          </a:p>
          <a:p>
            <a:pPr lvl="2"/>
            <a:r>
              <a:rPr lang="de-AT" dirty="0"/>
              <a:t>Resultate eingeben</a:t>
            </a:r>
          </a:p>
          <a:p>
            <a:pPr lvl="2"/>
            <a:r>
              <a:rPr lang="de-AT" dirty="0"/>
              <a:t>Team festlegen</a:t>
            </a:r>
          </a:p>
          <a:p>
            <a:pPr lvl="2"/>
            <a:r>
              <a:rPr lang="de-AT" dirty="0" smtClean="0"/>
              <a:t>Anzeigen</a:t>
            </a:r>
            <a:endParaRPr lang="de-AT" dirty="0"/>
          </a:p>
        </p:txBody>
      </p:sp>
    </p:spTree>
    <p:extLst>
      <p:ext uri="{BB962C8B-B14F-4D97-AF65-F5344CB8AC3E}">
        <p14:creationId xmlns:p14="http://schemas.microsoft.com/office/powerpoint/2010/main" val="1092315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Mitglied Suchen/Ändern</a:t>
            </a:r>
            <a:endParaRPr lang="de-AT" dirty="0"/>
          </a:p>
        </p:txBody>
      </p:sp>
      <p:pic>
        <p:nvPicPr>
          <p:cNvPr id="2060" name="Picture 12" descr="C:\Users\luc\Desktop\SearchChan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6287" y="1835347"/>
            <a:ext cx="7005505" cy="47506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4441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Mysql</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Freies DBMS</a:t>
            </a:r>
          </a:p>
          <a:p>
            <a:pPr>
              <a:buFont typeface="Arial" panose="020B0604020202020204" pitchFamily="34" charset="0"/>
              <a:buChar char="•"/>
            </a:pPr>
            <a:r>
              <a:rPr lang="de-DE" dirty="0" smtClean="0"/>
              <a:t>Ausreichend für kleine Projekte</a:t>
            </a:r>
          </a:p>
          <a:p>
            <a:pPr>
              <a:buFont typeface="Arial" panose="020B0604020202020204" pitchFamily="34" charset="0"/>
              <a:buChar char="•"/>
            </a:pPr>
            <a:r>
              <a:rPr lang="de-DE" dirty="0" smtClean="0"/>
              <a:t>Schnelles Aufsetzen</a:t>
            </a:r>
          </a:p>
          <a:p>
            <a:pPr>
              <a:buFont typeface="Arial" panose="020B0604020202020204" pitchFamily="34" charset="0"/>
              <a:buChar char="•"/>
            </a:pPr>
            <a:r>
              <a:rPr lang="de-DE" dirty="0" smtClean="0"/>
              <a:t>Via </a:t>
            </a:r>
            <a:r>
              <a:rPr lang="de-DE" dirty="0" err="1" smtClean="0"/>
              <a:t>PhpMyAdmin</a:t>
            </a:r>
            <a:r>
              <a:rPr lang="de-DE" dirty="0" smtClean="0"/>
              <a:t> gut </a:t>
            </a:r>
            <a:r>
              <a:rPr lang="de-DE" dirty="0" err="1" smtClean="0"/>
              <a:t>verwaltbar</a:t>
            </a:r>
            <a:endParaRPr lang="de-DE" dirty="0"/>
          </a:p>
        </p:txBody>
      </p:sp>
    </p:spTree>
    <p:extLst>
      <p:ext uri="{BB962C8B-B14F-4D97-AF65-F5344CB8AC3E}">
        <p14:creationId xmlns:p14="http://schemas.microsoft.com/office/powerpoint/2010/main" val="3989647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Observer Solution</a:t>
            </a:r>
            <a:endParaRPr lang="de-AT" dirty="0"/>
          </a:p>
        </p:txBody>
      </p:sp>
      <p:sp>
        <p:nvSpPr>
          <p:cNvPr id="3" name="Inhaltsplatzhalter 2"/>
          <p:cNvSpPr>
            <a:spLocks noGrp="1"/>
          </p:cNvSpPr>
          <p:nvPr>
            <p:ph idx="1"/>
          </p:nvPr>
        </p:nvSpPr>
        <p:spPr>
          <a:xfrm>
            <a:off x="838202" y="1944547"/>
            <a:ext cx="10528137" cy="4734045"/>
          </a:xfrm>
        </p:spPr>
        <p:txBody>
          <a:bodyPr>
            <a:noAutofit/>
          </a:bodyPr>
          <a:lstStyle/>
          <a:p>
            <a:pPr marL="0" indent="0">
              <a:buNone/>
            </a:pPr>
            <a:r>
              <a:rPr lang="en-US" sz="1400" dirty="0"/>
              <a:t>public class </a:t>
            </a:r>
            <a:r>
              <a:rPr lang="en-US" sz="1400" dirty="0" err="1" smtClean="0"/>
              <a:t>MembershipDataPanel</a:t>
            </a:r>
            <a:r>
              <a:rPr lang="en-US" sz="1400" dirty="0" smtClean="0"/>
              <a:t>  </a:t>
            </a:r>
            <a:r>
              <a:rPr lang="en-US" sz="1400" dirty="0"/>
              <a:t>extends </a:t>
            </a:r>
            <a:r>
              <a:rPr lang="en-US" sz="1400" dirty="0" err="1" smtClean="0"/>
              <a:t>JPanel</a:t>
            </a:r>
            <a:r>
              <a:rPr lang="en-US" sz="1400" dirty="0" smtClean="0"/>
              <a:t>  implements </a:t>
            </a:r>
            <a:r>
              <a:rPr lang="en-US" sz="1400" dirty="0" err="1"/>
              <a:t>SelectedSportsValue</a:t>
            </a:r>
            <a:r>
              <a:rPr lang="en-US" sz="1400" dirty="0"/>
              <a:t>, </a:t>
            </a:r>
            <a:r>
              <a:rPr lang="en-US" sz="1400" dirty="0" err="1"/>
              <a:t>SelectedPlayerTeamsValue</a:t>
            </a:r>
            <a:r>
              <a:rPr lang="en-US" sz="1400" dirty="0"/>
              <a:t>, </a:t>
            </a:r>
            <a:r>
              <a:rPr lang="en-US" sz="1400" dirty="0" err="1"/>
              <a:t>SelectTrainerTeamsValue</a:t>
            </a:r>
            <a:r>
              <a:rPr lang="en-US" sz="1400" dirty="0"/>
              <a:t> </a:t>
            </a:r>
            <a:r>
              <a:rPr lang="en-US" sz="1400" dirty="0" smtClean="0"/>
              <a:t>{</a:t>
            </a:r>
          </a:p>
          <a:p>
            <a:pPr marL="0" indent="0">
              <a:buNone/>
            </a:pPr>
            <a:r>
              <a:rPr lang="en-US" sz="1400" dirty="0" smtClean="0"/>
              <a:t>	private </a:t>
            </a:r>
            <a:r>
              <a:rPr lang="en-US" sz="1400" dirty="0"/>
              <a:t>void </a:t>
            </a:r>
            <a:r>
              <a:rPr lang="en-US" sz="1400" dirty="0" err="1" smtClean="0"/>
              <a:t>btnAddSportActionPerformed</a:t>
            </a:r>
            <a:r>
              <a:rPr lang="en-US" sz="1400" dirty="0" smtClean="0"/>
              <a:t>(</a:t>
            </a:r>
            <a:r>
              <a:rPr lang="en-US" sz="1400" dirty="0" err="1" smtClean="0"/>
              <a:t>ActionEvent</a:t>
            </a:r>
            <a:r>
              <a:rPr lang="en-US" sz="1400" dirty="0" smtClean="0"/>
              <a:t> </a:t>
            </a:r>
            <a:r>
              <a:rPr lang="en-US" sz="1400" dirty="0" err="1"/>
              <a:t>evt</a:t>
            </a:r>
            <a:r>
              <a:rPr lang="en-US" sz="1400" dirty="0"/>
              <a:t>) </a:t>
            </a:r>
            <a:r>
              <a:rPr lang="en-US" sz="1400" dirty="0" smtClean="0"/>
              <a:t>{</a:t>
            </a:r>
          </a:p>
          <a:p>
            <a:pPr marL="0" indent="0">
              <a:buNone/>
            </a:pPr>
            <a:r>
              <a:rPr lang="en-US" sz="1400" dirty="0"/>
              <a:t>	</a:t>
            </a:r>
            <a:r>
              <a:rPr lang="en-US" sz="1400" dirty="0" smtClean="0"/>
              <a:t>	</a:t>
            </a:r>
            <a:r>
              <a:rPr lang="en-US" sz="1400" dirty="0" err="1" smtClean="0"/>
              <a:t>SelectSportsHelper</a:t>
            </a:r>
            <a:r>
              <a:rPr lang="en-US" sz="1400" dirty="0" smtClean="0"/>
              <a:t> helper = </a:t>
            </a:r>
            <a:r>
              <a:rPr lang="en-US" sz="1400" dirty="0"/>
              <a:t>new </a:t>
            </a:r>
            <a:r>
              <a:rPr lang="en-US" sz="1400" dirty="0" err="1" smtClean="0"/>
              <a:t>SelectSportsHelper</a:t>
            </a:r>
            <a:r>
              <a:rPr lang="en-US" sz="1400" dirty="0" smtClean="0"/>
              <a:t>(</a:t>
            </a:r>
            <a:r>
              <a:rPr lang="en-US" sz="1400" dirty="0" err="1" smtClean="0"/>
              <a:t>controller.getAllSports</a:t>
            </a:r>
            <a:r>
              <a:rPr lang="en-US" sz="1400" dirty="0"/>
              <a:t>(), </a:t>
            </a:r>
            <a:r>
              <a:rPr lang="en-US" sz="1400" dirty="0" err="1"/>
              <a:t>selectedSports</a:t>
            </a:r>
            <a:r>
              <a:rPr lang="en-US" sz="1400" dirty="0"/>
              <a:t>, this</a:t>
            </a:r>
            <a:r>
              <a:rPr lang="en-US" sz="1400" dirty="0" smtClean="0"/>
              <a:t>);       </a:t>
            </a:r>
          </a:p>
          <a:p>
            <a:pPr marL="0" indent="0">
              <a:lnSpc>
                <a:spcPct val="100000"/>
              </a:lnSpc>
              <a:spcBef>
                <a:spcPts val="0"/>
              </a:spcBef>
              <a:spcAft>
                <a:spcPts val="0"/>
              </a:spcAft>
              <a:buNone/>
            </a:pPr>
            <a:r>
              <a:rPr lang="en-US" sz="1400" dirty="0" smtClean="0"/>
              <a:t>	}</a:t>
            </a:r>
          </a:p>
          <a:p>
            <a:pPr marL="0" indent="0">
              <a:lnSpc>
                <a:spcPct val="100000"/>
              </a:lnSpc>
              <a:spcBef>
                <a:spcPts val="0"/>
              </a:spcBef>
              <a:spcAft>
                <a:spcPts val="0"/>
              </a:spcAft>
              <a:buNone/>
            </a:pPr>
            <a:r>
              <a:rPr lang="en-US" sz="1400" dirty="0"/>
              <a:t>}</a:t>
            </a:r>
          </a:p>
          <a:p>
            <a:pPr marL="0" indent="0">
              <a:buNone/>
            </a:pPr>
            <a:r>
              <a:rPr lang="en-US" sz="1400" dirty="0" smtClean="0"/>
              <a:t>public </a:t>
            </a:r>
            <a:r>
              <a:rPr lang="en-US" sz="1400" dirty="0"/>
              <a:t>class </a:t>
            </a:r>
            <a:r>
              <a:rPr lang="en-US" sz="1400" dirty="0" err="1" smtClean="0"/>
              <a:t>SelectSportsHelper</a:t>
            </a:r>
            <a:r>
              <a:rPr lang="en-US" sz="1400" dirty="0" smtClean="0"/>
              <a:t> {</a:t>
            </a:r>
          </a:p>
          <a:p>
            <a:pPr marL="0" indent="0">
              <a:buNone/>
            </a:pPr>
            <a:r>
              <a:rPr lang="en-US" sz="1400" dirty="0"/>
              <a:t>	</a:t>
            </a:r>
            <a:r>
              <a:rPr lang="en-US" sz="1400" dirty="0" smtClean="0"/>
              <a:t>private void </a:t>
            </a:r>
            <a:r>
              <a:rPr lang="en-US" sz="1400" dirty="0" err="1" smtClean="0"/>
              <a:t>btnAddSports</a:t>
            </a:r>
            <a:r>
              <a:rPr lang="en-US" sz="1400" dirty="0" smtClean="0"/>
              <a:t>(</a:t>
            </a:r>
            <a:r>
              <a:rPr lang="en-US" sz="1400" dirty="0" err="1" smtClean="0"/>
              <a:t>ActionEvent</a:t>
            </a:r>
            <a:r>
              <a:rPr lang="en-US" sz="1400" dirty="0" smtClean="0"/>
              <a:t> </a:t>
            </a:r>
            <a:r>
              <a:rPr lang="en-US" sz="1400" dirty="0" err="1" smtClean="0"/>
              <a:t>evt</a:t>
            </a:r>
            <a:r>
              <a:rPr lang="en-US" sz="1400" dirty="0" smtClean="0"/>
              <a:t>){…</a:t>
            </a:r>
          </a:p>
          <a:p>
            <a:pPr marL="0" lvl="1" indent="0">
              <a:spcBef>
                <a:spcPts val="1200"/>
              </a:spcBef>
              <a:spcAft>
                <a:spcPts val="200"/>
              </a:spcAft>
              <a:buClrTx/>
              <a:buNone/>
            </a:pPr>
            <a:r>
              <a:rPr lang="de-AT" sz="1400" dirty="0" smtClean="0"/>
              <a:t>		</a:t>
            </a:r>
            <a:r>
              <a:rPr lang="de-AT" sz="1400" dirty="0" err="1" smtClean="0"/>
              <a:t>selectedSportsValue.sportSelected</a:t>
            </a:r>
            <a:r>
              <a:rPr lang="de-AT" sz="1400" dirty="0" smtClean="0"/>
              <a:t>(</a:t>
            </a:r>
            <a:r>
              <a:rPr lang="de-AT" sz="1400" dirty="0" err="1" smtClean="0"/>
              <a:t>selSports</a:t>
            </a:r>
            <a:r>
              <a:rPr lang="de-AT" sz="1400" dirty="0" smtClean="0"/>
              <a:t>);</a:t>
            </a:r>
            <a:endParaRPr lang="en-US" sz="1400" dirty="0" smtClean="0"/>
          </a:p>
          <a:p>
            <a:pPr marL="0" indent="0">
              <a:lnSpc>
                <a:spcPct val="100000"/>
              </a:lnSpc>
              <a:spcBef>
                <a:spcPts val="0"/>
              </a:spcBef>
              <a:spcAft>
                <a:spcPts val="0"/>
              </a:spcAft>
              <a:buNone/>
            </a:pPr>
            <a:r>
              <a:rPr lang="en-US" sz="1400" dirty="0" smtClean="0"/>
              <a:t>	}</a:t>
            </a:r>
            <a:endParaRPr lang="de-AT" sz="1400" dirty="0" smtClean="0"/>
          </a:p>
          <a:p>
            <a:pPr marL="0" indent="0">
              <a:lnSpc>
                <a:spcPct val="100000"/>
              </a:lnSpc>
              <a:spcBef>
                <a:spcPts val="0"/>
              </a:spcBef>
              <a:spcAft>
                <a:spcPts val="0"/>
              </a:spcAft>
              <a:buNone/>
            </a:pPr>
            <a:r>
              <a:rPr lang="de-AT" sz="1400" dirty="0" smtClean="0"/>
              <a:t>}</a:t>
            </a:r>
          </a:p>
          <a:p>
            <a:pPr marL="0" indent="0">
              <a:buNone/>
            </a:pPr>
            <a:r>
              <a:rPr lang="de-AT" sz="1400" dirty="0" err="1"/>
              <a:t>public</a:t>
            </a:r>
            <a:r>
              <a:rPr lang="de-AT" sz="1400" dirty="0"/>
              <a:t> </a:t>
            </a:r>
            <a:r>
              <a:rPr lang="de-AT" sz="1400" dirty="0" err="1"/>
              <a:t>interface</a:t>
            </a:r>
            <a:r>
              <a:rPr lang="de-AT" sz="1400" dirty="0"/>
              <a:t> </a:t>
            </a:r>
            <a:r>
              <a:rPr lang="de-AT" sz="1400" dirty="0" err="1"/>
              <a:t>SelectedSportsValue</a:t>
            </a:r>
            <a:r>
              <a:rPr lang="de-AT" sz="1400" dirty="0"/>
              <a:t> </a:t>
            </a:r>
            <a:r>
              <a:rPr lang="de-AT" sz="1400" dirty="0" smtClean="0"/>
              <a:t>{</a:t>
            </a:r>
            <a:endParaRPr lang="de-AT" sz="1400" dirty="0"/>
          </a:p>
          <a:p>
            <a:pPr marL="0" indent="0">
              <a:buNone/>
            </a:pPr>
            <a:r>
              <a:rPr lang="de-AT" sz="1400" dirty="0"/>
              <a:t>    </a:t>
            </a:r>
            <a:r>
              <a:rPr lang="de-AT" sz="1400" dirty="0" err="1"/>
              <a:t>void</a:t>
            </a:r>
            <a:r>
              <a:rPr lang="de-AT" sz="1400" dirty="0"/>
              <a:t> </a:t>
            </a:r>
            <a:r>
              <a:rPr lang="de-AT" sz="1400" dirty="0" err="1"/>
              <a:t>sportSelected</a:t>
            </a:r>
            <a:r>
              <a:rPr lang="de-AT" sz="1400" dirty="0"/>
              <a:t>(List&lt;</a:t>
            </a:r>
            <a:r>
              <a:rPr lang="de-AT" sz="1400" dirty="0" err="1"/>
              <a:t>ITypeOfSportDto</a:t>
            </a:r>
            <a:r>
              <a:rPr lang="de-AT" sz="1400" dirty="0"/>
              <a:t>&gt; </a:t>
            </a:r>
            <a:r>
              <a:rPr lang="de-AT" sz="1400" dirty="0" err="1"/>
              <a:t>sport</a:t>
            </a:r>
            <a:r>
              <a:rPr lang="de-AT" sz="1400" dirty="0"/>
              <a:t>);</a:t>
            </a:r>
          </a:p>
          <a:p>
            <a:pPr marL="0" indent="0">
              <a:buNone/>
            </a:pPr>
            <a:r>
              <a:rPr lang="de-AT" sz="1400" dirty="0"/>
              <a:t>    List&lt;</a:t>
            </a:r>
            <a:r>
              <a:rPr lang="de-AT" sz="1400" dirty="0" err="1"/>
              <a:t>IClubTeamDto</a:t>
            </a:r>
            <a:r>
              <a:rPr lang="de-AT" sz="1400" dirty="0"/>
              <a:t>&gt; </a:t>
            </a:r>
            <a:r>
              <a:rPr lang="de-AT" sz="1400" dirty="0" err="1"/>
              <a:t>getClubTeamsBySport</a:t>
            </a:r>
            <a:r>
              <a:rPr lang="de-AT" sz="1400" dirty="0"/>
              <a:t>(</a:t>
            </a:r>
            <a:r>
              <a:rPr lang="de-AT" sz="1400" dirty="0" err="1"/>
              <a:t>ITypeOfSportDto</a:t>
            </a:r>
            <a:r>
              <a:rPr lang="de-AT" sz="1400" dirty="0"/>
              <a:t> </a:t>
            </a:r>
            <a:r>
              <a:rPr lang="de-AT" sz="1400" dirty="0" err="1"/>
              <a:t>sport</a:t>
            </a:r>
            <a:r>
              <a:rPr lang="de-AT" sz="1400" dirty="0"/>
              <a:t>);</a:t>
            </a:r>
          </a:p>
          <a:p>
            <a:pPr marL="0" indent="0">
              <a:buNone/>
            </a:pPr>
            <a:r>
              <a:rPr lang="de-AT" sz="1400" dirty="0"/>
              <a:t>}</a:t>
            </a:r>
          </a:p>
          <a:p>
            <a:pPr marL="0" indent="0">
              <a:buNone/>
            </a:pPr>
            <a:endParaRPr lang="de-AT" sz="1300" dirty="0" smtClean="0"/>
          </a:p>
        </p:txBody>
      </p:sp>
      <p:sp>
        <p:nvSpPr>
          <p:cNvPr id="4" name="Inhaltsplatzhalter 3"/>
          <p:cNvSpPr>
            <a:spLocks noGrp="1"/>
          </p:cNvSpPr>
          <p:nvPr>
            <p:ph sz="half" idx="4294967295"/>
          </p:nvPr>
        </p:nvSpPr>
        <p:spPr>
          <a:xfrm>
            <a:off x="7364413" y="2309813"/>
            <a:ext cx="4827587" cy="4022725"/>
          </a:xfrm>
        </p:spPr>
        <p:txBody>
          <a:bodyPr>
            <a:normAutofit/>
          </a:bodyPr>
          <a:lstStyle/>
          <a:p>
            <a:pPr marL="0" indent="0">
              <a:buNone/>
            </a:pPr>
            <a:endParaRPr lang="de-AT" dirty="0" smtClean="0"/>
          </a:p>
          <a:p>
            <a:pPr marL="0" indent="0">
              <a:buNone/>
            </a:pPr>
            <a:endParaRPr lang="de-AT" dirty="0"/>
          </a:p>
          <a:p>
            <a:pPr marL="0" indent="0">
              <a:buNone/>
            </a:pPr>
            <a:endParaRPr lang="de-AT" dirty="0" smtClean="0"/>
          </a:p>
          <a:p>
            <a:pPr marL="0" indent="0">
              <a:buNone/>
            </a:pPr>
            <a:endParaRPr lang="de-AT" dirty="0"/>
          </a:p>
          <a:p>
            <a:pPr marL="0" indent="0">
              <a:buNone/>
            </a:pPr>
            <a:endParaRPr lang="de-AT" dirty="0" smtClean="0"/>
          </a:p>
          <a:p>
            <a:pPr marL="0" indent="0">
              <a:buNone/>
            </a:pPr>
            <a:endParaRPr lang="de-AT" dirty="0"/>
          </a:p>
          <a:p>
            <a:pPr marL="0" indent="0">
              <a:buNone/>
            </a:pPr>
            <a:endParaRPr lang="de-AT" dirty="0" smtClean="0"/>
          </a:p>
          <a:p>
            <a:pPr marL="0" indent="0">
              <a:buNone/>
            </a:pPr>
            <a:endParaRPr lang="de-AT" sz="2400" dirty="0" smtClean="0"/>
          </a:p>
          <a:p>
            <a:endParaRPr lang="de-AT"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614" y="3188826"/>
            <a:ext cx="3143250" cy="32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123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Wettkampf anlegen</a:t>
            </a:r>
            <a:endParaRPr lang="de-AT" dirty="0"/>
          </a:p>
        </p:txBody>
      </p:sp>
      <p:pic>
        <p:nvPicPr>
          <p:cNvPr id="4101" name="Picture 5" descr="C:\Users\luc\Desktop\CreateCompeti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7883" y="2286000"/>
            <a:ext cx="6226633" cy="4022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23659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Wöchentliche Anpassungen:</a:t>
            </a:r>
          </a:p>
          <a:p>
            <a:pPr lvl="1">
              <a:buFont typeface="Arial" panose="020B0604020202020204" pitchFamily="34" charset="0"/>
              <a:buChar char="•"/>
            </a:pPr>
            <a:r>
              <a:rPr lang="de-AT" dirty="0"/>
              <a:t>Mitglied zu Team hinzufügen</a:t>
            </a:r>
          </a:p>
          <a:p>
            <a:pPr lvl="1">
              <a:buFont typeface="Arial" panose="020B0604020202020204" pitchFamily="34" charset="0"/>
              <a:buChar char="•"/>
            </a:pPr>
            <a:r>
              <a:rPr lang="de-AT" dirty="0" smtClean="0"/>
              <a:t>Login mit LDAP, Zugriffserlaubnis?</a:t>
            </a:r>
          </a:p>
          <a:p>
            <a:pPr lvl="1">
              <a:buFont typeface="Arial" panose="020B0604020202020204" pitchFamily="34" charset="0"/>
              <a:buChar char="•"/>
            </a:pPr>
            <a:r>
              <a:rPr lang="de-AT" dirty="0" smtClean="0"/>
              <a:t>EJB</a:t>
            </a:r>
          </a:p>
          <a:p>
            <a:pPr lvl="1">
              <a:buFont typeface="Arial" panose="020B0604020202020204" pitchFamily="34" charset="0"/>
              <a:buChar char="•"/>
            </a:pPr>
            <a:endParaRPr lang="de-AT" dirty="0" smtClean="0"/>
          </a:p>
          <a:p>
            <a:pPr lvl="1">
              <a:buFont typeface="Arial" panose="020B0604020202020204" pitchFamily="34" charset="0"/>
              <a:buChar char="•"/>
            </a:pPr>
            <a:r>
              <a:rPr lang="de-AT" dirty="0" smtClean="0"/>
              <a:t>Wettkampfergebnisse (</a:t>
            </a:r>
            <a:r>
              <a:rPr lang="de-AT" dirty="0" err="1" smtClean="0"/>
              <a:t>Corba</a:t>
            </a:r>
            <a:r>
              <a:rPr lang="de-AT" dirty="0" smtClean="0"/>
              <a:t>)</a:t>
            </a:r>
          </a:p>
          <a:p>
            <a:pPr lvl="1">
              <a:buFont typeface="Arial" panose="020B0604020202020204" pitchFamily="34" charset="0"/>
              <a:buChar char="•"/>
            </a:pPr>
            <a:r>
              <a:rPr lang="de-AT" dirty="0"/>
              <a:t>Einladungen </a:t>
            </a:r>
            <a:r>
              <a:rPr lang="de-AT" dirty="0" smtClean="0"/>
              <a:t>JMS</a:t>
            </a:r>
          </a:p>
          <a:p>
            <a:pPr lvl="1">
              <a:buFont typeface="Arial" panose="020B0604020202020204" pitchFamily="34" charset="0"/>
              <a:buChar char="•"/>
            </a:pPr>
            <a:r>
              <a:rPr lang="de-AT" dirty="0" err="1" smtClean="0"/>
              <a:t>WebClient</a:t>
            </a:r>
            <a:endParaRPr lang="de-AT" dirty="0" smtClean="0"/>
          </a:p>
        </p:txBody>
      </p:sp>
    </p:spTree>
    <p:extLst>
      <p:ext uri="{BB962C8B-B14F-4D97-AF65-F5344CB8AC3E}">
        <p14:creationId xmlns:p14="http://schemas.microsoft.com/office/powerpoint/2010/main" val="37324977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Kompatibilität</a:t>
            </a:r>
          </a:p>
          <a:p>
            <a:pPr>
              <a:buFont typeface="Arial" panose="020B0604020202020204" pitchFamily="34" charset="0"/>
              <a:buChar char="•"/>
            </a:pPr>
            <a:r>
              <a:rPr lang="de-AT" dirty="0" err="1" smtClean="0"/>
              <a:t>Exception</a:t>
            </a:r>
            <a:r>
              <a:rPr lang="de-AT" dirty="0" smtClean="0"/>
              <a:t> </a:t>
            </a:r>
            <a:r>
              <a:rPr lang="de-AT" dirty="0" err="1"/>
              <a:t>Handeling</a:t>
            </a:r>
            <a:r>
              <a:rPr lang="de-AT" dirty="0"/>
              <a:t> verbessert</a:t>
            </a:r>
          </a:p>
          <a:p>
            <a:pPr>
              <a:buFont typeface="Arial" panose="020B0604020202020204" pitchFamily="34" charset="0"/>
              <a:buChar char="•"/>
            </a:pPr>
            <a:r>
              <a:rPr lang="de-AT" dirty="0"/>
              <a:t>Aufwändig</a:t>
            </a:r>
          </a:p>
          <a:p>
            <a:pPr lvl="1">
              <a:buFont typeface="Arial" panose="020B0604020202020204" pitchFamily="34" charset="0"/>
              <a:buChar char="•"/>
            </a:pPr>
            <a:r>
              <a:rPr lang="de-AT" dirty="0"/>
              <a:t>Fehler -&gt; mehrere Schichten</a:t>
            </a:r>
          </a:p>
          <a:p>
            <a:pPr>
              <a:buFont typeface="Arial" panose="020B0604020202020204" pitchFamily="34" charset="0"/>
              <a:buChar char="•"/>
            </a:pPr>
            <a:r>
              <a:rPr lang="de-AT" dirty="0"/>
              <a:t>Wiederverwendbare Forms</a:t>
            </a:r>
          </a:p>
          <a:p>
            <a:pPr>
              <a:buFont typeface="Arial" panose="020B0604020202020204" pitchFamily="34" charset="0"/>
              <a:buChar char="•"/>
            </a:pPr>
            <a:r>
              <a:rPr lang="de-AT" dirty="0"/>
              <a:t>Unit Tests</a:t>
            </a:r>
          </a:p>
          <a:p>
            <a:pPr>
              <a:buFont typeface="Arial" panose="020B0604020202020204" pitchFamily="34" charset="0"/>
              <a:buChar char="•"/>
            </a:pPr>
            <a:r>
              <a:rPr lang="de-AT" dirty="0"/>
              <a:t>Datenbank Testapplikation</a:t>
            </a:r>
          </a:p>
        </p:txBody>
      </p:sp>
    </p:spTree>
    <p:extLst>
      <p:ext uri="{BB962C8B-B14F-4D97-AF65-F5344CB8AC3E}">
        <p14:creationId xmlns:p14="http://schemas.microsoft.com/office/powerpoint/2010/main" val="8562291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Analyse und genaue Aufteilung </a:t>
            </a:r>
            <a:r>
              <a:rPr lang="de-AT" dirty="0"/>
              <a:t>der </a:t>
            </a:r>
            <a:r>
              <a:rPr lang="de-AT" dirty="0" smtClean="0"/>
              <a:t>Aufgabenstellung</a:t>
            </a:r>
          </a:p>
          <a:p>
            <a:pPr>
              <a:buFont typeface="Arial" panose="020B0604020202020204" pitchFamily="34" charset="0"/>
              <a:buChar char="•"/>
            </a:pPr>
            <a:r>
              <a:rPr lang="de-AT" dirty="0" smtClean="0"/>
              <a:t>Konflikte </a:t>
            </a:r>
            <a:r>
              <a:rPr lang="de-AT" smtClean="0"/>
              <a:t>durch verschiedene Technologien</a:t>
            </a:r>
            <a:endParaRPr lang="de-AT" dirty="0"/>
          </a:p>
          <a:p>
            <a:pPr>
              <a:buFont typeface="Arial" panose="020B0604020202020204" pitchFamily="34" charset="0"/>
              <a:buChar char="•"/>
            </a:pPr>
            <a:r>
              <a:rPr lang="de-AT" dirty="0" err="1" smtClean="0"/>
              <a:t>Hibernate</a:t>
            </a:r>
            <a:r>
              <a:rPr lang="de-AT" dirty="0" smtClean="0"/>
              <a:t> vs. </a:t>
            </a:r>
            <a:r>
              <a:rPr lang="de-AT" dirty="0"/>
              <a:t>Technologie Anpassungen</a:t>
            </a:r>
          </a:p>
          <a:p>
            <a:pPr>
              <a:buFont typeface="Arial" panose="020B0604020202020204" pitchFamily="34" charset="0"/>
              <a:buChar char="•"/>
            </a:pPr>
            <a:r>
              <a:rPr lang="de-AT" dirty="0" smtClean="0"/>
              <a:t>Zeitmanagement essentiell</a:t>
            </a:r>
            <a:endParaRPr lang="de-AT" dirty="0"/>
          </a:p>
        </p:txBody>
      </p:sp>
    </p:spTree>
    <p:extLst>
      <p:ext uri="{BB962C8B-B14F-4D97-AF65-F5344CB8AC3E}">
        <p14:creationId xmlns:p14="http://schemas.microsoft.com/office/powerpoint/2010/main" val="3386145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8 </a:t>
            </a:r>
            <a:r>
              <a:rPr lang="de-AT" dirty="0" err="1"/>
              <a:t>Timeboxen</a:t>
            </a:r>
            <a:endParaRPr lang="de-AT" dirty="0"/>
          </a:p>
          <a:p>
            <a:pPr>
              <a:buFont typeface="Arial" panose="020B0604020202020204" pitchFamily="34" charset="0"/>
              <a:buChar char="•"/>
            </a:pPr>
            <a:r>
              <a:rPr lang="de-AT" dirty="0"/>
              <a:t>ca. 11 Wochen</a:t>
            </a:r>
          </a:p>
          <a:p>
            <a:pPr>
              <a:buFont typeface="Arial" panose="020B0604020202020204" pitchFamily="34" charset="0"/>
              <a:buChar char="•"/>
            </a:pPr>
            <a:r>
              <a:rPr lang="de-AT" dirty="0"/>
              <a:t>~ 600 h</a:t>
            </a:r>
          </a:p>
        </p:txBody>
      </p:sp>
    </p:spTree>
    <p:extLst>
      <p:ext uri="{BB962C8B-B14F-4D97-AF65-F5344CB8AC3E}">
        <p14:creationId xmlns:p14="http://schemas.microsoft.com/office/powerpoint/2010/main" val="1427317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Freies </a:t>
            </a:r>
            <a:r>
              <a:rPr lang="de-DE" dirty="0" err="1" smtClean="0"/>
              <a:t>Persitenz</a:t>
            </a:r>
            <a:r>
              <a:rPr lang="de-DE" dirty="0" smtClean="0"/>
              <a:t>-Framework</a:t>
            </a:r>
          </a:p>
          <a:p>
            <a:pPr>
              <a:buFont typeface="Arial" panose="020B0604020202020204" pitchFamily="34" charset="0"/>
              <a:buChar char="•"/>
            </a:pPr>
            <a:r>
              <a:rPr lang="de-DE" dirty="0" smtClean="0"/>
              <a:t>Caching</a:t>
            </a:r>
          </a:p>
          <a:p>
            <a:pPr>
              <a:buFont typeface="Arial" panose="020B0604020202020204" pitchFamily="34" charset="0"/>
              <a:buChar char="•"/>
            </a:pPr>
            <a:r>
              <a:rPr lang="de-DE" dirty="0" smtClean="0"/>
              <a:t>Transaktions-Verwaltung integriert</a:t>
            </a:r>
          </a:p>
        </p:txBody>
      </p:sp>
    </p:spTree>
    <p:extLst>
      <p:ext uri="{BB962C8B-B14F-4D97-AF65-F5344CB8AC3E}">
        <p14:creationId xmlns:p14="http://schemas.microsoft.com/office/powerpoint/2010/main" val="2161167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Datenbankmodel</a:t>
            </a:r>
            <a:endParaRPr lang="de-DE" dirty="0"/>
          </a:p>
        </p:txBody>
      </p:sp>
      <p:pic>
        <p:nvPicPr>
          <p:cNvPr id="4" name="Inhaltsplatzhalter 3" descr="whole.png"/>
          <p:cNvPicPr>
            <a:picLocks noGrp="1" noChangeAspect="1"/>
          </p:cNvPicPr>
          <p:nvPr>
            <p:ph idx="1"/>
          </p:nvPr>
        </p:nvPicPr>
        <p:blipFill>
          <a:blip r:embed="rId2" cstate="print">
            <a:extLst>
              <a:ext uri="{28A0092B-C50C-407E-A947-70E740481C1C}">
                <a14:useLocalDpi xmlns:a14="http://schemas.microsoft.com/office/drawing/2010/main" val="0"/>
              </a:ext>
            </a:extLst>
          </a:blip>
          <a:srcRect l="-40822" r="-40822"/>
          <a:stretch>
            <a:fillRect/>
          </a:stretch>
        </p:blipFill>
        <p:spPr>
          <a:xfrm>
            <a:off x="190500" y="1625600"/>
            <a:ext cx="10553701" cy="4683760"/>
          </a:xfrm>
        </p:spPr>
      </p:pic>
    </p:spTree>
    <p:extLst>
      <p:ext uri="{BB962C8B-B14F-4D97-AF65-F5344CB8AC3E}">
        <p14:creationId xmlns:p14="http://schemas.microsoft.com/office/powerpoint/2010/main" val="4105967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Rollen</a:t>
            </a:r>
            <a:endParaRPr lang="de-DE" dirty="0"/>
          </a:p>
        </p:txBody>
      </p:sp>
      <p:pic>
        <p:nvPicPr>
          <p:cNvPr id="4" name="Inhaltsplatzhalter 3" descr="member_role-3.png"/>
          <p:cNvPicPr>
            <a:picLocks noGrp="1" noChangeAspect="1"/>
          </p:cNvPicPr>
          <p:nvPr>
            <p:ph idx="1"/>
          </p:nvPr>
        </p:nvPicPr>
        <p:blipFill>
          <a:blip r:embed="rId2">
            <a:extLst>
              <a:ext uri="{28A0092B-C50C-407E-A947-70E740481C1C}">
                <a14:useLocalDpi xmlns:a14="http://schemas.microsoft.com/office/drawing/2010/main" val="0"/>
              </a:ext>
            </a:extLst>
          </a:blip>
          <a:srcRect l="-18800" r="-18800"/>
          <a:stretch>
            <a:fillRect/>
          </a:stretch>
        </p:blipFill>
        <p:spPr/>
      </p:pic>
    </p:spTree>
    <p:extLst>
      <p:ext uri="{BB962C8B-B14F-4D97-AF65-F5344CB8AC3E}">
        <p14:creationId xmlns:p14="http://schemas.microsoft.com/office/powerpoint/2010/main" val="1333832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Team</a:t>
            </a:r>
            <a:endParaRPr lang="de-DE" dirty="0"/>
          </a:p>
        </p:txBody>
      </p:sp>
      <p:pic>
        <p:nvPicPr>
          <p:cNvPr id="4" name="Inhaltsplatzhalter 3" descr="Team_ClubTeam.png"/>
          <p:cNvPicPr>
            <a:picLocks noGrp="1" noChangeAspect="1"/>
          </p:cNvPicPr>
          <p:nvPr>
            <p:ph idx="1"/>
          </p:nvPr>
        </p:nvPicPr>
        <p:blipFill>
          <a:blip r:embed="rId2">
            <a:extLst>
              <a:ext uri="{28A0092B-C50C-407E-A947-70E740481C1C}">
                <a14:useLocalDpi xmlns:a14="http://schemas.microsoft.com/office/drawing/2010/main" val="0"/>
              </a:ext>
            </a:extLst>
          </a:blip>
          <a:srcRect t="-20927" b="-20927"/>
          <a:stretch>
            <a:fillRect/>
          </a:stretch>
        </p:blipFill>
        <p:spPr/>
      </p:pic>
    </p:spTree>
    <p:extLst>
      <p:ext uri="{BB962C8B-B14F-4D97-AF65-F5344CB8AC3E}">
        <p14:creationId xmlns:p14="http://schemas.microsoft.com/office/powerpoint/2010/main" val="23479907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1883</Words>
  <Application>Microsoft Office PowerPoint</Application>
  <PresentationFormat>Widescreen</PresentationFormat>
  <Paragraphs>465</Paragraphs>
  <Slides>57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Consolas</vt:lpstr>
      <vt:lpstr>Tw Cen MT</vt:lpstr>
      <vt:lpstr>Tw Cen MT Condensed</vt:lpstr>
      <vt:lpstr>Wingdings</vt:lpstr>
      <vt:lpstr>Integral</vt:lpstr>
      <vt:lpstr>Sports Club Manager</vt:lpstr>
      <vt:lpstr>Team</vt:lpstr>
      <vt:lpstr>Agenda</vt:lpstr>
      <vt:lpstr>Persitenz und Datenbank</vt:lpstr>
      <vt:lpstr>Mysql</vt:lpstr>
      <vt:lpstr>Hibernate</vt:lpstr>
      <vt:lpstr>Datenbankmodel</vt:lpstr>
      <vt:lpstr>Rollen</vt:lpstr>
      <vt:lpstr>Team</vt:lpstr>
      <vt:lpstr>Wettbewerbe</vt:lpstr>
      <vt:lpstr>Persitenz</vt:lpstr>
      <vt:lpstr>Hindernisse</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Website</vt:lpstr>
      <vt:lpstr>Einleitung</vt:lpstr>
      <vt:lpstr>Designentscheidung</vt:lpstr>
      <vt:lpstr>Designentscheidung</vt:lpstr>
      <vt:lpstr>Technologien</vt:lpstr>
      <vt:lpstr>Technologien</vt:lpstr>
      <vt:lpstr>Realisierung</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UseCase Controller Factory</vt:lpstr>
      <vt:lpstr>Layout</vt:lpstr>
      <vt:lpstr>Hauptbildschirm</vt:lpstr>
      <vt:lpstr>Grundlegende Funktionalitäten</vt:lpstr>
      <vt:lpstr>Mitglied Suchen/Ändern</vt:lpstr>
      <vt:lpstr>Observer Solution</vt:lpstr>
      <vt:lpstr>Wettkampf anlegen</vt:lpstr>
      <vt:lpstr>Erweiterungen</vt:lpstr>
      <vt:lpstr>Tests &amp; Probleme</vt:lpstr>
      <vt:lpstr>Lessons Learned</vt:lpstr>
      <vt:lpstr>Lessons Learned</vt:lpstr>
      <vt:lpstr>Zeit</vt:lpstr>
      <vt:lpstr>ENDe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Thomas Schwarz</cp:lastModifiedBy>
  <cp:revision>44</cp:revision>
  <dcterms:created xsi:type="dcterms:W3CDTF">2013-01-09T07:16:00Z</dcterms:created>
  <dcterms:modified xsi:type="dcterms:W3CDTF">2013-01-10T09:03:53Z</dcterms:modified>
</cp:coreProperties>
</file>