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4" r:id="rId6"/>
    <p:sldId id="266" r:id="rId7"/>
    <p:sldId id="267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1A"/>
    <a:srgbClr val="EE0700"/>
    <a:srgbClr val="FAEFF0"/>
    <a:srgbClr val="994C00"/>
    <a:srgbClr val="FF9900"/>
    <a:srgbClr val="DE0000"/>
    <a:srgbClr val="F8F0BE"/>
    <a:srgbClr val="F5E9A3"/>
    <a:srgbClr val="33CC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7C81F-CF60-4B04-B169-A46B88897CAE}" v="240" dt="2024-10-25T08:33:0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26" autoAdjust="0"/>
  </p:normalViewPr>
  <p:slideViewPr>
    <p:cSldViewPr snapToGrid="0">
      <p:cViewPr varScale="1">
        <p:scale>
          <a:sx n="89" d="100"/>
          <a:sy n="8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9F0A2-3DD3-43BC-B024-AE6C43CC26D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A1D26-130B-4B77-9897-1281DE99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1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A1D26-130B-4B77-9897-1281DE99BC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1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BB0E6-F487-07DB-704A-58C7402F1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363F4-4F63-09D1-4CAA-F08782E09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BCCAFD-B006-3F15-1883-7878EA081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AA761-C7E9-B2C8-EE00-CE5BDCE26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A1D26-130B-4B77-9897-1281DE99BC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8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0DAF2-121B-DF9C-DB17-BF84F8ADF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9FDD1C-91CF-9E8F-BE21-08DF4B77A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EC7ADC-4202-1915-BBC1-B77CB955F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B4E15-C1F0-EF14-6CA3-15166C828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A1D26-130B-4B77-9897-1281DE99BC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C5287-F1AE-E6B1-CAD1-B7311267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2210B-9052-0BBB-1600-B4B70C6F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C6612-C35B-5531-F6DD-D09CD42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41AB4-22D2-C6B2-E451-34324E09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DD5ED-9C24-31F4-3AE7-403B42F2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1346D-5AA9-778C-2087-5A3BC79A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07B42-91D0-A07C-3C54-79351814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7332-6B91-F4D5-A8DF-8D24FA50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7DDA4-A0EA-A4DC-2E5E-F33BA9C4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1736-252B-BAEF-1DBB-5F45C613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AD0EF-7C3B-01BF-BC01-5068F11A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83CD6D-FAAB-B9F3-EAFA-8E6AE0D2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0C8AF-D3BB-946C-98B3-6A9B363B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B7754-5FC5-AF11-2FD1-B104E8F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9D637-611A-8EB2-08E8-F867D79F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B809-7A0F-AE8D-3011-FADAB58B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C9139-23D4-A13B-4FF1-DD1F75E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55604-C500-B5AC-F27E-E710021A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D6110-AAE3-163E-8129-A8F9C953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5A5DC-C04D-D70C-DBEA-A473A061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3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1B3D-466D-B451-EA75-00903278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C34ED-8DD1-93A8-DE73-ACE9DAE4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7D43E-DA90-D4A3-D2CE-30E7D0C4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77655-D5E8-C1FD-33C5-5CCEC552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A1E38-ABC7-D6F4-E5C4-1A0EEEFD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2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444ED-6326-756F-F528-2FB66AF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42D6B-D9A4-5304-FA0A-270E59D62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B11A3-BE94-95B2-F5DB-971057D55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B07C1-9B88-789A-112C-4B663BCB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B2A3A-6FFF-503A-0A8D-AA4A90A6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20CD5-5E3B-8BBD-BA28-5448F7B2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5A39-0B42-648D-0FDA-24B7D76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D3A2A-A312-6D2B-D5FD-8BF7C3B8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5A725-2BB6-30F4-C91F-7187DBB40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945EB-EC9A-6AA9-1B70-DB6D7A4D4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D6762-3416-7449-E715-F9DF385FC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EF5A3A-CAF0-87CA-8ED9-EC2B2F68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0F0C0-3E81-FAFD-3B99-DAE9E868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838EB2-087C-F0CA-925F-A45505C8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FEEA6-5025-999F-5525-2F5A44CF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1B32F-ABE7-4970-5D9C-C3E3718A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FFD18-5F02-FF67-E467-4E5C0F36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8E1FF-E1EE-C3D6-5924-3DC9E7B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532F36-FFCC-44FC-7479-CD75C92F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5D87C-2B4B-3B06-6624-E2E678EC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CCAECD-2BAE-D64B-35C0-D9CB7439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66DE6-3879-ED82-AC0E-FE6421B9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9ADEA-A4E8-193A-B043-D82C8ADE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A998E-9C82-5AE2-95D9-293B6A388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EA8A7-70E9-EB64-897A-35307F69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12171-C44C-9FB6-6D86-2F43FC4A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3FA0C-5302-51CA-A83A-16A8507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500B-723E-55D0-45D7-BC506E33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941D5-AF73-55C7-D856-00AF09678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9EB86-29D9-C2B1-AFF9-AEB10CAE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FA2FE-0FD5-3E61-9DFE-3D456A1C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FF163-A1B3-3D5C-9865-80DB8FCD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C4115-77E6-5284-AAC7-94BB02C8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CE272B-1ACC-379A-4822-B18E6D2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CD6EB-1139-D03D-BFE0-EC6AB792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E9A3C-666D-BDFD-DC5D-C7B11EC6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D6C44-147F-44CE-A270-D5499CFB04F6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D88BF-8C52-E125-57D6-5A2F177CE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66A11-3443-7EA3-E86A-E1C799EE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5AB69-7C5C-4BD9-9195-D6910FCC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6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://www.the-51.com/portfolio/kt-family-box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3.sv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6.svg"/><Relationship Id="rId18" Type="http://schemas.openxmlformats.org/officeDocument/2006/relationships/image" Target="../media/image29.png"/><Relationship Id="rId26" Type="http://schemas.openxmlformats.org/officeDocument/2006/relationships/hyperlink" Target="https://www.longtermcare.or.kr/npbs/d/m/000/moveBoardView?menuId=npe0000000950&amp;bKey=B0019" TargetMode="External"/><Relationship Id="rId3" Type="http://schemas.openxmlformats.org/officeDocument/2006/relationships/image" Target="../media/image18.png"/><Relationship Id="rId21" Type="http://schemas.openxmlformats.org/officeDocument/2006/relationships/image" Target="../media/image32.sv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5" Type="http://schemas.openxmlformats.org/officeDocument/2006/relationships/hyperlink" Target="https://www.longtermcare.or.kr/npbs/d/m/000/moveBoardView?menuId=npe0000000940&amp;bKey=B0020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hyperlink" Target="https://www.longtermcare.or.kr/npbs/e/d/770/openBenefitsGuid.web?menuId=npe000000258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24" Type="http://schemas.openxmlformats.org/officeDocument/2006/relationships/hyperlink" Target="https://www.longtermcare.or.kr/npbs/d/m/000/moveBoardView?menuId=npe0000000930&amp;bKey=B0018" TargetMode="External"/><Relationship Id="rId5" Type="http://schemas.openxmlformats.org/officeDocument/2006/relationships/image" Target="../media/image34.svg"/><Relationship Id="rId15" Type="http://schemas.openxmlformats.org/officeDocument/2006/relationships/image" Target="../media/image38.svg"/><Relationship Id="rId23" Type="http://schemas.openxmlformats.org/officeDocument/2006/relationships/hyperlink" Target="https://www.longtermcare.or.kr/npbs/d/m/000/moveBoardView?menuId=npe0000000920&amp;bKey=B0017" TargetMode="External"/><Relationship Id="rId28" Type="http://schemas.openxmlformats.org/officeDocument/2006/relationships/hyperlink" Target="https://www.longtermcare.or.kr/npbs/j/y/101/openBrdnAmtRunStus.web?menuId=npe0000002549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30.sv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37.png"/><Relationship Id="rId22" Type="http://schemas.openxmlformats.org/officeDocument/2006/relationships/image" Target="../media/image7.png"/><Relationship Id="rId27" Type="http://schemas.openxmlformats.org/officeDocument/2006/relationships/hyperlink" Target="https://www.longtermcare.or.kr/npbs/e/b/601/openTrmFtbf?menuId=npe000000099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1054B-12C2-58F7-5F85-DEBE0507B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DLaM Display" panose="020F0502020204030204" pitchFamily="2" charset="0"/>
              </a:rPr>
              <a:t>장기요양보험 사이트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B3C9F-70EE-9EC1-B9BD-7B3D5A1A1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758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ADLaM Display" panose="020F0502020204030204" pitchFamily="2" charset="0"/>
                <a:cs typeface="ADLaM Display" panose="020F0502020204030204" pitchFamily="2" charset="0"/>
              </a:rPr>
              <a:t>GROUP</a:t>
            </a:r>
            <a:r>
              <a:rPr lang="ko-KR" altLang="en-US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ko-KR" dirty="0">
                <a:latin typeface="ADLaM Display" panose="020F0502020204030204" pitchFamily="2" charset="0"/>
                <a:cs typeface="ADLaM Display" panose="020F0502020204030204" pitchFamily="2" charset="0"/>
              </a:rPr>
              <a:t>C</a:t>
            </a:r>
            <a:endParaRPr lang="ko-KR" altLang="en-US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8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8CDB3E8-145E-475D-458A-D8C3DBDA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67" t="-3336"/>
          <a:stretch/>
        </p:blipFill>
        <p:spPr>
          <a:xfrm>
            <a:off x="1712269" y="694908"/>
            <a:ext cx="7718034" cy="494275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FBBC8DC8-C9DC-7CEC-1BB5-468CCC542AA6}"/>
              </a:ext>
            </a:extLst>
          </p:cNvPr>
          <p:cNvSpPr txBox="1">
            <a:spLocks/>
          </p:cNvSpPr>
          <p:nvPr/>
        </p:nvSpPr>
        <p:spPr>
          <a:xfrm>
            <a:off x="-1" y="6922"/>
            <a:ext cx="1246909" cy="5048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latin typeface="ADLaM Display" panose="020F0502020204030204" pitchFamily="2" charset="0"/>
                <a:cs typeface="ADLaM Display" panose="020F0502020204030204" pitchFamily="2" charset="0"/>
              </a:rPr>
              <a:t>MAIN</a:t>
            </a:r>
            <a:endParaRPr lang="ko-KR" altLang="en-US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EC6BED-858D-6F4B-21A4-E9ED4B3597AD}"/>
              </a:ext>
            </a:extLst>
          </p:cNvPr>
          <p:cNvSpPr/>
          <p:nvPr/>
        </p:nvSpPr>
        <p:spPr>
          <a:xfrm>
            <a:off x="1852437" y="1370792"/>
            <a:ext cx="3800774" cy="25887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4E9E1E-90C4-8D7A-E629-1F2C7E3FD3E7}"/>
              </a:ext>
            </a:extLst>
          </p:cNvPr>
          <p:cNvSpPr/>
          <p:nvPr/>
        </p:nvSpPr>
        <p:spPr>
          <a:xfrm>
            <a:off x="5641604" y="1369121"/>
            <a:ext cx="3800774" cy="25887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996A81-482B-AC3E-D7D5-F142FC1E78C0}"/>
              </a:ext>
            </a:extLst>
          </p:cNvPr>
          <p:cNvSpPr/>
          <p:nvPr/>
        </p:nvSpPr>
        <p:spPr>
          <a:xfrm>
            <a:off x="1832960" y="5914857"/>
            <a:ext cx="7628468" cy="879294"/>
          </a:xfrm>
          <a:prstGeom prst="rect">
            <a:avLst/>
          </a:prstGeom>
          <a:solidFill>
            <a:srgbClr val="F8F0BE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BF2D5E-3889-8E39-12C5-FB2771D3C716}"/>
              </a:ext>
            </a:extLst>
          </p:cNvPr>
          <p:cNvSpPr/>
          <p:nvPr/>
        </p:nvSpPr>
        <p:spPr>
          <a:xfrm>
            <a:off x="1838977" y="22366"/>
            <a:ext cx="7598704" cy="12722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B3DE3A-0992-CBFE-3EAA-4E6F3CE277F3}"/>
              </a:ext>
            </a:extLst>
          </p:cNvPr>
          <p:cNvSpPr txBox="1"/>
          <p:nvPr/>
        </p:nvSpPr>
        <p:spPr>
          <a:xfrm>
            <a:off x="2407960" y="6074874"/>
            <a:ext cx="625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노인장기요양보험이란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pic>
        <p:nvPicPr>
          <p:cNvPr id="63" name="그림 6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B68DA86-4469-E295-968E-BFAF44929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674" y="574840"/>
            <a:ext cx="8053870" cy="5027303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BFD51EC-398B-EC8B-67CE-0EEBF012A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8738"/>
              </p:ext>
            </p:extLst>
          </p:nvPr>
        </p:nvGraphicFramePr>
        <p:xfrm>
          <a:off x="9518672" y="-42670"/>
          <a:ext cx="2673328" cy="69006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6498">
                  <a:extLst>
                    <a:ext uri="{9D8B030D-6E8A-4147-A177-3AD203B41FA5}">
                      <a16:colId xmlns:a16="http://schemas.microsoft.com/office/drawing/2014/main" val="4238676391"/>
                    </a:ext>
                  </a:extLst>
                </a:gridCol>
                <a:gridCol w="1936830">
                  <a:extLst>
                    <a:ext uri="{9D8B030D-6E8A-4147-A177-3AD203B41FA5}">
                      <a16:colId xmlns:a16="http://schemas.microsoft.com/office/drawing/2014/main" val="2588382016"/>
                    </a:ext>
                  </a:extLst>
                </a:gridCol>
              </a:tblGrid>
              <a:tr h="34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PC / WEB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72009"/>
                  </a:ext>
                </a:extLst>
              </a:tr>
              <a:tr h="254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GROUP 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18389"/>
                  </a:ext>
                </a:extLst>
              </a:tr>
              <a:tr h="6301126">
                <a:tc gridSpan="2">
                  <a:txBody>
                    <a:bodyPr/>
                    <a:lstStyle/>
                    <a:p>
                      <a:r>
                        <a:rPr lang="en-US" altLang="ko-KR" sz="1050" b="1" dirty="0"/>
                        <a:t>1. </a:t>
                      </a:r>
                      <a:r>
                        <a:rPr lang="ko-KR" altLang="en-US" sz="1000" b="1" dirty="0"/>
                        <a:t>검색 기능</a:t>
                      </a:r>
                      <a:endParaRPr lang="en-US" altLang="ko-KR" sz="1000" b="1" dirty="0"/>
                    </a:p>
                    <a:p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더미데이터로 검색 기능 구현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보호자 탭</a:t>
                      </a:r>
                      <a:endParaRPr lang="en-US" altLang="ko-KR" sz="10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클릭 시 화살표 좌측 슬라이딩 효과와 함께 이동</a:t>
                      </a:r>
                      <a:endParaRPr lang="en-US" altLang="ko-KR" sz="1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로그인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회원가입 창 오픈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로그인 전용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비회원 탭</a:t>
                      </a:r>
                      <a:endParaRPr lang="en-US" altLang="ko-KR" sz="10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비회원 대상 </a:t>
                      </a:r>
                      <a:r>
                        <a:rPr lang="en-US" altLang="ko-KR" sz="1000" dirty="0"/>
                        <a:t>(5</a:t>
                      </a:r>
                      <a:r>
                        <a:rPr lang="ko-KR" altLang="en-US" sz="1000" dirty="0"/>
                        <a:t>번 내용 동일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기관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관리자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1" dirty="0"/>
                        <a:t>탭</a:t>
                      </a:r>
                      <a:endParaRPr lang="en-US" altLang="ko-KR" sz="1000" b="1" dirty="0"/>
                    </a:p>
                    <a:p>
                      <a:r>
                        <a:rPr lang="en-US" altLang="ko-KR" sz="1000" b="1" dirty="0"/>
                        <a:t>- </a:t>
                      </a:r>
                      <a:r>
                        <a:rPr lang="ko-KR" altLang="en-US" sz="1000" dirty="0"/>
                        <a:t>로그인 창 띄우고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로그인 후 관리자 페이지 이동 버튼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비로그인 보호자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일반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1" dirty="0" err="1"/>
                        <a:t>회원용</a:t>
                      </a:r>
                      <a:endParaRPr lang="en-US" altLang="ko-KR" sz="10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해당 배너를 클릭하면 노인장기요양보험에 대한 소개 페이지 </a:t>
                      </a:r>
                      <a:r>
                        <a:rPr lang="en-US" altLang="ko-KR" sz="1000" dirty="0"/>
                        <a:t>2P </a:t>
                      </a:r>
                      <a:r>
                        <a:rPr lang="ko-KR" altLang="en-US" sz="1000" dirty="0"/>
                        <a:t>연결되며 페이지 불러옴 </a:t>
                      </a:r>
                      <a:r>
                        <a:rPr lang="en-US" altLang="ko-KR" sz="1000" dirty="0"/>
                        <a:t>(8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회색길이 보여지면서 새로 불러와진 페이지가 연결됨</a:t>
                      </a:r>
                      <a:endParaRPr lang="en-US" altLang="ko-KR" sz="1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 dirty="0"/>
                        <a:t>ADD AHTML </a:t>
                      </a:r>
                      <a:r>
                        <a:rPr lang="ko-KR" altLang="en-US" sz="1000" dirty="0"/>
                        <a:t>형식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hlinkClick r:id="rId5"/>
                        </a:rPr>
                        <a:t>http://www.the-51.com/portfolio/kt-family-box/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endParaRPr lang="en-US" altLang="ko-KR" sz="1000" b="1" dirty="0"/>
                    </a:p>
                    <a:p>
                      <a:r>
                        <a:rPr lang="en-US" altLang="ko-KR" sz="1000" b="1" dirty="0"/>
                        <a:t>6. </a:t>
                      </a:r>
                      <a:r>
                        <a:rPr lang="ko-KR" altLang="en-US" sz="1000" b="1" dirty="0"/>
                        <a:t>스크롤 시 안내 페이지 순차적 로딩</a:t>
                      </a:r>
                      <a:endParaRPr lang="en-US" altLang="ko-KR" sz="1000" b="1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 err="1"/>
                        <a:t>메모이제이션</a:t>
                      </a:r>
                      <a:r>
                        <a:rPr lang="ko-KR" altLang="en-US" sz="1000" dirty="0"/>
                        <a:t> 기능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슬라이드 시 아래 목록 </a:t>
                      </a:r>
                      <a:r>
                        <a:rPr lang="ko-KR" altLang="en-US" sz="1000" dirty="0" err="1"/>
                        <a:t>보여짐</a:t>
                      </a: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7. </a:t>
                      </a:r>
                      <a:r>
                        <a:rPr lang="ko-KR" altLang="en-US" sz="1000" b="1" dirty="0"/>
                        <a:t>글자 </a:t>
                      </a:r>
                      <a:r>
                        <a:rPr lang="ko-KR" altLang="en-US" sz="1000" b="1" dirty="0" err="1"/>
                        <a:t>크게보기</a:t>
                      </a:r>
                      <a:r>
                        <a:rPr lang="ko-KR" altLang="en-US" sz="1000" b="1" dirty="0"/>
                        <a:t> 팝업</a:t>
                      </a:r>
                      <a:endParaRPr lang="en-US" altLang="ko-KR" sz="10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팝업 클릭 시 글자 크기 및 </a:t>
                      </a:r>
                      <a:r>
                        <a:rPr lang="ko-KR" altLang="en-US" sz="1000" dirty="0" err="1"/>
                        <a:t>고대비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색약자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설정 가능</a:t>
                      </a:r>
                      <a:endParaRPr lang="en-US" altLang="ko-KR" sz="1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크기 단계 조절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단계로 설정</a:t>
                      </a:r>
                      <a:endParaRPr lang="en-US" altLang="ko-KR" sz="10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기본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단계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이상 단계로 설정 시 이미지 대체와 함께 문구로 구성됨 </a:t>
                      </a:r>
                      <a:r>
                        <a:rPr lang="en-US" altLang="ko-KR" sz="1000" dirty="0"/>
                        <a:t>(MAIN)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7093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C8C55D03-F311-19E0-FF07-12F5DFD841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3291"/>
          <a:stretch/>
        </p:blipFill>
        <p:spPr>
          <a:xfrm>
            <a:off x="4102920" y="63849"/>
            <a:ext cx="3657917" cy="4968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DC850D9-2E92-3B3B-4F61-3C1689829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397" y="70620"/>
            <a:ext cx="1921224" cy="440847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715519D-AE66-83C1-4CDA-A849462A3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3997377"/>
            <a:ext cx="7579227" cy="188208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A057F3-2B0B-883F-8C4C-C92E758C2819}"/>
              </a:ext>
            </a:extLst>
          </p:cNvPr>
          <p:cNvSpPr/>
          <p:nvPr/>
        </p:nvSpPr>
        <p:spPr>
          <a:xfrm>
            <a:off x="2028540" y="1527653"/>
            <a:ext cx="3486216" cy="2207718"/>
          </a:xfrm>
          <a:prstGeom prst="roundRect">
            <a:avLst/>
          </a:prstGeom>
          <a:solidFill>
            <a:srgbClr val="DE0000">
              <a:alpha val="99000"/>
            </a:srgbClr>
          </a:solidFill>
          <a:ln>
            <a:noFill/>
          </a:ln>
          <a:scene3d>
            <a:camera prst="orthographicFront"/>
            <a:lightRig rig="balanced" dir="t"/>
          </a:scene3d>
          <a:sp3d prstMaterial="translucentPowder">
            <a:bevelT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E38082-94AF-77A4-2A79-9DC9ABB19229}"/>
              </a:ext>
            </a:extLst>
          </p:cNvPr>
          <p:cNvSpPr/>
          <p:nvPr/>
        </p:nvSpPr>
        <p:spPr>
          <a:xfrm>
            <a:off x="5780059" y="1527653"/>
            <a:ext cx="3486216" cy="2207718"/>
          </a:xfrm>
          <a:prstGeom prst="roundRect">
            <a:avLst/>
          </a:prstGeom>
          <a:solidFill>
            <a:schemeClr val="accent6">
              <a:alpha val="99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/>
            <a:lightRig rig="balanced" dir="t"/>
          </a:scene3d>
          <a:sp3d prstMaterial="translucentPowder">
            <a:bevelT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3413C22-6D35-15E3-4D55-76CF51AFE4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0386" y="1925473"/>
            <a:ext cx="1082524" cy="108252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EFEEA0-734D-A7D1-7968-8CE6D63BB0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4909" y="1869448"/>
            <a:ext cx="1174163" cy="11741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411EEE-7A4C-785E-3DAD-464703B0E1C9}"/>
              </a:ext>
            </a:extLst>
          </p:cNvPr>
          <p:cNvSpPr/>
          <p:nvPr/>
        </p:nvSpPr>
        <p:spPr>
          <a:xfrm>
            <a:off x="326571" y="821094"/>
            <a:ext cx="643813" cy="177282"/>
          </a:xfrm>
          <a:prstGeom prst="roundRect">
            <a:avLst/>
          </a:prstGeom>
          <a:solidFill>
            <a:srgbClr val="EE0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3E702F-BAAE-9620-D3CF-353C065441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943" y="609748"/>
            <a:ext cx="541067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C8079-02B7-3FB0-E2E4-03EAD0615C1B}"/>
              </a:ext>
            </a:extLst>
          </p:cNvPr>
          <p:cNvSpPr txBox="1"/>
          <p:nvPr/>
        </p:nvSpPr>
        <p:spPr>
          <a:xfrm>
            <a:off x="3609484" y="5268144"/>
            <a:ext cx="743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민원상담</a:t>
            </a:r>
            <a:endParaRPr lang="en-US" altLang="ko-KR" sz="1050" dirty="0"/>
          </a:p>
        </p:txBody>
      </p:sp>
      <p:pic>
        <p:nvPicPr>
          <p:cNvPr id="11" name="그래픽 10" descr="콜 센터 윤곽선">
            <a:extLst>
              <a:ext uri="{FF2B5EF4-FFF2-40B4-BE49-F238E27FC236}">
                <a16:creationId xmlns:a16="http://schemas.microsoft.com/office/drawing/2014/main" id="{D121C3BF-0DA8-A7E6-2DE1-E72424AB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18" y="4629336"/>
            <a:ext cx="632462" cy="632462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9BF9EC77-B510-F887-C3C2-02D18191FA0D}"/>
              </a:ext>
            </a:extLst>
          </p:cNvPr>
          <p:cNvSpPr txBox="1">
            <a:spLocks/>
          </p:cNvSpPr>
          <p:nvPr/>
        </p:nvSpPr>
        <p:spPr>
          <a:xfrm>
            <a:off x="-1" y="6922"/>
            <a:ext cx="1246909" cy="5048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latin typeface="ADLaM Display" panose="020F0502020204030204" pitchFamily="2" charset="0"/>
                <a:cs typeface="ADLaM Display" panose="020F0502020204030204" pitchFamily="2" charset="0"/>
              </a:rPr>
              <a:t>MAIN</a:t>
            </a:r>
            <a:endParaRPr lang="ko-KR" altLang="en-US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C6D87-91B8-0627-5F19-AEC009FD53AC}"/>
              </a:ext>
            </a:extLst>
          </p:cNvPr>
          <p:cNvSpPr/>
          <p:nvPr/>
        </p:nvSpPr>
        <p:spPr>
          <a:xfrm>
            <a:off x="1760623" y="45001"/>
            <a:ext cx="7628468" cy="209012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배지 6 단색으로 채워진">
            <a:extLst>
              <a:ext uri="{FF2B5EF4-FFF2-40B4-BE49-F238E27FC236}">
                <a16:creationId xmlns:a16="http://schemas.microsoft.com/office/drawing/2014/main" id="{18C754E9-EBBC-16E8-AC05-B751A21F0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0791" y="2280268"/>
            <a:ext cx="566973" cy="5669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545D91-1CB5-14A2-8D52-5CAFF097F009}"/>
              </a:ext>
            </a:extLst>
          </p:cNvPr>
          <p:cNvSpPr txBox="1"/>
          <p:nvPr/>
        </p:nvSpPr>
        <p:spPr>
          <a:xfrm>
            <a:off x="2462233" y="635723"/>
            <a:ext cx="6256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페이지 소개 콘텐츠</a:t>
            </a:r>
            <a:endParaRPr lang="en-US" altLang="ko-KR" sz="4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6E365F-9EAF-7B2D-7B07-039C169EA688}"/>
              </a:ext>
            </a:extLst>
          </p:cNvPr>
          <p:cNvSpPr/>
          <p:nvPr/>
        </p:nvSpPr>
        <p:spPr>
          <a:xfrm>
            <a:off x="1769894" y="2151096"/>
            <a:ext cx="7628468" cy="466190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B05EC7-6CEF-C16A-AD3C-002D8F038278}"/>
              </a:ext>
            </a:extLst>
          </p:cNvPr>
          <p:cNvSpPr/>
          <p:nvPr/>
        </p:nvSpPr>
        <p:spPr>
          <a:xfrm>
            <a:off x="4767628" y="4629336"/>
            <a:ext cx="3337560" cy="686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 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027814-A796-2F49-C2BB-A9996C860D24}"/>
              </a:ext>
            </a:extLst>
          </p:cNvPr>
          <p:cNvSpPr/>
          <p:nvPr/>
        </p:nvSpPr>
        <p:spPr>
          <a:xfrm>
            <a:off x="1777952" y="5667198"/>
            <a:ext cx="7603068" cy="113065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F19D1-BF2E-64A5-28BC-C5F622162289}"/>
              </a:ext>
            </a:extLst>
          </p:cNvPr>
          <p:cNvSpPr txBox="1"/>
          <p:nvPr/>
        </p:nvSpPr>
        <p:spPr>
          <a:xfrm>
            <a:off x="4862412" y="1662063"/>
            <a:ext cx="153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2p</a:t>
            </a:r>
            <a:r>
              <a:rPr lang="ko-KR" altLang="en-US" sz="1400" dirty="0"/>
              <a:t>로 구성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D1A9C-926B-8074-B380-2D609EE01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278" y="5754632"/>
            <a:ext cx="7088699" cy="849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8FE7CD-4863-1F29-09DE-7D760BA18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266" y="2448049"/>
            <a:ext cx="6595502" cy="2094780"/>
          </a:xfrm>
          <a:prstGeom prst="rect">
            <a:avLst/>
          </a:prstGeom>
        </p:spPr>
      </p:pic>
      <p:pic>
        <p:nvPicPr>
          <p:cNvPr id="21" name="그래픽 20" descr="배지 8 단색으로 채워진">
            <a:extLst>
              <a:ext uri="{FF2B5EF4-FFF2-40B4-BE49-F238E27FC236}">
                <a16:creationId xmlns:a16="http://schemas.microsoft.com/office/drawing/2014/main" id="{63592AEF-A9FD-606D-C1F1-A543B0986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7952" y="76818"/>
            <a:ext cx="657314" cy="6573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A7835E1-24BC-F528-396A-F8951A6A3336}"/>
              </a:ext>
            </a:extLst>
          </p:cNvPr>
          <p:cNvSpPr/>
          <p:nvPr/>
        </p:nvSpPr>
        <p:spPr>
          <a:xfrm>
            <a:off x="2383111" y="1451206"/>
            <a:ext cx="3016058" cy="6104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유투브 영상 끌어오기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B8BCF0-0FA1-8DCB-654B-AE09B2182249}"/>
              </a:ext>
            </a:extLst>
          </p:cNvPr>
          <p:cNvSpPr/>
          <p:nvPr/>
        </p:nvSpPr>
        <p:spPr>
          <a:xfrm>
            <a:off x="5912884" y="1413718"/>
            <a:ext cx="3016058" cy="6104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컨텐츠</a:t>
            </a:r>
            <a:r>
              <a:rPr lang="en-US" altLang="ko-KR" dirty="0"/>
              <a:t>(</a:t>
            </a:r>
            <a:r>
              <a:rPr lang="ko-KR" altLang="en-US" dirty="0"/>
              <a:t>요양보험 안내페이지</a:t>
            </a:r>
            <a:r>
              <a:rPr lang="en-US" altLang="ko-KR" dirty="0"/>
              <a:t>) </a:t>
            </a:r>
            <a:r>
              <a:rPr lang="ko-KR" altLang="en-US" dirty="0" err="1"/>
              <a:t>플리커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25CC1F-698B-32EF-CCA7-2957F2299670}"/>
              </a:ext>
            </a:extLst>
          </p:cNvPr>
          <p:cNvSpPr/>
          <p:nvPr/>
        </p:nvSpPr>
        <p:spPr>
          <a:xfrm>
            <a:off x="3125020" y="526045"/>
            <a:ext cx="4792405" cy="1262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 </a:t>
            </a:r>
            <a:r>
              <a:rPr lang="ko-KR" altLang="en-US" dirty="0" err="1"/>
              <a:t>안하면</a:t>
            </a:r>
            <a:r>
              <a:rPr lang="ko-KR" altLang="en-US" dirty="0"/>
              <a:t> 숨겨진 페이지</a:t>
            </a:r>
          </a:p>
        </p:txBody>
      </p:sp>
    </p:spTree>
    <p:extLst>
      <p:ext uri="{BB962C8B-B14F-4D97-AF65-F5344CB8AC3E}">
        <p14:creationId xmlns:p14="http://schemas.microsoft.com/office/powerpoint/2010/main" val="11498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3B69F-24C7-365A-EAEA-0507F42E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21" y="802639"/>
            <a:ext cx="7207072" cy="412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0E51B6-589B-291F-E7CD-1C0439F4293C}"/>
              </a:ext>
            </a:extLst>
          </p:cNvPr>
          <p:cNvSpPr/>
          <p:nvPr/>
        </p:nvSpPr>
        <p:spPr>
          <a:xfrm>
            <a:off x="1760623" y="45001"/>
            <a:ext cx="7628468" cy="67418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6535BE-14DB-5A38-1B50-99AD40BF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12423"/>
              </p:ext>
            </p:extLst>
          </p:nvPr>
        </p:nvGraphicFramePr>
        <p:xfrm>
          <a:off x="9518672" y="-42670"/>
          <a:ext cx="2673328" cy="69006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6498">
                  <a:extLst>
                    <a:ext uri="{9D8B030D-6E8A-4147-A177-3AD203B41FA5}">
                      <a16:colId xmlns:a16="http://schemas.microsoft.com/office/drawing/2014/main" val="4238676391"/>
                    </a:ext>
                  </a:extLst>
                </a:gridCol>
                <a:gridCol w="1936830">
                  <a:extLst>
                    <a:ext uri="{9D8B030D-6E8A-4147-A177-3AD203B41FA5}">
                      <a16:colId xmlns:a16="http://schemas.microsoft.com/office/drawing/2014/main" val="2588382016"/>
                    </a:ext>
                  </a:extLst>
                </a:gridCol>
              </a:tblGrid>
              <a:tr h="34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PC / WEB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72009"/>
                  </a:ext>
                </a:extLst>
              </a:tr>
              <a:tr h="254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GROUP 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18389"/>
                  </a:ext>
                </a:extLst>
              </a:tr>
              <a:tr h="63011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보호자 </a:t>
                      </a:r>
                      <a:r>
                        <a:rPr lang="en-US" altLang="ko-KR" sz="1000" b="1" dirty="0"/>
                        <a:t>/ </a:t>
                      </a:r>
                      <a:r>
                        <a:rPr lang="ko-KR" altLang="en-US" sz="1000" b="1" dirty="0"/>
                        <a:t>관리자 창 클릭 시</a:t>
                      </a:r>
                      <a:endParaRPr lang="en-US" altLang="ko-KR" sz="10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로그인 창으로 이동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https://www.longtermcare.or.kr/npbs/auth/login/loginForm.web?menuId=npe0000002160&amp;rtnUrl=&amp;zoomSize=</a:t>
                      </a:r>
                      <a:endParaRPr lang="ko-KR" altLang="en-US" sz="1000" dirty="0"/>
                    </a:p>
                    <a:p>
                      <a:endParaRPr lang="en-US" altLang="ko-KR" sz="1000" b="1" dirty="0"/>
                    </a:p>
                    <a:p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로그인 성공 시 다음 페이지로 이동 </a:t>
                      </a:r>
                      <a:endParaRPr lang="en-US" altLang="ko-KR" sz="1000" b="1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보호자 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관리자 탭</a:t>
                      </a:r>
                      <a:endParaRPr lang="en-US" altLang="ko-KR" sz="1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2243-7485-6738-9BFD-A07022E5A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FE623014-C072-4D04-527D-E4630D1DE5A2}"/>
              </a:ext>
            </a:extLst>
          </p:cNvPr>
          <p:cNvSpPr txBox="1">
            <a:spLocks/>
          </p:cNvSpPr>
          <p:nvPr/>
        </p:nvSpPr>
        <p:spPr>
          <a:xfrm>
            <a:off x="-1" y="6922"/>
            <a:ext cx="1246909" cy="5048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DLaM Display" panose="020F0502020204030204" pitchFamily="2" charset="0"/>
              </a:rPr>
              <a:t>보호자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D8BD2C-B161-11E1-71A3-856285E1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20"/>
            <a:ext cx="1107208" cy="110720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0D240D6-69B2-F069-7989-D89DCFF54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76147"/>
              </p:ext>
            </p:extLst>
          </p:nvPr>
        </p:nvGraphicFramePr>
        <p:xfrm>
          <a:off x="9518672" y="-42670"/>
          <a:ext cx="2673328" cy="69006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6498">
                  <a:extLst>
                    <a:ext uri="{9D8B030D-6E8A-4147-A177-3AD203B41FA5}">
                      <a16:colId xmlns:a16="http://schemas.microsoft.com/office/drawing/2014/main" val="4238676391"/>
                    </a:ext>
                  </a:extLst>
                </a:gridCol>
                <a:gridCol w="1936830">
                  <a:extLst>
                    <a:ext uri="{9D8B030D-6E8A-4147-A177-3AD203B41FA5}">
                      <a16:colId xmlns:a16="http://schemas.microsoft.com/office/drawing/2014/main" val="2588382016"/>
                    </a:ext>
                  </a:extLst>
                </a:gridCol>
              </a:tblGrid>
              <a:tr h="34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PC / WEB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72009"/>
                  </a:ext>
                </a:extLst>
              </a:tr>
              <a:tr h="254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GROUP 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18389"/>
                  </a:ext>
                </a:extLst>
              </a:tr>
              <a:tr h="6301126">
                <a:tc gridSpan="2">
                  <a:txBody>
                    <a:bodyPr/>
                    <a:lstStyle/>
                    <a:p>
                      <a:r>
                        <a:rPr lang="en-US" altLang="ko-KR" sz="1050" b="1" dirty="0"/>
                        <a:t>1. HEADER</a:t>
                      </a:r>
                      <a:endParaRPr lang="en-US" altLang="ko-KR" sz="1000" b="1" dirty="0"/>
                    </a:p>
                    <a:p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보호자 탭으로 이동 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아이콘 및 </a:t>
                      </a:r>
                      <a:r>
                        <a:rPr lang="en-US" altLang="ko-KR" sz="1000" dirty="0"/>
                        <a:t>DIV </a:t>
                      </a:r>
                      <a:r>
                        <a:rPr lang="ko-KR" altLang="en-US" sz="1000" dirty="0"/>
                        <a:t>테두리 해당 테마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빨간색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으로 변경됨</a:t>
                      </a:r>
                      <a:endParaRPr lang="en-US" altLang="ko-KR" sz="1000" dirty="0"/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전체 카테고리 탭</a:t>
                      </a:r>
                      <a:endParaRPr lang="en-US" altLang="ko-KR" sz="10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기존 장기요양보험의 전체 카테고리 탭을 불러옴</a:t>
                      </a:r>
                      <a:endParaRPr lang="en-US" altLang="ko-KR" sz="1000" dirty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신청 기간 임박 내용</a:t>
                      </a:r>
                      <a:endParaRPr lang="en-US" altLang="ko-KR" sz="100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00" dirty="0"/>
                        <a:t>공지사항 내 공지 체크된 것 중 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 목록 불러오기</a:t>
                      </a:r>
                      <a:endParaRPr lang="en-US" altLang="ko-KR" sz="1000" dirty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/>
                    </a:p>
                    <a:p>
                      <a:r>
                        <a:rPr lang="en-US" altLang="ko-KR" sz="1000" b="1" strike="sngStrike" dirty="0"/>
                        <a:t>4. </a:t>
                      </a:r>
                      <a:r>
                        <a:rPr lang="ko-KR" altLang="en-US" sz="1000" b="1" strike="sngStrike" dirty="0"/>
                        <a:t>기존 신청 내역 진행 상황 바</a:t>
                      </a:r>
                      <a:endParaRPr lang="en-US" altLang="ko-KR" sz="1000" b="1" strike="sngStrike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strike="sngStrike" dirty="0">
                          <a:highlight>
                            <a:srgbClr val="FFFF00"/>
                          </a:highlight>
                        </a:rPr>
                        <a:t>구현 가능할 지 모르겠음</a:t>
                      </a:r>
                      <a:endParaRPr lang="en-US" altLang="ko-KR" sz="1000" b="0" strike="sngStrike" dirty="0">
                        <a:highlight>
                          <a:srgbClr val="FFFF00"/>
                        </a:highlight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strike="sngStrike" dirty="0"/>
                        <a:t>로그인 한 사용자의 가장 최신 신청 내역을 불러와 임시저장 </a:t>
                      </a:r>
                      <a:r>
                        <a:rPr lang="en-US" altLang="ko-KR" sz="1000" strike="sngStrike" dirty="0"/>
                        <a:t>/ </a:t>
                      </a:r>
                      <a:r>
                        <a:rPr lang="ko-KR" altLang="en-US" sz="1000" strike="sngStrike" dirty="0"/>
                        <a:t>신청 완료 </a:t>
                      </a:r>
                      <a:r>
                        <a:rPr lang="en-US" altLang="ko-KR" sz="1000" strike="sngStrike" dirty="0"/>
                        <a:t>/ </a:t>
                      </a:r>
                      <a:r>
                        <a:rPr lang="ko-KR" altLang="en-US" sz="1000" strike="sngStrike" dirty="0"/>
                        <a:t>심의중</a:t>
                      </a:r>
                      <a:r>
                        <a:rPr lang="en-US" altLang="ko-KR" sz="1000" strike="sngStrike" dirty="0"/>
                        <a:t>/ </a:t>
                      </a:r>
                      <a:r>
                        <a:rPr lang="ko-KR" altLang="en-US" sz="1000" strike="sngStrike" dirty="0"/>
                        <a:t>심의 보류 </a:t>
                      </a:r>
                      <a:r>
                        <a:rPr lang="en-US" altLang="ko-KR" sz="1000" strike="sngStrike" dirty="0"/>
                        <a:t>/ </a:t>
                      </a:r>
                      <a:r>
                        <a:rPr lang="ko-KR" altLang="en-US" sz="1000" strike="sngStrike" dirty="0"/>
                        <a:t>결과 확인 진행도 보여줌</a:t>
                      </a:r>
                      <a:endParaRPr lang="en-US" altLang="ko-KR" sz="1000" strike="sngStrike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dirty="0"/>
                    </a:p>
                    <a:p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기존 검색 내역 노출</a:t>
                      </a:r>
                      <a:endParaRPr lang="en-US" altLang="ko-KR" sz="1000" b="1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로그인 한 유저가 기존 검색했던 내용 </a:t>
                      </a:r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순위까지 노출</a:t>
                      </a:r>
                      <a:endParaRPr lang="en-US" altLang="ko-KR" sz="1000" b="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만약 검색 내용이 없다면 보호자들이 </a:t>
                      </a:r>
                      <a:r>
                        <a:rPr lang="ko-KR" altLang="en-US" sz="1000" b="0" dirty="0" err="1"/>
                        <a:t>자주찾는</a:t>
                      </a:r>
                      <a:r>
                        <a:rPr lang="ko-KR" altLang="en-US" sz="1000" b="0" dirty="0"/>
                        <a:t> 메뉴 </a:t>
                      </a:r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/>
                        <a:t>개 노출 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설문조사 및 자문결과 임의선정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목록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장기요양 인정신청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등급판정결과조회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본인부담환급금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감경신청서 작성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심사청구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/>
                        <a:t>복지용구 추가급여신청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709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D8EC61E-0320-0760-CFE5-55B99C06D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47070" y="1332850"/>
            <a:ext cx="2550070" cy="5525150"/>
          </a:xfrm>
          <a:prstGeom prst="rect">
            <a:avLst/>
          </a:prstGeom>
        </p:spPr>
      </p:pic>
      <p:pic>
        <p:nvPicPr>
          <p:cNvPr id="11" name="그래픽 10" descr="콜 센터 윤곽선">
            <a:extLst>
              <a:ext uri="{FF2B5EF4-FFF2-40B4-BE49-F238E27FC236}">
                <a16:creationId xmlns:a16="http://schemas.microsoft.com/office/drawing/2014/main" id="{46B26663-1A7B-DACE-C92E-ABFC7A58E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2062" y="61060"/>
            <a:ext cx="524964" cy="52496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0F567C-F7A4-2E70-1B25-D29BF67F1A48}"/>
              </a:ext>
            </a:extLst>
          </p:cNvPr>
          <p:cNvGrpSpPr/>
          <p:nvPr/>
        </p:nvGrpSpPr>
        <p:grpSpPr>
          <a:xfrm>
            <a:off x="1645026" y="27792"/>
            <a:ext cx="7086504" cy="641236"/>
            <a:chOff x="1645026" y="27792"/>
            <a:chExt cx="7086504" cy="641236"/>
          </a:xfrm>
          <a:solidFill>
            <a:srgbClr val="FF0000"/>
          </a:solidFill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CA5B84-A416-EFF6-81B1-8F77C168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23291"/>
            <a:stretch/>
          </p:blipFill>
          <p:spPr>
            <a:xfrm>
              <a:off x="2948188" y="27792"/>
              <a:ext cx="4720560" cy="641236"/>
            </a:xfrm>
            <a:prstGeom prst="rect">
              <a:avLst/>
            </a:prstGeom>
            <a:grpFill/>
          </p:spPr>
        </p:pic>
        <p:pic>
          <p:nvPicPr>
            <p:cNvPr id="12" name="Picture 2" descr="h-well 국민건강보험">
              <a:extLst>
                <a:ext uri="{FF2B5EF4-FFF2-40B4-BE49-F238E27FC236}">
                  <a16:creationId xmlns:a16="http://schemas.microsoft.com/office/drawing/2014/main" id="{C457EAC3-956B-6059-EFFD-6B41753E9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026" y="61060"/>
              <a:ext cx="1246909" cy="496888"/>
            </a:xfrm>
            <a:prstGeom prst="rect">
              <a:avLst/>
            </a:prstGeom>
            <a:grpFill/>
          </p:spPr>
        </p:pic>
        <p:pic>
          <p:nvPicPr>
            <p:cNvPr id="19" name="그래픽 18" descr="단일 톱니바퀴 단색으로 채워진">
              <a:extLst>
                <a:ext uri="{FF2B5EF4-FFF2-40B4-BE49-F238E27FC236}">
                  <a16:creationId xmlns:a16="http://schemas.microsoft.com/office/drawing/2014/main" id="{4746C175-A690-D9B2-071B-0E1E9A97E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06566" y="46473"/>
              <a:ext cx="524964" cy="524964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AEC3F915-3813-B2DB-32A9-B68DA201F1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27550" y="6915984"/>
            <a:ext cx="7521678" cy="197789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B96EB0-6DBC-F276-B3C2-C1C17BB6A6CE}"/>
              </a:ext>
            </a:extLst>
          </p:cNvPr>
          <p:cNvSpPr/>
          <p:nvPr/>
        </p:nvSpPr>
        <p:spPr>
          <a:xfrm>
            <a:off x="1430618" y="27793"/>
            <a:ext cx="7628468" cy="64112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CB8CFE-8D87-5034-8767-D6BA23A12480}"/>
              </a:ext>
            </a:extLst>
          </p:cNvPr>
          <p:cNvGrpSpPr/>
          <p:nvPr/>
        </p:nvGrpSpPr>
        <p:grpSpPr>
          <a:xfrm>
            <a:off x="5119714" y="6891267"/>
            <a:ext cx="7628468" cy="641126"/>
            <a:chOff x="1430618" y="705719"/>
            <a:chExt cx="7628468" cy="64112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5C201BC-7794-7200-3850-C3B805D01009}"/>
                </a:ext>
              </a:extLst>
            </p:cNvPr>
            <p:cNvGrpSpPr/>
            <p:nvPr/>
          </p:nvGrpSpPr>
          <p:grpSpPr>
            <a:xfrm>
              <a:off x="1595465" y="763703"/>
              <a:ext cx="7350542" cy="513502"/>
              <a:chOff x="1415846" y="169575"/>
              <a:chExt cx="8017521" cy="509939"/>
            </a:xfrm>
          </p:grpSpPr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5F213FBC-E30E-54F7-6776-5DA13BB00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846" y="410605"/>
                <a:ext cx="8017521" cy="0"/>
              </a:xfrm>
              <a:prstGeom prst="straightConnector1">
                <a:avLst/>
              </a:prstGeom>
              <a:ln w="76200">
                <a:solidFill>
                  <a:srgbClr val="DE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78727ED-74AA-8536-E52B-593D315C6367}"/>
                  </a:ext>
                </a:extLst>
              </p:cNvPr>
              <p:cNvSpPr/>
              <p:nvPr/>
            </p:nvSpPr>
            <p:spPr>
              <a:xfrm>
                <a:off x="2398079" y="169575"/>
                <a:ext cx="470827" cy="493441"/>
              </a:xfrm>
              <a:prstGeom prst="ellipse">
                <a:avLst/>
              </a:prstGeom>
              <a:solidFill>
                <a:srgbClr val="DE0000"/>
              </a:solidFill>
              <a:ln>
                <a:solidFill>
                  <a:srgbClr val="D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95A8941-7CE7-416B-6BB7-70B7B282631A}"/>
                  </a:ext>
                </a:extLst>
              </p:cNvPr>
              <p:cNvSpPr/>
              <p:nvPr/>
            </p:nvSpPr>
            <p:spPr>
              <a:xfrm>
                <a:off x="3779521" y="169575"/>
                <a:ext cx="470827" cy="4934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19FE395-FA3E-268A-3348-7E35642B1157}"/>
                  </a:ext>
                </a:extLst>
              </p:cNvPr>
              <p:cNvSpPr/>
              <p:nvPr/>
            </p:nvSpPr>
            <p:spPr>
              <a:xfrm>
                <a:off x="5160961" y="183612"/>
                <a:ext cx="470827" cy="4934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99763F6-C99A-9E79-32E4-E6E50BD559F7}"/>
                  </a:ext>
                </a:extLst>
              </p:cNvPr>
              <p:cNvSpPr/>
              <p:nvPr/>
            </p:nvSpPr>
            <p:spPr>
              <a:xfrm>
                <a:off x="6542402" y="186073"/>
                <a:ext cx="470827" cy="4934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8EB0140-0B12-1761-8FF9-A0F1ED0895F0}"/>
                  </a:ext>
                </a:extLst>
              </p:cNvPr>
              <p:cNvSpPr/>
              <p:nvPr/>
            </p:nvSpPr>
            <p:spPr>
              <a:xfrm>
                <a:off x="7923843" y="183612"/>
                <a:ext cx="470827" cy="4934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4E65B5-DC8D-C9B7-1383-54684E48AE14}"/>
                </a:ext>
              </a:extLst>
            </p:cNvPr>
            <p:cNvSpPr/>
            <p:nvPr/>
          </p:nvSpPr>
          <p:spPr>
            <a:xfrm>
              <a:off x="1430618" y="705719"/>
              <a:ext cx="7628468" cy="64112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CCA44E-61C0-1DC8-799D-65AB4AB6CB39}"/>
              </a:ext>
            </a:extLst>
          </p:cNvPr>
          <p:cNvGrpSpPr/>
          <p:nvPr/>
        </p:nvGrpSpPr>
        <p:grpSpPr>
          <a:xfrm>
            <a:off x="1430618" y="1502822"/>
            <a:ext cx="7628468" cy="1601006"/>
            <a:chOff x="1403709" y="1663380"/>
            <a:chExt cx="7628468" cy="16010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EAEADB-B45F-A14D-497E-00634573B942}"/>
                </a:ext>
              </a:extLst>
            </p:cNvPr>
            <p:cNvSpPr/>
            <p:nvPr/>
          </p:nvSpPr>
          <p:spPr>
            <a:xfrm>
              <a:off x="1568556" y="1789635"/>
              <a:ext cx="2309862" cy="12781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보호자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 내용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DC20B4-C2B1-FE2F-C73F-55D0CBCFFE63}"/>
                </a:ext>
              </a:extLst>
            </p:cNvPr>
            <p:cNvSpPr/>
            <p:nvPr/>
          </p:nvSpPr>
          <p:spPr>
            <a:xfrm>
              <a:off x="1403709" y="1663380"/>
              <a:ext cx="7628468" cy="160100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F8E2FD-6830-613D-9441-611C7A058B2A}"/>
                </a:ext>
              </a:extLst>
            </p:cNvPr>
            <p:cNvSpPr/>
            <p:nvPr/>
          </p:nvSpPr>
          <p:spPr>
            <a:xfrm>
              <a:off x="4114781" y="1785660"/>
              <a:ext cx="2309862" cy="12781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보호자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 내용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6B5C54-127B-BDE0-6DB9-8BC3B4D429BA}"/>
                </a:ext>
              </a:extLst>
            </p:cNvPr>
            <p:cNvSpPr/>
            <p:nvPr/>
          </p:nvSpPr>
          <p:spPr>
            <a:xfrm>
              <a:off x="6621935" y="1785660"/>
              <a:ext cx="2309862" cy="12781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보호자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 내용</a:t>
              </a: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E6D9A87-7B47-9033-C5FD-C1542F19E08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467" t="-3336"/>
          <a:stretch/>
        </p:blipFill>
        <p:spPr>
          <a:xfrm>
            <a:off x="1368196" y="818237"/>
            <a:ext cx="7718034" cy="49427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F221C6-A5A1-E0E3-B30A-0576D1DA5B8D}"/>
              </a:ext>
            </a:extLst>
          </p:cNvPr>
          <p:cNvSpPr/>
          <p:nvPr/>
        </p:nvSpPr>
        <p:spPr>
          <a:xfrm>
            <a:off x="1430618" y="747795"/>
            <a:ext cx="7628468" cy="64112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래픽 50" descr="배지 1 단색으로 채워진">
            <a:extLst>
              <a:ext uri="{FF2B5EF4-FFF2-40B4-BE49-F238E27FC236}">
                <a16:creationId xmlns:a16="http://schemas.microsoft.com/office/drawing/2014/main" id="{FB2701F2-CBAC-D3F6-AC0F-70CF110617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5128" y="6922"/>
            <a:ext cx="330998" cy="330998"/>
          </a:xfrm>
          <a:prstGeom prst="rect">
            <a:avLst/>
          </a:prstGeom>
        </p:spPr>
      </p:pic>
      <p:pic>
        <p:nvPicPr>
          <p:cNvPr id="53" name="그래픽 52" descr="배지 3 단색으로 채워진">
            <a:extLst>
              <a:ext uri="{FF2B5EF4-FFF2-40B4-BE49-F238E27FC236}">
                <a16:creationId xmlns:a16="http://schemas.microsoft.com/office/drawing/2014/main" id="{1BB9252C-2E15-F48F-98A2-0601B84CE6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58821" y="1459603"/>
            <a:ext cx="330998" cy="330998"/>
          </a:xfrm>
          <a:prstGeom prst="rect">
            <a:avLst/>
          </a:prstGeom>
        </p:spPr>
      </p:pic>
      <p:pic>
        <p:nvPicPr>
          <p:cNvPr id="54" name="그래픽 53" descr="배지 단색으로 채워진">
            <a:extLst>
              <a:ext uri="{FF2B5EF4-FFF2-40B4-BE49-F238E27FC236}">
                <a16:creationId xmlns:a16="http://schemas.microsoft.com/office/drawing/2014/main" id="{51816BC7-A7EB-37BE-B36F-44F9DE1CE1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84748" y="731305"/>
            <a:ext cx="330998" cy="330998"/>
          </a:xfrm>
          <a:prstGeom prst="rect">
            <a:avLst/>
          </a:prstGeom>
        </p:spPr>
      </p:pic>
      <p:pic>
        <p:nvPicPr>
          <p:cNvPr id="55" name="그래픽 54" descr="배지 5 단색으로 채워진">
            <a:extLst>
              <a:ext uri="{FF2B5EF4-FFF2-40B4-BE49-F238E27FC236}">
                <a16:creationId xmlns:a16="http://schemas.microsoft.com/office/drawing/2014/main" id="{A516B600-0FC1-F9F8-F2EF-90A91EBF4B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60335" y="3297841"/>
            <a:ext cx="330998" cy="33099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95A0F67-EBAC-2EFF-74B7-846AE29D981C}"/>
              </a:ext>
            </a:extLst>
          </p:cNvPr>
          <p:cNvSpPr txBox="1"/>
          <p:nvPr/>
        </p:nvSpPr>
        <p:spPr>
          <a:xfrm>
            <a:off x="7473570" y="462083"/>
            <a:ext cx="701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민원상담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EBA0D0-893F-234D-49E7-E47F01E06F84}"/>
              </a:ext>
            </a:extLst>
          </p:cNvPr>
          <p:cNvSpPr txBox="1"/>
          <p:nvPr/>
        </p:nvSpPr>
        <p:spPr>
          <a:xfrm>
            <a:off x="8102550" y="463184"/>
            <a:ext cx="833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마이페이지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41A6A5-FD78-56F2-1F84-E8E0386A94C2}"/>
              </a:ext>
            </a:extLst>
          </p:cNvPr>
          <p:cNvSpPr txBox="1"/>
          <p:nvPr/>
        </p:nvSpPr>
        <p:spPr>
          <a:xfrm>
            <a:off x="5989735" y="7063706"/>
            <a:ext cx="83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임시</a:t>
            </a:r>
            <a:endParaRPr lang="en-US" altLang="ko-KR" sz="1000" dirty="0"/>
          </a:p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4EA131-1547-DEFB-4C27-7FBA8495BDEC}"/>
              </a:ext>
            </a:extLst>
          </p:cNvPr>
          <p:cNvSpPr txBox="1"/>
          <p:nvPr/>
        </p:nvSpPr>
        <p:spPr>
          <a:xfrm>
            <a:off x="7256013" y="7056197"/>
            <a:ext cx="83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신청</a:t>
            </a:r>
            <a:endParaRPr lang="en-US" altLang="ko-KR" sz="1000" dirty="0"/>
          </a:p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96FD19-04AE-DB12-7D99-0D5020C9C031}"/>
              </a:ext>
            </a:extLst>
          </p:cNvPr>
          <p:cNvSpPr txBox="1"/>
          <p:nvPr/>
        </p:nvSpPr>
        <p:spPr>
          <a:xfrm>
            <a:off x="8523055" y="7134826"/>
            <a:ext cx="833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심의중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65E6A9-6689-F55C-8949-2A8502D2ECF5}"/>
              </a:ext>
            </a:extLst>
          </p:cNvPr>
          <p:cNvSpPr txBox="1"/>
          <p:nvPr/>
        </p:nvSpPr>
        <p:spPr>
          <a:xfrm>
            <a:off x="9780036" y="7073313"/>
            <a:ext cx="83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심의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보류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76E3E5-D1A2-D07C-FBC3-C6AFDA2E0B68}"/>
              </a:ext>
            </a:extLst>
          </p:cNvPr>
          <p:cNvSpPr txBox="1"/>
          <p:nvPr/>
        </p:nvSpPr>
        <p:spPr>
          <a:xfrm>
            <a:off x="11046314" y="7079702"/>
            <a:ext cx="83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확인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B5A596E-85C8-D476-D873-E617659267A9}"/>
              </a:ext>
            </a:extLst>
          </p:cNvPr>
          <p:cNvCxnSpPr/>
          <p:nvPr/>
        </p:nvCxnSpPr>
        <p:spPr>
          <a:xfrm flipV="1">
            <a:off x="5119979" y="7003649"/>
            <a:ext cx="7628203" cy="583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658DA8-6267-6559-2F3C-97DB4D9E93F6}"/>
              </a:ext>
            </a:extLst>
          </p:cNvPr>
          <p:cNvSpPr/>
          <p:nvPr/>
        </p:nvSpPr>
        <p:spPr>
          <a:xfrm>
            <a:off x="1543861" y="3784236"/>
            <a:ext cx="3691534" cy="2974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요양센터 찾기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DBB7A-3B79-56CE-EE33-ED02E67B7ABC}"/>
              </a:ext>
            </a:extLst>
          </p:cNvPr>
          <p:cNvSpPr txBox="1"/>
          <p:nvPr/>
        </p:nvSpPr>
        <p:spPr>
          <a:xfrm>
            <a:off x="5515403" y="3872572"/>
            <a:ext cx="34185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800" b="0" dirty="0"/>
              <a:t>즐겨찾기 메뉴</a:t>
            </a:r>
            <a:endParaRPr lang="en-US" altLang="ko-KR" sz="1800" b="0" dirty="0"/>
          </a:p>
          <a:p>
            <a:pPr marL="171450" indent="-171450">
              <a:buFontTx/>
              <a:buChar char="-"/>
            </a:pPr>
            <a:r>
              <a:rPr lang="en-US" altLang="ko-KR" sz="1800" b="0" dirty="0"/>
              <a:t>&gt; </a:t>
            </a:r>
            <a:r>
              <a:rPr lang="ko-KR" altLang="en-US" sz="1800" b="0" dirty="0" err="1"/>
              <a:t>주희님이</a:t>
            </a:r>
            <a:r>
              <a:rPr lang="ko-KR" altLang="en-US" sz="1800" b="0" dirty="0"/>
              <a:t> 뽑아준 내역 가져오기</a:t>
            </a:r>
            <a:endParaRPr lang="en-US" altLang="ko-KR" sz="1800" b="0" dirty="0"/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기존 기록 내역 아예 빼기</a:t>
            </a:r>
            <a:endParaRPr lang="en-US" altLang="ko-KR" sz="1800" b="0" dirty="0"/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장기요양 인정신청</a:t>
            </a:r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등급판정결과조회</a:t>
            </a:r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본인부담환급금</a:t>
            </a:r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감경신청서 작성</a:t>
            </a:r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심사청구</a:t>
            </a:r>
          </a:p>
          <a:p>
            <a:pPr marL="171450" indent="-171450">
              <a:buFontTx/>
              <a:buChar char="-"/>
            </a:pPr>
            <a:r>
              <a:rPr lang="ko-KR" altLang="en-US" sz="1800" b="0" dirty="0"/>
              <a:t>복지용구 추가급여신청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9AC473-8C8F-CAD3-4DA6-A59C39E666D2}"/>
              </a:ext>
            </a:extLst>
          </p:cNvPr>
          <p:cNvSpPr/>
          <p:nvPr/>
        </p:nvSpPr>
        <p:spPr>
          <a:xfrm>
            <a:off x="1476428" y="3038324"/>
            <a:ext cx="7398500" cy="686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 하기</a:t>
            </a:r>
          </a:p>
        </p:txBody>
      </p:sp>
    </p:spTree>
    <p:extLst>
      <p:ext uri="{BB962C8B-B14F-4D97-AF65-F5344CB8AC3E}">
        <p14:creationId xmlns:p14="http://schemas.microsoft.com/office/powerpoint/2010/main" val="298367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252D-AA32-8ECC-5F91-6F5B4DA6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98C7ACFF-3920-9B38-4A8C-C9FDFCAE28B7}"/>
              </a:ext>
            </a:extLst>
          </p:cNvPr>
          <p:cNvSpPr txBox="1">
            <a:spLocks/>
          </p:cNvSpPr>
          <p:nvPr/>
        </p:nvSpPr>
        <p:spPr>
          <a:xfrm>
            <a:off x="-1" y="6922"/>
            <a:ext cx="1246909" cy="5048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DLaM Display" panose="020F0502020204030204" pitchFamily="2" charset="0"/>
              </a:rPr>
              <a:t>관리자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3AFBC-5020-0D98-28EF-E3A3BB5EECB2}"/>
              </a:ext>
            </a:extLst>
          </p:cNvPr>
          <p:cNvSpPr txBox="1"/>
          <p:nvPr/>
        </p:nvSpPr>
        <p:spPr>
          <a:xfrm>
            <a:off x="0" y="-755571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 창으로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 후 해당 페이지 노출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41332DA-6870-323E-1FEC-203EB1381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73405"/>
              </p:ext>
            </p:extLst>
          </p:nvPr>
        </p:nvGraphicFramePr>
        <p:xfrm>
          <a:off x="9518672" y="-42670"/>
          <a:ext cx="2673328" cy="693176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6498">
                  <a:extLst>
                    <a:ext uri="{9D8B030D-6E8A-4147-A177-3AD203B41FA5}">
                      <a16:colId xmlns:a16="http://schemas.microsoft.com/office/drawing/2014/main" val="4238676391"/>
                    </a:ext>
                  </a:extLst>
                </a:gridCol>
                <a:gridCol w="1936830">
                  <a:extLst>
                    <a:ext uri="{9D8B030D-6E8A-4147-A177-3AD203B41FA5}">
                      <a16:colId xmlns:a16="http://schemas.microsoft.com/office/drawing/2014/main" val="2588382016"/>
                    </a:ext>
                  </a:extLst>
                </a:gridCol>
              </a:tblGrid>
              <a:tr h="34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PC / WEB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72009"/>
                  </a:ext>
                </a:extLst>
              </a:tr>
              <a:tr h="254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GROUP 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18389"/>
                  </a:ext>
                </a:extLst>
              </a:tr>
              <a:tr h="6301126">
                <a:tc gridSpan="2">
                  <a:txBody>
                    <a:bodyPr/>
                    <a:lstStyle/>
                    <a:p>
                      <a:r>
                        <a:rPr lang="en-US" altLang="ko-KR" sz="1100" b="1" dirty="0"/>
                        <a:t>1. HEADER</a:t>
                      </a:r>
                      <a:endParaRPr lang="en-US" altLang="ko-KR" sz="1050" b="1" dirty="0"/>
                    </a:p>
                    <a:p>
                      <a:r>
                        <a:rPr lang="en-US" altLang="ko-KR" sz="1050" dirty="0"/>
                        <a:t>- </a:t>
                      </a:r>
                      <a:r>
                        <a:rPr lang="ko-KR" altLang="en-US" sz="1050" dirty="0"/>
                        <a:t>보호자 탭으로 이동 시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아이콘 및 </a:t>
                      </a:r>
                      <a:r>
                        <a:rPr lang="en-US" altLang="ko-KR" sz="1050" dirty="0"/>
                        <a:t>DIV </a:t>
                      </a:r>
                      <a:r>
                        <a:rPr lang="ko-KR" altLang="en-US" sz="1050" dirty="0"/>
                        <a:t>테두리 해당 테마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초록색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으로 변경됨</a:t>
                      </a:r>
                      <a:endParaRPr lang="en-US" altLang="ko-KR" sz="1050" dirty="0"/>
                    </a:p>
                    <a:p>
                      <a:endParaRPr lang="en-US" altLang="ko-KR" sz="1050" dirty="0"/>
                    </a:p>
                    <a:p>
                      <a:r>
                        <a:rPr lang="en-US" altLang="ko-KR" sz="1050" b="1" dirty="0"/>
                        <a:t>2. </a:t>
                      </a:r>
                      <a:r>
                        <a:rPr lang="ko-KR" altLang="en-US" sz="1050" b="1" dirty="0"/>
                        <a:t>전체 카테고리 탭</a:t>
                      </a:r>
                      <a:endParaRPr lang="en-US" altLang="ko-KR" sz="105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50" dirty="0"/>
                        <a:t>기존 장기요양보험의 전체 카테고리 탭을 불러옴</a:t>
                      </a:r>
                      <a:endParaRPr lang="en-US" altLang="ko-KR" sz="1050" dirty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50" dirty="0"/>
                    </a:p>
                    <a:p>
                      <a:r>
                        <a:rPr lang="en-US" altLang="ko-KR" sz="1050" b="1" dirty="0"/>
                        <a:t>3. </a:t>
                      </a:r>
                      <a:r>
                        <a:rPr lang="ko-KR" altLang="en-US" sz="1050" b="1" dirty="0"/>
                        <a:t>신청 기간 임박 내용</a:t>
                      </a:r>
                      <a:endParaRPr lang="en-US" altLang="ko-KR" sz="1050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050" dirty="0"/>
                        <a:t>종사자교육 페이지 내 공지 체크된 것 중 위 </a:t>
                      </a:r>
                      <a:r>
                        <a:rPr lang="en-US" altLang="ko-KR" sz="1050" dirty="0"/>
                        <a:t>3</a:t>
                      </a:r>
                      <a:r>
                        <a:rPr lang="ko-KR" altLang="en-US" sz="1050" dirty="0"/>
                        <a:t>개 목록 불러오기</a:t>
                      </a:r>
                      <a:endParaRPr lang="en-US" altLang="ko-KR" sz="105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50" b="0" dirty="0"/>
                        <a:t>https://www.longtermcare.or.kr/npbs/d/m/000/moveBoardView?menuId=npe0000002581&amp;bKey=B0150&amp;prevPath=/npbs/d/m/000/moveBoardView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50" dirty="0"/>
                    </a:p>
                    <a:p>
                      <a:r>
                        <a:rPr lang="en-US" altLang="ko-KR" sz="1050" b="1" dirty="0"/>
                        <a:t>4. </a:t>
                      </a:r>
                      <a:r>
                        <a:rPr lang="ko-KR" altLang="en-US" sz="1050" b="1" dirty="0"/>
                        <a:t>기존 신청 내역 진행 상황 바</a:t>
                      </a:r>
                      <a:endParaRPr lang="en-US" altLang="ko-KR" sz="1050" b="1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>
                          <a:highlight>
                            <a:srgbClr val="FFFF00"/>
                          </a:highlight>
                        </a:rPr>
                        <a:t>구현 가능할 지 모르겠음</a:t>
                      </a:r>
                      <a:endParaRPr lang="en-US" altLang="ko-KR" sz="1050" b="0" dirty="0">
                        <a:highlight>
                          <a:srgbClr val="FFFF00"/>
                        </a:highlight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dirty="0"/>
                        <a:t>로그인 한 사용자의 가장 신청내역을 불러와 임시저장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신청 완료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심의중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심의 보류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결과 확인 진행도 보여줌</a:t>
                      </a:r>
                      <a:endParaRPr lang="en-US" altLang="ko-KR" sz="105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50" dirty="0"/>
                    </a:p>
                    <a:p>
                      <a:r>
                        <a:rPr lang="en-US" altLang="ko-KR" sz="1050" b="1" dirty="0"/>
                        <a:t>5. </a:t>
                      </a:r>
                      <a:r>
                        <a:rPr lang="ko-KR" altLang="en-US" sz="1050" b="1" dirty="0"/>
                        <a:t>기존 검색 내역 노출</a:t>
                      </a:r>
                      <a:endParaRPr lang="en-US" altLang="ko-KR" sz="1050" b="1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로그인 한 유저가 기존 검색했던 내용 </a:t>
                      </a:r>
                      <a:r>
                        <a:rPr lang="en-US" altLang="ko-KR" sz="1050" b="0" dirty="0"/>
                        <a:t>5</a:t>
                      </a:r>
                      <a:r>
                        <a:rPr lang="ko-KR" altLang="en-US" sz="1050" b="0" dirty="0"/>
                        <a:t>순위까지 노출</a:t>
                      </a:r>
                      <a:endParaRPr lang="en-US" altLang="ko-KR" sz="1050" b="0" dirty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만약 검색 내용이 없다면 보호자들이 </a:t>
                      </a:r>
                      <a:r>
                        <a:rPr lang="ko-KR" altLang="en-US" sz="1050" b="0" dirty="0" err="1"/>
                        <a:t>자주찾는</a:t>
                      </a:r>
                      <a:r>
                        <a:rPr lang="ko-KR" altLang="en-US" sz="1050" b="0" dirty="0"/>
                        <a:t> 메뉴 </a:t>
                      </a:r>
                      <a:r>
                        <a:rPr lang="en-US" altLang="ko-KR" sz="1050" b="0" dirty="0"/>
                        <a:t>5</a:t>
                      </a:r>
                      <a:r>
                        <a:rPr lang="ko-KR" altLang="en-US" sz="1050" b="0" dirty="0"/>
                        <a:t>개 노출 </a:t>
                      </a: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/>
                        <a:t>설문조사 및 자문결과 임의선정</a:t>
                      </a:r>
                      <a:r>
                        <a:rPr lang="en-US" altLang="ko-KR" sz="1050" b="0" dirty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05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목록</a:t>
                      </a:r>
                      <a:r>
                        <a:rPr lang="en-US" altLang="ko-KR" sz="1050" b="0" dirty="0"/>
                        <a:t>: </a:t>
                      </a:r>
                      <a:r>
                        <a:rPr lang="ko-KR" altLang="en-US" sz="1050" b="0" dirty="0"/>
                        <a:t>장기요양기관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복지용구 공급업체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복지용구 소독업체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건강관리강화 시범사업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50" b="0" dirty="0"/>
                        <a:t>4</a:t>
                      </a:r>
                      <a:r>
                        <a:rPr lang="ko-KR" altLang="en-US" sz="1050" b="0" dirty="0"/>
                        <a:t>대 사회보험 신고하기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스마트장기요양</a:t>
                      </a:r>
                      <a:r>
                        <a:rPr lang="en-US" altLang="ko-KR" sz="1050" b="0" dirty="0"/>
                        <a:t>(iOS</a:t>
                      </a:r>
                      <a:r>
                        <a:rPr lang="ko-KR" altLang="en-US" sz="1050" b="0" dirty="0" err="1"/>
                        <a:t>용설치</a:t>
                      </a:r>
                      <a:r>
                        <a:rPr lang="en-US" altLang="ko-KR" sz="1050" b="0" dirty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50" b="0" dirty="0"/>
                        <a:t>재무회계정보 공시</a:t>
                      </a:r>
                    </a:p>
                    <a:p>
                      <a:endParaRPr lang="en-US" altLang="ko-KR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709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13887EF-5321-815D-8EBD-2C6FB7D4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7550" y="1332850"/>
            <a:ext cx="2550070" cy="5525150"/>
          </a:xfrm>
          <a:prstGeom prst="rect">
            <a:avLst/>
          </a:prstGeom>
        </p:spPr>
      </p:pic>
      <p:pic>
        <p:nvPicPr>
          <p:cNvPr id="11" name="그래픽 10" descr="콜 센터 윤곽선">
            <a:extLst>
              <a:ext uri="{FF2B5EF4-FFF2-40B4-BE49-F238E27FC236}">
                <a16:creationId xmlns:a16="http://schemas.microsoft.com/office/drawing/2014/main" id="{3FEEF950-22FD-C7D1-22FF-71C493056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2062" y="61060"/>
            <a:ext cx="524964" cy="524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61552D-35FE-CC29-4E31-4B754BE94E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3291"/>
          <a:stretch/>
        </p:blipFill>
        <p:spPr>
          <a:xfrm>
            <a:off x="2948188" y="27792"/>
            <a:ext cx="4720560" cy="641236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2" name="Picture 2" descr="h-well 국민건강보험">
            <a:extLst>
              <a:ext uri="{FF2B5EF4-FFF2-40B4-BE49-F238E27FC236}">
                <a16:creationId xmlns:a16="http://schemas.microsoft.com/office/drawing/2014/main" id="{5391B627-93E8-F32F-E98A-E57108C1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6" y="61060"/>
            <a:ext cx="1246909" cy="496888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그래픽 18" descr="단일 톱니바퀴 단색으로 채워진">
            <a:extLst>
              <a:ext uri="{FF2B5EF4-FFF2-40B4-BE49-F238E27FC236}">
                <a16:creationId xmlns:a16="http://schemas.microsoft.com/office/drawing/2014/main" id="{B9352C8B-6D12-D965-D466-AF329CBE5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6566" y="46473"/>
            <a:ext cx="524964" cy="5249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8CDC0EF-6CEE-C2A5-B6B3-774175256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27550" y="6915984"/>
            <a:ext cx="7521678" cy="197789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2C2434-28E8-31ED-EB88-BF2003C33BA3}"/>
              </a:ext>
            </a:extLst>
          </p:cNvPr>
          <p:cNvSpPr/>
          <p:nvPr/>
        </p:nvSpPr>
        <p:spPr>
          <a:xfrm>
            <a:off x="1430618" y="27793"/>
            <a:ext cx="7628468" cy="64112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ADD3777-0BC2-BAE2-9C57-4A45DEF7AF43}"/>
              </a:ext>
            </a:extLst>
          </p:cNvPr>
          <p:cNvGrpSpPr/>
          <p:nvPr/>
        </p:nvGrpSpPr>
        <p:grpSpPr>
          <a:xfrm>
            <a:off x="1412979" y="1488057"/>
            <a:ext cx="7628468" cy="1601006"/>
            <a:chOff x="1403709" y="1663380"/>
            <a:chExt cx="7628468" cy="16010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7D25A7-25AB-FD2D-D872-2CC2EA968096}"/>
                </a:ext>
              </a:extLst>
            </p:cNvPr>
            <p:cNvSpPr/>
            <p:nvPr/>
          </p:nvSpPr>
          <p:spPr>
            <a:xfrm>
              <a:off x="1604193" y="1786594"/>
              <a:ext cx="2309862" cy="12781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관리자 공지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3C088CD-3781-133D-E502-ECAD0C747FE6}"/>
                </a:ext>
              </a:extLst>
            </p:cNvPr>
            <p:cNvSpPr/>
            <p:nvPr/>
          </p:nvSpPr>
          <p:spPr>
            <a:xfrm>
              <a:off x="1403709" y="1663380"/>
              <a:ext cx="7628468" cy="160100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385C319-8C82-02A5-73E8-1708083D8610}"/>
                </a:ext>
              </a:extLst>
            </p:cNvPr>
            <p:cNvSpPr/>
            <p:nvPr/>
          </p:nvSpPr>
          <p:spPr>
            <a:xfrm>
              <a:off x="4114781" y="1785660"/>
              <a:ext cx="2309862" cy="12781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관리자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 내용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F01D8F0-4425-DA46-D36D-CCCDC6D371F9}"/>
                </a:ext>
              </a:extLst>
            </p:cNvPr>
            <p:cNvSpPr/>
            <p:nvPr/>
          </p:nvSpPr>
          <p:spPr>
            <a:xfrm>
              <a:off x="6621935" y="1785660"/>
              <a:ext cx="2309862" cy="12781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관리자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 내용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-&gt;d</a:t>
              </a:r>
              <a:r>
                <a:rPr lang="ko-KR" altLang="en-US" dirty="0">
                  <a:solidFill>
                    <a:schemeClr val="tx1"/>
                  </a:solidFill>
                </a:rPr>
                <a:t>장고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더미</a:t>
              </a: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B9561267-7284-C65E-1470-FD244187F0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467" t="-3336"/>
          <a:stretch/>
        </p:blipFill>
        <p:spPr>
          <a:xfrm>
            <a:off x="1368196" y="818237"/>
            <a:ext cx="7718034" cy="49427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CA6837-5D7F-438D-5877-4D750C8CF0C5}"/>
              </a:ext>
            </a:extLst>
          </p:cNvPr>
          <p:cNvSpPr/>
          <p:nvPr/>
        </p:nvSpPr>
        <p:spPr>
          <a:xfrm>
            <a:off x="1430618" y="747795"/>
            <a:ext cx="7628468" cy="64112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래픽 50" descr="배지 1 단색으로 채워진">
            <a:extLst>
              <a:ext uri="{FF2B5EF4-FFF2-40B4-BE49-F238E27FC236}">
                <a16:creationId xmlns:a16="http://schemas.microsoft.com/office/drawing/2014/main" id="{9118A556-5C18-2DC1-29EF-C8336F4920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5128" y="6922"/>
            <a:ext cx="330998" cy="330998"/>
          </a:xfrm>
          <a:prstGeom prst="rect">
            <a:avLst/>
          </a:prstGeom>
        </p:spPr>
      </p:pic>
      <p:pic>
        <p:nvPicPr>
          <p:cNvPr id="52" name="그래픽 51" descr="배지 4 단색으로 채워진">
            <a:extLst>
              <a:ext uri="{FF2B5EF4-FFF2-40B4-BE49-F238E27FC236}">
                <a16:creationId xmlns:a16="http://schemas.microsoft.com/office/drawing/2014/main" id="{AA849BD4-AB1A-1D65-4739-60D0A2526C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11336" y="3248183"/>
            <a:ext cx="330998" cy="330998"/>
          </a:xfrm>
          <a:prstGeom prst="rect">
            <a:avLst/>
          </a:prstGeom>
        </p:spPr>
      </p:pic>
      <p:pic>
        <p:nvPicPr>
          <p:cNvPr id="53" name="그래픽 52" descr="배지 3 단색으로 채워진">
            <a:extLst>
              <a:ext uri="{FF2B5EF4-FFF2-40B4-BE49-F238E27FC236}">
                <a16:creationId xmlns:a16="http://schemas.microsoft.com/office/drawing/2014/main" id="{A0945F85-4BDF-6BA8-4742-75025EA827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8821" y="1459603"/>
            <a:ext cx="330998" cy="330998"/>
          </a:xfrm>
          <a:prstGeom prst="rect">
            <a:avLst/>
          </a:prstGeom>
        </p:spPr>
      </p:pic>
      <p:pic>
        <p:nvPicPr>
          <p:cNvPr id="54" name="그래픽 53" descr="배지 단색으로 채워진">
            <a:extLst>
              <a:ext uri="{FF2B5EF4-FFF2-40B4-BE49-F238E27FC236}">
                <a16:creationId xmlns:a16="http://schemas.microsoft.com/office/drawing/2014/main" id="{B128F910-D354-32AF-F874-96F1868E3F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84748" y="731305"/>
            <a:ext cx="330998" cy="330998"/>
          </a:xfrm>
          <a:prstGeom prst="rect">
            <a:avLst/>
          </a:prstGeom>
        </p:spPr>
      </p:pic>
      <p:pic>
        <p:nvPicPr>
          <p:cNvPr id="55" name="그래픽 54" descr="배지 5 단색으로 채워진">
            <a:extLst>
              <a:ext uri="{FF2B5EF4-FFF2-40B4-BE49-F238E27FC236}">
                <a16:creationId xmlns:a16="http://schemas.microsoft.com/office/drawing/2014/main" id="{6468313C-B53C-E0B1-49A6-2917B75316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07467" y="4095425"/>
            <a:ext cx="330998" cy="33099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412A40B-BE4E-C656-D39D-39561FE6E5F3}"/>
              </a:ext>
            </a:extLst>
          </p:cNvPr>
          <p:cNvSpPr txBox="1"/>
          <p:nvPr/>
        </p:nvSpPr>
        <p:spPr>
          <a:xfrm>
            <a:off x="7473570" y="462083"/>
            <a:ext cx="701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민원상담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76327D-053B-BF69-876B-AD1087E7CB4A}"/>
              </a:ext>
            </a:extLst>
          </p:cNvPr>
          <p:cNvSpPr txBox="1"/>
          <p:nvPr/>
        </p:nvSpPr>
        <p:spPr>
          <a:xfrm>
            <a:off x="8056546" y="463642"/>
            <a:ext cx="833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마이페이지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27CF2E-5CA1-7D10-7BBE-33772FACE0F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078" y="543571"/>
            <a:ext cx="1037464" cy="1037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D4C60C-90D7-2FAC-FB5A-B2C0F5FC3F1A}"/>
              </a:ext>
            </a:extLst>
          </p:cNvPr>
          <p:cNvSpPr txBox="1"/>
          <p:nvPr/>
        </p:nvSpPr>
        <p:spPr>
          <a:xfrm>
            <a:off x="1430618" y="4384869"/>
            <a:ext cx="276824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3" tooltip="서식자료실"/>
              </a:rPr>
              <a:t>서식자료실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4" tooltip="법령자료실"/>
              </a:rPr>
              <a:t>법령자료실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5" tooltip="전문자료실"/>
              </a:rPr>
              <a:t>전문자료실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6" tooltip="통계자료실"/>
              </a:rPr>
              <a:t>통계자료실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7" tooltip="장기요양보험용어사전"/>
              </a:rPr>
              <a:t>장기요양보험용어사전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8" tooltip="의료급여 부담금 현황"/>
              </a:rPr>
              <a:t>의료급여 부담금 현황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9" tooltip="급여이용 안내 e-book"/>
              </a:rPr>
              <a:t>급여이용 안내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9" tooltip="급여이용 안내 e-book"/>
              </a:rPr>
              <a:t>e-book</a:t>
            </a:r>
            <a:endParaRPr lang="ko-KR" altLang="en-US" sz="1600" b="1" i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0F5347-EC91-05F6-CB2F-ED699152F56D}"/>
              </a:ext>
            </a:extLst>
          </p:cNvPr>
          <p:cNvSpPr/>
          <p:nvPr/>
        </p:nvSpPr>
        <p:spPr>
          <a:xfrm>
            <a:off x="1418108" y="3167222"/>
            <a:ext cx="7472273" cy="928203"/>
          </a:xfrm>
          <a:prstGeom prst="rect">
            <a:avLst/>
          </a:prstGeom>
          <a:solidFill>
            <a:schemeClr val="bg1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업무포털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바로가기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2529606" y="157528"/>
            <a:ext cx="7581594" cy="4753520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8" name="그룹 187"/>
          <p:cNvGrpSpPr/>
          <p:nvPr/>
        </p:nvGrpSpPr>
        <p:grpSpPr>
          <a:xfrm>
            <a:off x="2542689" y="5985993"/>
            <a:ext cx="7581594" cy="721791"/>
            <a:chOff x="2542689" y="5985993"/>
            <a:chExt cx="7581594" cy="721791"/>
          </a:xfrm>
        </p:grpSpPr>
        <p:sp>
          <p:nvSpPr>
            <p:cNvPr id="133" name="직사각형 132"/>
            <p:cNvSpPr/>
            <p:nvPr/>
          </p:nvSpPr>
          <p:spPr>
            <a:xfrm>
              <a:off x="2542689" y="5985993"/>
              <a:ext cx="7581594" cy="721791"/>
            </a:xfrm>
            <a:prstGeom prst="rect">
              <a:avLst/>
            </a:prstGeom>
            <a:solidFill>
              <a:srgbClr val="69D8AD">
                <a:alpha val="100000"/>
              </a:srgbClr>
            </a:solidFill>
            <a:ln w="19050" cap="flat" cmpd="sng" algn="ctr">
              <a:solidFill>
                <a:srgbClr val="69D8AD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58332" y="6053118"/>
              <a:ext cx="6675336" cy="269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commonData.js : ClientLogin, Manager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데이터 업데이트용</a:t>
              </a: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2542689" y="5179655"/>
            <a:ext cx="7581594" cy="367592"/>
            <a:chOff x="2542689" y="5579705"/>
            <a:chExt cx="7581594" cy="367592"/>
          </a:xfrm>
        </p:grpSpPr>
        <p:sp>
          <p:nvSpPr>
            <p:cNvPr id="135" name="직사각형 134"/>
            <p:cNvSpPr/>
            <p:nvPr/>
          </p:nvSpPr>
          <p:spPr>
            <a:xfrm>
              <a:off x="2542689" y="5579705"/>
              <a:ext cx="7581594" cy="367592"/>
            </a:xfrm>
            <a:prstGeom prst="rect">
              <a:avLst/>
            </a:prstGeom>
            <a:solidFill>
              <a:srgbClr val="A0B4E6">
                <a:alpha val="100000"/>
              </a:srgbClr>
            </a:solidFill>
            <a:ln w="1905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05981" y="5629294"/>
              <a:ext cx="6675335" cy="27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logo_1.png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/ logo_2.png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 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기관로고</a:t>
              </a: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078925" y="5789255"/>
            <a:ext cx="539557" cy="188536"/>
          </a:xfrm>
          <a:prstGeom prst="rect">
            <a:avLst/>
          </a:prstGeom>
          <a:solidFill>
            <a:srgbClr val="A0B4E6">
              <a:alpha val="100000"/>
            </a:srgbClr>
          </a:solidFill>
          <a:ln w="19050" cap="flat" cmpd="sng" algn="ctr">
            <a:solidFill>
              <a:srgbClr val="A0B4E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78925" y="6246455"/>
            <a:ext cx="539557" cy="188536"/>
          </a:xfrm>
          <a:prstGeom prst="rect">
            <a:avLst/>
          </a:prstGeom>
          <a:solidFill>
            <a:srgbClr val="69D8AD">
              <a:alpha val="100000"/>
            </a:srgbClr>
          </a:solidFill>
          <a:ln w="19050" cap="flat" cmpd="sng" algn="ctr">
            <a:solidFill>
              <a:srgbClr val="69D8AD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64555" y="2201006"/>
            <a:ext cx="539557" cy="188536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  <p:cxnSp>
        <p:nvCxnSpPr>
          <p:cNvPr id="72" name="직선 연결선 71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969522" y="1677606"/>
            <a:ext cx="2127452" cy="237930"/>
            <a:chOff x="1064390" y="1707293"/>
            <a:chExt cx="2874546" cy="321484"/>
          </a:xfrm>
        </p:grpSpPr>
        <p:sp>
          <p:nvSpPr>
            <p:cNvPr id="13" name="TextBox 12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components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064390" y="1707293"/>
              <a:ext cx="365026" cy="288728"/>
              <a:chOff x="6095998" y="2098301"/>
              <a:chExt cx="4186452" cy="3311397"/>
            </a:xfrm>
          </p:grpSpPr>
          <p:sp>
            <p:nvSpPr>
              <p:cNvPr id="21" name="사각형: 잘린 한쪽 모서리 20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1305449" y="2175247"/>
            <a:ext cx="1670562" cy="235589"/>
            <a:chOff x="1518285" y="2379690"/>
            <a:chExt cx="2257210" cy="318320"/>
          </a:xfrm>
        </p:grpSpPr>
        <p:sp>
          <p:nvSpPr>
            <p:cNvPr id="14" name="TextBox 13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common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4" name="사각형: 잘린 한쪽 모서리 2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5" name="평행 사변형 2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1305448" y="2674878"/>
            <a:ext cx="1219771" cy="231257"/>
            <a:chOff x="1518284" y="3054776"/>
            <a:chExt cx="1648117" cy="312467"/>
          </a:xfrm>
        </p:grpSpPr>
        <p:sp>
          <p:nvSpPr>
            <p:cNvPr id="15" name="TextBox 14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main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518284" y="3054776"/>
              <a:ext cx="365026" cy="288727"/>
              <a:chOff x="6095998" y="2098301"/>
              <a:chExt cx="4186452" cy="3311397"/>
            </a:xfrm>
          </p:grpSpPr>
          <p:sp>
            <p:nvSpPr>
              <p:cNvPr id="27" name="사각형: 잘린 한쪽 모서리 26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1305449" y="3176509"/>
            <a:ext cx="1059814" cy="234449"/>
            <a:chOff x="1518283" y="3732564"/>
            <a:chExt cx="1431988" cy="316781"/>
          </a:xfrm>
        </p:grpSpPr>
        <p:sp>
          <p:nvSpPr>
            <p:cNvPr id="16" name="TextBox 15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518283" y="3732564"/>
              <a:ext cx="365026" cy="288728"/>
              <a:chOff x="6095998" y="2098301"/>
              <a:chExt cx="4186452" cy="3311397"/>
            </a:xfrm>
          </p:grpSpPr>
          <p:sp>
            <p:nvSpPr>
              <p:cNvPr id="30" name="사각형: 잘린 한쪽 모서리 2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1305448" y="4672947"/>
            <a:ext cx="1219771" cy="238101"/>
            <a:chOff x="1518284" y="5754502"/>
            <a:chExt cx="1648116" cy="321716"/>
          </a:xfrm>
        </p:grpSpPr>
        <p:sp>
          <p:nvSpPr>
            <p:cNvPr id="48" name="TextBox 47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main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518284" y="5754502"/>
              <a:ext cx="365026" cy="288727"/>
              <a:chOff x="6095998" y="2098301"/>
              <a:chExt cx="4186452" cy="3311397"/>
            </a:xfrm>
          </p:grpSpPr>
          <p:sp>
            <p:nvSpPr>
              <p:cNvPr id="50" name="사각형: 잘린 한쪽 모서리 4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1" name="평행 사변형 5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1305448" y="5171721"/>
            <a:ext cx="1059815" cy="236572"/>
            <a:chOff x="1518283" y="6428430"/>
            <a:chExt cx="1431989" cy="319649"/>
          </a:xfrm>
        </p:grpSpPr>
        <p:sp>
          <p:nvSpPr>
            <p:cNvPr id="53" name="TextBox 52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518283" y="6428430"/>
              <a:ext cx="365025" cy="288727"/>
              <a:chOff x="6095998" y="2098301"/>
              <a:chExt cx="4186452" cy="3311397"/>
            </a:xfrm>
          </p:grpSpPr>
          <p:sp>
            <p:nvSpPr>
              <p:cNvPr id="55" name="사각형: 잘린 한쪽 모서리 54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6" name="평행 사변형 55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699365" y="569944"/>
            <a:ext cx="967287" cy="245352"/>
            <a:chOff x="699363" y="1034331"/>
            <a:chExt cx="1306967" cy="331512"/>
          </a:xfrm>
        </p:grpSpPr>
        <p:sp>
          <p:nvSpPr>
            <p:cNvPr id="9" name="TextBox 8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src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18" name="사각형: 잘린 한쪽 모서리 17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9" name="평행 사변형 18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731498" y="5760676"/>
            <a:ext cx="1330825" cy="241083"/>
            <a:chOff x="699363" y="207894"/>
            <a:chExt cx="1798169" cy="325744"/>
          </a:xfrm>
        </p:grpSpPr>
        <p:sp>
          <p:nvSpPr>
            <p:cNvPr id="74" name="TextBox 73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pic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99363" y="207894"/>
              <a:ext cx="365026" cy="288728"/>
              <a:chOff x="6095998" y="2098301"/>
              <a:chExt cx="4186452" cy="3311397"/>
            </a:xfrm>
          </p:grpSpPr>
          <p:sp>
            <p:nvSpPr>
              <p:cNvPr id="76" name="사각형: 잘린 한쪽 모서리 75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77" name="평행 사변형 76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101" name="직선 연결선 100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1305449" y="4175985"/>
            <a:ext cx="1670562" cy="235099"/>
            <a:chOff x="1518284" y="5083023"/>
            <a:chExt cx="2257211" cy="317659"/>
          </a:xfrm>
        </p:grpSpPr>
        <p:sp>
          <p:nvSpPr>
            <p:cNvPr id="43" name="TextBox 42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common</a:t>
              </a: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518284" y="5083023"/>
              <a:ext cx="365026" cy="288727"/>
              <a:chOff x="6095998" y="2098301"/>
              <a:chExt cx="4186452" cy="3311397"/>
            </a:xfrm>
          </p:grpSpPr>
          <p:sp>
            <p:nvSpPr>
              <p:cNvPr id="45" name="사각형: 잘린 한쪽 모서리 44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6" name="평행 사변형 45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969522" y="3677347"/>
            <a:ext cx="1342205" cy="228913"/>
            <a:chOff x="1064391" y="4409277"/>
            <a:chExt cx="1813545" cy="309301"/>
          </a:xfrm>
        </p:grpSpPr>
        <p:sp>
          <p:nvSpPr>
            <p:cNvPr id="38" name="TextBox 37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styles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064391" y="4409277"/>
              <a:ext cx="365026" cy="288727"/>
              <a:chOff x="6095998" y="2098301"/>
              <a:chExt cx="4186452" cy="3311397"/>
            </a:xfrm>
          </p:grpSpPr>
          <p:sp>
            <p:nvSpPr>
              <p:cNvPr id="40" name="사각형: 잘린 한쪽 모서리 3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126" name="그룹 125"/>
          <p:cNvGrpSpPr/>
          <p:nvPr/>
        </p:nvGrpSpPr>
        <p:grpSpPr>
          <a:xfrm>
            <a:off x="731499" y="6197705"/>
            <a:ext cx="1330825" cy="241238"/>
            <a:chOff x="699364" y="207892"/>
            <a:chExt cx="1798168" cy="325953"/>
          </a:xfrm>
        </p:grpSpPr>
        <p:sp>
          <p:nvSpPr>
            <p:cNvPr id="127" name="TextBox 126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data</a:t>
              </a: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699364" y="207892"/>
              <a:ext cx="365026" cy="288727"/>
              <a:chOff x="6095998" y="2098301"/>
              <a:chExt cx="4186452" cy="3311397"/>
            </a:xfrm>
          </p:grpSpPr>
          <p:sp>
            <p:nvSpPr>
              <p:cNvPr id="129" name="사각형: 잘린 한쪽 모서리 12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30" name="평행 사변형 12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145" name="직선 연결선 144"/>
          <p:cNvCxnSpPr/>
          <p:nvPr/>
        </p:nvCxnSpPr>
        <p:spPr>
          <a:xfrm>
            <a:off x="2159781" y="2201006"/>
            <a:ext cx="873360" cy="0"/>
          </a:xfrm>
          <a:prstGeom prst="line">
            <a:avLst/>
          </a:prstGeom>
          <a:noFill/>
          <a:ln w="12700" cap="flat" cmpd="sng" algn="ctr">
            <a:solidFill>
              <a:srgbClr val="FFD700">
                <a:alpha val="100000"/>
              </a:srgbClr>
            </a:solidFill>
            <a:prstDash val="solid"/>
          </a:ln>
        </p:spPr>
      </p:cxnSp>
      <p:cxnSp>
        <p:nvCxnSpPr>
          <p:cNvPr id="146" name="직선 연결선 145"/>
          <p:cNvCxnSpPr/>
          <p:nvPr/>
        </p:nvCxnSpPr>
        <p:spPr>
          <a:xfrm>
            <a:off x="904060" y="6246455"/>
            <a:ext cx="1638629" cy="0"/>
          </a:xfrm>
          <a:prstGeom prst="line">
            <a:avLst/>
          </a:prstGeom>
          <a:noFill/>
          <a:ln w="12700" cap="flat" cmpd="sng" algn="ctr">
            <a:solidFill>
              <a:srgbClr val="69D8AD">
                <a:alpha val="100000"/>
              </a:srgbClr>
            </a:solidFill>
            <a:prstDash val="solid"/>
          </a:ln>
        </p:spPr>
      </p:cxnSp>
      <p:grpSp>
        <p:nvGrpSpPr>
          <p:cNvPr id="151" name="그룹 150"/>
          <p:cNvGrpSpPr/>
          <p:nvPr/>
        </p:nvGrpSpPr>
        <p:grpSpPr>
          <a:xfrm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154" name="TextBox 153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2729786" y="390718"/>
            <a:ext cx="7140253" cy="3524794"/>
            <a:chOff x="2729786" y="1343218"/>
            <a:chExt cx="7140253" cy="3524794"/>
          </a:xfrm>
        </p:grpSpPr>
        <p:grpSp>
          <p:nvGrpSpPr>
            <p:cNvPr id="179" name="그룹 178"/>
            <p:cNvGrpSpPr/>
            <p:nvPr/>
          </p:nvGrpSpPr>
          <p:grpSpPr>
            <a:xfrm>
              <a:off x="2729787" y="2518149"/>
              <a:ext cx="7140252" cy="991689"/>
              <a:chOff x="2982734" y="586618"/>
              <a:chExt cx="7140252" cy="991689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2982734" y="586618"/>
                <a:ext cx="7140252" cy="991689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73" name="그룹 172"/>
              <p:cNvGrpSpPr/>
              <p:nvPr/>
            </p:nvGrpSpPr>
            <p:grpSpPr>
              <a:xfrm>
                <a:off x="3096974" y="763682"/>
                <a:ext cx="4491493" cy="637562"/>
                <a:chOff x="3230385" y="811251"/>
                <a:chExt cx="4491493" cy="637562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3230385" y="811251"/>
                  <a:ext cx="449149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Header.jsx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: </a:t>
                  </a:r>
                  <a:r>
                    <a:rPr kumimoji="0" lang="ko-KR" altLang="en-US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헤더컴포넌트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,</a:t>
                  </a: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홈페이지 내 데이터 검색 및 로고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3230385" y="1178047"/>
                  <a:ext cx="3972031" cy="2707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Search.jsx : </a:t>
                  </a:r>
                  <a:r>
                    <a: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데이터 검색 컴포넌트</a:t>
                  </a:r>
                </a:p>
              </p:txBody>
            </p:sp>
          </p:grpSp>
        </p:grpSp>
        <p:grpSp>
          <p:nvGrpSpPr>
            <p:cNvPr id="177" name="그룹 176"/>
            <p:cNvGrpSpPr/>
            <p:nvPr/>
          </p:nvGrpSpPr>
          <p:grpSpPr>
            <a:xfrm>
              <a:off x="2729786" y="4372168"/>
              <a:ext cx="7140253" cy="495844"/>
              <a:chOff x="2982734" y="0"/>
              <a:chExt cx="7140253" cy="495844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2982734" y="0"/>
                <a:ext cx="7140253" cy="495844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096975" y="111739"/>
                <a:ext cx="206325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 dirty="0" err="1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Footer.jsx</a:t>
                </a:r>
                <a:r>
                  <a:rPr kumimoji="0" lang="en-US" altLang="ko-KR" sz="1200" b="0" i="0" u="none" strike="noStrike" kern="1200" cap="none" spc="0" normalizeH="0" baseline="0" dirty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:</a:t>
                </a: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dirty="0" err="1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푸터컴포넌트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2729786" y="3693081"/>
              <a:ext cx="7140253" cy="495844"/>
              <a:chOff x="2982734" y="-580480"/>
              <a:chExt cx="7140253" cy="49584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2982734" y="-580480"/>
                <a:ext cx="7140253" cy="495844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096974" y="-468622"/>
                <a:ext cx="6675337" cy="272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Popup.jsx : 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텍스트 크기 설정</a:t>
                </a: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,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 고대비 모드 설정 컴포넌트</a:t>
                </a: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729786" y="1343218"/>
              <a:ext cx="7140253" cy="991689"/>
              <a:chOff x="2835436" y="3429000"/>
              <a:chExt cx="7140253" cy="991689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2835436" y="3429000"/>
                <a:ext cx="7140253" cy="991689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2905629" y="3558143"/>
                <a:ext cx="6958796" cy="738491"/>
                <a:chOff x="3775494" y="2188199"/>
                <a:chExt cx="6958796" cy="738491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3775498" y="2188199"/>
                  <a:ext cx="6958792" cy="2688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Layout.jsx : </a:t>
                  </a:r>
                  <a:r>
                    <a: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메인페이지</a:t>
                  </a:r>
                  <a:r>
                    <a:rPr kumimoji="0" lang="en-US" altLang="ko-KR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레이아웃, </a:t>
                  </a:r>
                  <a:r>
                    <a: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페이지 이동시 스크롤 위치 초기화</a:t>
                  </a:r>
                  <a:r>
                    <a:rPr kumimoji="0" lang="en-US" altLang="ko-KR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,</a:t>
                  </a:r>
                  <a:r>
                    <a: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타이틀 출력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775494" y="2649691"/>
                  <a:ext cx="5785221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Visual.jsx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: </a:t>
                  </a: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모든 </a:t>
                  </a:r>
                  <a:r>
                    <a:rPr kumimoji="0" lang="en-US" altLang="ko-KR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페이지의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</a:t>
                  </a: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공통적인 </a:t>
                  </a:r>
                  <a:r>
                    <a:rPr kumimoji="0" lang="en-US" altLang="ko-KR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시각적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</a:t>
                  </a:r>
                  <a:r>
                    <a:rPr kumimoji="0" lang="en-US" altLang="ko-KR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요소를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</a:t>
                  </a:r>
                  <a:r>
                    <a:rPr kumimoji="0" lang="en-US" altLang="ko-KR" sz="1200" b="0" i="0" u="none" strike="noStrike" kern="1200" cap="none" spc="0" normalizeH="0" baseline="0" dirty="0" err="1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구성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</a:t>
                  </a: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컴포넌트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(linear</a:t>
                  </a: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효과</a:t>
                  </a:r>
                  <a:r>
                    <a:rPr kumimoji="0" lang="en-US" altLang="ko-KR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)</a:t>
                  </a:r>
                </a:p>
              </p:txBody>
            </p:sp>
          </p:grpSp>
        </p:grpSp>
      </p:grpSp>
      <p:grpSp>
        <p:nvGrpSpPr>
          <p:cNvPr id="186" name="그룹 185"/>
          <p:cNvGrpSpPr/>
          <p:nvPr/>
        </p:nvGrpSpPr>
        <p:grpSpPr>
          <a:xfrm>
            <a:off x="1407594" y="5397902"/>
            <a:ext cx="1135709" cy="388178"/>
            <a:chOff x="1407594" y="5397902"/>
            <a:chExt cx="1135709" cy="388178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1407594" y="5786080"/>
              <a:ext cx="1135709" cy="0"/>
            </a:xfrm>
            <a:prstGeom prst="line">
              <a:avLst/>
            </a:prstGeom>
            <a:noFill/>
            <a:ln w="1270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</p:cxnSp>
        <p:cxnSp>
          <p:nvCxnSpPr>
            <p:cNvPr id="185" name="직선 연결선 184"/>
            <p:cNvCxnSpPr/>
            <p:nvPr/>
          </p:nvCxnSpPr>
          <p:spPr>
            <a:xfrm rot="16200000">
              <a:off x="2349214" y="5591991"/>
              <a:ext cx="388178" cy="0"/>
            </a:xfrm>
            <a:prstGeom prst="line">
              <a:avLst/>
            </a:prstGeom>
            <a:noFill/>
            <a:ln w="1270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2454662" y="1185172"/>
            <a:ext cx="7581594" cy="448765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6" name="직사각형 445"/>
          <p:cNvSpPr/>
          <p:nvPr/>
        </p:nvSpPr>
        <p:spPr>
          <a:xfrm>
            <a:off x="2622147" y="3351994"/>
            <a:ext cx="7246624" cy="2220938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3256857" y="3888628"/>
            <a:ext cx="6329828" cy="1515679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2771518" y="3452663"/>
            <a:ext cx="6772700" cy="1908009"/>
            <a:chOff x="4360325" y="739788"/>
            <a:chExt cx="6772700" cy="1663015"/>
          </a:xfrm>
        </p:grpSpPr>
        <p:sp>
          <p:nvSpPr>
            <p:cNvPr id="258" name="TextBox 257"/>
            <p:cNvSpPr txBox="1"/>
            <p:nvPr/>
          </p:nvSpPr>
          <p:spPr>
            <a:xfrm>
              <a:off x="4846092" y="2168361"/>
              <a:ext cx="5858640" cy="234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LastNav.jsx : 페이지 하단에 들어가는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네비게이션바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846088" y="1501255"/>
              <a:ext cx="6286937" cy="237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FirstVisitDetail2.jsx 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2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46088" y="1835452"/>
              <a:ext cx="6286937" cy="235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FirstVisitDetail3.jsx 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3(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기타내용링크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로그인링크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)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846087" y="1166181"/>
              <a:ext cx="6286937" cy="237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FirstVisitDetail1.jsx 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1</a:t>
              </a: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4360325" y="739788"/>
              <a:ext cx="6286930" cy="237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FirstVisit.jsx 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전체 페이지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(FirstFollow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클릭시 아래로 출력되는 내용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)</a:t>
              </a:r>
            </a:p>
          </p:txBody>
        </p:sp>
      </p:grpSp>
      <p:sp>
        <p:nvSpPr>
          <p:cNvPr id="264" name="직사각형 263"/>
          <p:cNvSpPr/>
          <p:nvPr/>
        </p:nvSpPr>
        <p:spPr>
          <a:xfrm>
            <a:off x="1645505" y="2705831"/>
            <a:ext cx="539557" cy="18853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5" name="직선 연결선 264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6" name="직선 연결선 265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7" name="직선 연결선 266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68" name="그룹 267"/>
          <p:cNvGrpSpPr/>
          <p:nvPr/>
        </p:nvGrpSpPr>
        <p:grpSpPr>
          <a:xfrm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269" name="직선 연결선 268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0" name="직선 연결선 269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1" name="직선 연결선 270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2" name="직선 연결선 271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3" name="직선 연결선 272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4" name="직선 연결선 273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275" name="직선 연결선 274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76" name="그룹 275"/>
          <p:cNvGrpSpPr/>
          <p:nvPr/>
        </p:nvGrpSpPr>
        <p:grpSpPr>
          <a:xfrm>
            <a:off x="969522" y="1677607"/>
            <a:ext cx="2127453" cy="237930"/>
            <a:chOff x="1064390" y="1707294"/>
            <a:chExt cx="2874547" cy="321483"/>
          </a:xfrm>
        </p:grpSpPr>
        <p:sp>
          <p:nvSpPr>
            <p:cNvPr id="277" name="TextBox 276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components</a:t>
              </a:r>
            </a:p>
          </p:txBody>
        </p:sp>
        <p:grpSp>
          <p:nvGrpSpPr>
            <p:cNvPr id="278" name="그룹 277"/>
            <p:cNvGrpSpPr/>
            <p:nvPr/>
          </p:nvGrpSpPr>
          <p:grpSpPr>
            <a:xfrm>
              <a:off x="1064390" y="1707294"/>
              <a:ext cx="365026" cy="288728"/>
              <a:chOff x="6095998" y="2098301"/>
              <a:chExt cx="4186452" cy="3311397"/>
            </a:xfrm>
          </p:grpSpPr>
          <p:sp>
            <p:nvSpPr>
              <p:cNvPr id="279" name="사각형: 잘린 한쪽 모서리 27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0" name="평행 사변형 27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1" name="그룹 280"/>
          <p:cNvGrpSpPr/>
          <p:nvPr/>
        </p:nvGrpSpPr>
        <p:grpSpPr>
          <a:xfrm>
            <a:off x="1305449" y="2175247"/>
            <a:ext cx="1670563" cy="235590"/>
            <a:chOff x="1518285" y="2379690"/>
            <a:chExt cx="2257211" cy="318322"/>
          </a:xfrm>
        </p:grpSpPr>
        <p:sp>
          <p:nvSpPr>
            <p:cNvPr id="282" name="TextBox 281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</a:p>
          </p:txBody>
        </p:sp>
        <p:grpSp>
          <p:nvGrpSpPr>
            <p:cNvPr id="283" name="그룹 282"/>
            <p:cNvGrpSpPr/>
            <p:nvPr/>
          </p:nvGrpSpPr>
          <p:grpSpPr>
            <a:xfrm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84" name="사각형: 잘린 한쪽 모서리 28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5" name="평행 사변형 28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6" name="그룹 285"/>
          <p:cNvGrpSpPr/>
          <p:nvPr/>
        </p:nvGrpSpPr>
        <p:grpSpPr>
          <a:xfrm>
            <a:off x="1305448" y="2674878"/>
            <a:ext cx="1219772" cy="231258"/>
            <a:chOff x="1518284" y="3054776"/>
            <a:chExt cx="1648117" cy="312468"/>
          </a:xfrm>
        </p:grpSpPr>
        <p:sp>
          <p:nvSpPr>
            <p:cNvPr id="287" name="TextBox 286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1518284" y="3054776"/>
              <a:ext cx="365026" cy="288728"/>
              <a:chOff x="6095998" y="2098301"/>
              <a:chExt cx="4186452" cy="3311397"/>
            </a:xfrm>
          </p:grpSpPr>
          <p:sp>
            <p:nvSpPr>
              <p:cNvPr id="289" name="사각형: 잘린 한쪽 모서리 28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0" name="평행 사변형 28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1" name="그룹 290"/>
          <p:cNvGrpSpPr/>
          <p:nvPr/>
        </p:nvGrpSpPr>
        <p:grpSpPr>
          <a:xfrm>
            <a:off x="1305449" y="3176510"/>
            <a:ext cx="1059814" cy="234450"/>
            <a:chOff x="1518284" y="3732565"/>
            <a:chExt cx="1431987" cy="316782"/>
          </a:xfrm>
        </p:grpSpPr>
        <p:sp>
          <p:nvSpPr>
            <p:cNvPr id="292" name="TextBox 291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294" name="사각형: 잘린 한쪽 모서리 29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5" name="평행 사변형 29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6" name="그룹 295"/>
          <p:cNvGrpSpPr/>
          <p:nvPr/>
        </p:nvGrpSpPr>
        <p:grpSpPr>
          <a:xfrm>
            <a:off x="1305448" y="4672948"/>
            <a:ext cx="1219772" cy="238101"/>
            <a:chOff x="1518284" y="5754503"/>
            <a:chExt cx="1648117" cy="321715"/>
          </a:xfrm>
        </p:grpSpPr>
        <p:sp>
          <p:nvSpPr>
            <p:cNvPr id="297" name="TextBox 296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</a:p>
          </p:txBody>
        </p:sp>
        <p:grpSp>
          <p:nvGrpSpPr>
            <p:cNvPr id="298" name="그룹 297"/>
            <p:cNvGrpSpPr/>
            <p:nvPr/>
          </p:nvGrpSpPr>
          <p:grpSpPr>
            <a:xfrm>
              <a:off x="1518284" y="5754503"/>
              <a:ext cx="365026" cy="288728"/>
              <a:chOff x="6095998" y="2098301"/>
              <a:chExt cx="4186452" cy="3311397"/>
            </a:xfrm>
          </p:grpSpPr>
          <p:sp>
            <p:nvSpPr>
              <p:cNvPr id="299" name="사각형: 잘린 한쪽 모서리 29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0" name="평행 사변형 29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1" name="그룹 300"/>
          <p:cNvGrpSpPr/>
          <p:nvPr/>
        </p:nvGrpSpPr>
        <p:grpSpPr>
          <a:xfrm>
            <a:off x="1305449" y="5171721"/>
            <a:ext cx="1059815" cy="236573"/>
            <a:chOff x="1518284" y="6428430"/>
            <a:chExt cx="1431989" cy="319650"/>
          </a:xfrm>
        </p:grpSpPr>
        <p:sp>
          <p:nvSpPr>
            <p:cNvPr id="302" name="TextBox 301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1518284" y="6428430"/>
              <a:ext cx="365026" cy="288727"/>
              <a:chOff x="6095998" y="2098301"/>
              <a:chExt cx="4186452" cy="3311397"/>
            </a:xfrm>
          </p:grpSpPr>
          <p:sp>
            <p:nvSpPr>
              <p:cNvPr id="304" name="사각형: 잘린 한쪽 모서리 30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5" name="평행 사변형 30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6" name="그룹 305"/>
          <p:cNvGrpSpPr/>
          <p:nvPr/>
        </p:nvGrpSpPr>
        <p:grpSpPr>
          <a:xfrm>
            <a:off x="699365" y="569945"/>
            <a:ext cx="967287" cy="245353"/>
            <a:chOff x="699363" y="1034331"/>
            <a:chExt cx="1306967" cy="331513"/>
          </a:xfrm>
        </p:grpSpPr>
        <p:sp>
          <p:nvSpPr>
            <p:cNvPr id="307" name="TextBox 306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src</a:t>
              </a:r>
            </a:p>
          </p:txBody>
        </p:sp>
        <p:grpSp>
          <p:nvGrpSpPr>
            <p:cNvPr id="308" name="그룹 307"/>
            <p:cNvGrpSpPr/>
            <p:nvPr/>
          </p:nvGrpSpPr>
          <p:grpSpPr>
            <a:xfrm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309" name="사각형: 잘린 한쪽 모서리 30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0" name="평행 사변형 30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11" name="그룹 310"/>
          <p:cNvGrpSpPr/>
          <p:nvPr/>
        </p:nvGrpSpPr>
        <p:grpSpPr>
          <a:xfrm>
            <a:off x="731499" y="5760677"/>
            <a:ext cx="1330826" cy="241084"/>
            <a:chOff x="699364" y="207895"/>
            <a:chExt cx="1798170" cy="325745"/>
          </a:xfrm>
        </p:grpSpPr>
        <p:sp>
          <p:nvSpPr>
            <p:cNvPr id="312" name="TextBox 311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pic</a:t>
              </a:r>
            </a:p>
          </p:txBody>
        </p:sp>
        <p:grpSp>
          <p:nvGrpSpPr>
            <p:cNvPr id="313" name="그룹 312"/>
            <p:cNvGrpSpPr/>
            <p:nvPr/>
          </p:nvGrpSpPr>
          <p:grpSpPr>
            <a:xfrm>
              <a:off x="699364" y="207895"/>
              <a:ext cx="365026" cy="288728"/>
              <a:chOff x="6095998" y="2098301"/>
              <a:chExt cx="4186452" cy="3311397"/>
            </a:xfrm>
          </p:grpSpPr>
          <p:sp>
            <p:nvSpPr>
              <p:cNvPr id="314" name="사각형: 잘린 한쪽 모서리 31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5" name="평행 사변형 31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316" name="직선 연결선 315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17" name="그룹 316"/>
          <p:cNvGrpSpPr/>
          <p:nvPr/>
        </p:nvGrpSpPr>
        <p:grpSpPr>
          <a:xfrm>
            <a:off x="1305449" y="4175986"/>
            <a:ext cx="1670563" cy="235099"/>
            <a:chOff x="1518285" y="5083024"/>
            <a:chExt cx="2257212" cy="317659"/>
          </a:xfrm>
        </p:grpSpPr>
        <p:sp>
          <p:nvSpPr>
            <p:cNvPr id="318" name="TextBox 317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1518285" y="5083024"/>
              <a:ext cx="365026" cy="288728"/>
              <a:chOff x="6095998" y="2098301"/>
              <a:chExt cx="4186452" cy="3311397"/>
            </a:xfrm>
          </p:grpSpPr>
          <p:sp>
            <p:nvSpPr>
              <p:cNvPr id="320" name="사각형: 잘린 한쪽 모서리 31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1" name="평행 사변형 32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2" name="그룹 321"/>
          <p:cNvGrpSpPr/>
          <p:nvPr/>
        </p:nvGrpSpPr>
        <p:grpSpPr>
          <a:xfrm>
            <a:off x="969522" y="3677347"/>
            <a:ext cx="1342205" cy="228913"/>
            <a:chOff x="1064391" y="4409278"/>
            <a:chExt cx="1813545" cy="309300"/>
          </a:xfrm>
        </p:grpSpPr>
        <p:sp>
          <p:nvSpPr>
            <p:cNvPr id="323" name="TextBox 322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styles</a:t>
              </a:r>
            </a:p>
          </p:txBody>
        </p:sp>
        <p:grpSp>
          <p:nvGrpSpPr>
            <p:cNvPr id="324" name="그룹 323"/>
            <p:cNvGrpSpPr/>
            <p:nvPr/>
          </p:nvGrpSpPr>
          <p:grpSpPr>
            <a:xfrm>
              <a:off x="1064391" y="4409278"/>
              <a:ext cx="365026" cy="288728"/>
              <a:chOff x="6095998" y="2098301"/>
              <a:chExt cx="4186452" cy="3311397"/>
            </a:xfrm>
          </p:grpSpPr>
          <p:sp>
            <p:nvSpPr>
              <p:cNvPr id="325" name="사각형: 잘린 한쪽 모서리 324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6" name="평행 사변형 325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7" name="그룹 326"/>
          <p:cNvGrpSpPr/>
          <p:nvPr/>
        </p:nvGrpSpPr>
        <p:grpSpPr>
          <a:xfrm>
            <a:off x="731499" y="6197705"/>
            <a:ext cx="1330825" cy="241238"/>
            <a:chOff x="699364" y="207892"/>
            <a:chExt cx="1798168" cy="325954"/>
          </a:xfrm>
        </p:grpSpPr>
        <p:sp>
          <p:nvSpPr>
            <p:cNvPr id="328" name="TextBox 327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data</a:t>
              </a:r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699364" y="207892"/>
              <a:ext cx="365026" cy="288728"/>
              <a:chOff x="6095998" y="2098301"/>
              <a:chExt cx="4186452" cy="3311397"/>
            </a:xfrm>
          </p:grpSpPr>
          <p:sp>
            <p:nvSpPr>
              <p:cNvPr id="330" name="사각형: 잘린 한쪽 모서리 32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31" name="평행 사변형 33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35" name="그룹 334"/>
          <p:cNvGrpSpPr/>
          <p:nvPr/>
        </p:nvGrpSpPr>
        <p:grpSpPr>
          <a:xfrm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336" name="그림 33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37" name="TextBox 336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339" name="그림 33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40" name="TextBox 339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</a:p>
          </p:txBody>
        </p:sp>
      </p:grpSp>
      <p:cxnSp>
        <p:nvCxnSpPr>
          <p:cNvPr id="341" name="직선 연결선 340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2" name="직선 연결선 341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3" name="직선 연결선 342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44" name="그룹 343"/>
          <p:cNvGrpSpPr/>
          <p:nvPr/>
        </p:nvGrpSpPr>
        <p:grpSpPr>
          <a:xfrm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345" name="그림 344"/>
            <p:cNvPicPr>
              <a:picLocks noChangeAspect="1"/>
            </p:cNvPicPr>
            <p:nvPr/>
          </p:nvPicPr>
          <p:blipFill rotWithShape="1">
            <a:blip r:embed="rId3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</a:p>
          </p:txBody>
        </p:sp>
      </p:grpSp>
      <p:grpSp>
        <p:nvGrpSpPr>
          <p:cNvPr id="448" name="그룹 447"/>
          <p:cNvGrpSpPr/>
          <p:nvPr/>
        </p:nvGrpSpPr>
        <p:grpSpPr>
          <a:xfrm>
            <a:off x="2140730" y="1804164"/>
            <a:ext cx="313932" cy="899289"/>
            <a:chOff x="2140730" y="2108964"/>
            <a:chExt cx="313932" cy="608240"/>
          </a:xfrm>
        </p:grpSpPr>
        <p:cxnSp>
          <p:nvCxnSpPr>
            <p:cNvPr id="256" name="직선 연결선 255"/>
            <p:cNvCxnSpPr/>
            <p:nvPr/>
          </p:nvCxnSpPr>
          <p:spPr>
            <a:xfrm>
              <a:off x="2140730" y="2717204"/>
              <a:ext cx="31196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/>
            <p:nvPr/>
          </p:nvCxnSpPr>
          <p:spPr>
            <a:xfrm rot="5400000">
              <a:off x="2150542" y="2413084"/>
              <a:ext cx="60824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</p:grpSp>
      <p:sp>
        <p:nvSpPr>
          <p:cNvPr id="449" name="직사각형 448"/>
          <p:cNvSpPr/>
          <p:nvPr/>
        </p:nvSpPr>
        <p:spPr>
          <a:xfrm>
            <a:off x="2622147" y="1335969"/>
            <a:ext cx="7246624" cy="1924372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99350" y="1449199"/>
            <a:ext cx="6286926" cy="269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Home.jsx : 메인 페이지</a:t>
            </a:r>
          </a:p>
        </p:txBody>
      </p:sp>
      <p:sp>
        <p:nvSpPr>
          <p:cNvPr id="450" name="직사각형 449"/>
          <p:cNvSpPr/>
          <p:nvPr/>
        </p:nvSpPr>
        <p:spPr>
          <a:xfrm>
            <a:off x="3256857" y="1848862"/>
            <a:ext cx="6329828" cy="126029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3434215" y="2487279"/>
            <a:ext cx="5927911" cy="27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FirstFollow.jsx :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첫방문자를 위한 유도 배너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34214" y="2139177"/>
            <a:ext cx="4480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NavMainBtn.jsx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: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메인페이지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네비게이션 버튼 컴포넌트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직사각형 249"/>
          <p:cNvSpPr/>
          <p:nvPr/>
        </p:nvSpPr>
        <p:spPr>
          <a:xfrm>
            <a:off x="2454662" y="259928"/>
            <a:ext cx="9365366" cy="6179015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1" name="직사각형 490"/>
          <p:cNvSpPr/>
          <p:nvPr/>
        </p:nvSpPr>
        <p:spPr>
          <a:xfrm>
            <a:off x="2622147" y="2416006"/>
            <a:ext cx="9021738" cy="3844746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1645505" y="3211888"/>
            <a:ext cx="539557" cy="18853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5" name="직선 연결선 264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6" name="직선 연결선 265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7" name="직선 연결선 266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68" name="그룹 267"/>
          <p:cNvGrpSpPr/>
          <p:nvPr/>
        </p:nvGrpSpPr>
        <p:grpSpPr>
          <a:xfrm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269" name="직선 연결선 268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0" name="직선 연결선 269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1" name="직선 연결선 270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2" name="직선 연결선 271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3" name="직선 연결선 272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4" name="직선 연결선 273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275" name="직선 연결선 274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76" name="그룹 275"/>
          <p:cNvGrpSpPr/>
          <p:nvPr/>
        </p:nvGrpSpPr>
        <p:grpSpPr>
          <a:xfrm>
            <a:off x="969522" y="1677607"/>
            <a:ext cx="2127453" cy="237930"/>
            <a:chOff x="1064390" y="1707294"/>
            <a:chExt cx="2874547" cy="321483"/>
          </a:xfrm>
        </p:grpSpPr>
        <p:sp>
          <p:nvSpPr>
            <p:cNvPr id="277" name="TextBox 276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components</a:t>
              </a:r>
            </a:p>
          </p:txBody>
        </p:sp>
        <p:grpSp>
          <p:nvGrpSpPr>
            <p:cNvPr id="278" name="그룹 277"/>
            <p:cNvGrpSpPr/>
            <p:nvPr/>
          </p:nvGrpSpPr>
          <p:grpSpPr>
            <a:xfrm>
              <a:off x="1064390" y="1707294"/>
              <a:ext cx="365026" cy="288728"/>
              <a:chOff x="6095998" y="2098301"/>
              <a:chExt cx="4186452" cy="3311397"/>
            </a:xfrm>
          </p:grpSpPr>
          <p:sp>
            <p:nvSpPr>
              <p:cNvPr id="279" name="사각형: 잘린 한쪽 모서리 27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0" name="평행 사변형 27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1" name="그룹 280"/>
          <p:cNvGrpSpPr/>
          <p:nvPr/>
        </p:nvGrpSpPr>
        <p:grpSpPr>
          <a:xfrm>
            <a:off x="1305449" y="2175247"/>
            <a:ext cx="1670563" cy="235590"/>
            <a:chOff x="1518285" y="2379690"/>
            <a:chExt cx="2257211" cy="318322"/>
          </a:xfrm>
        </p:grpSpPr>
        <p:sp>
          <p:nvSpPr>
            <p:cNvPr id="282" name="TextBox 281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</a:p>
          </p:txBody>
        </p:sp>
        <p:grpSp>
          <p:nvGrpSpPr>
            <p:cNvPr id="283" name="그룹 282"/>
            <p:cNvGrpSpPr/>
            <p:nvPr/>
          </p:nvGrpSpPr>
          <p:grpSpPr>
            <a:xfrm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84" name="사각형: 잘린 한쪽 모서리 28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5" name="평행 사변형 28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6" name="그룹 285"/>
          <p:cNvGrpSpPr/>
          <p:nvPr/>
        </p:nvGrpSpPr>
        <p:grpSpPr>
          <a:xfrm>
            <a:off x="1305448" y="2674878"/>
            <a:ext cx="1219772" cy="231258"/>
            <a:chOff x="1518284" y="3054776"/>
            <a:chExt cx="1648117" cy="312468"/>
          </a:xfrm>
        </p:grpSpPr>
        <p:sp>
          <p:nvSpPr>
            <p:cNvPr id="287" name="TextBox 286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1518284" y="3054776"/>
              <a:ext cx="365026" cy="288728"/>
              <a:chOff x="6095998" y="2098301"/>
              <a:chExt cx="4186452" cy="3311397"/>
            </a:xfrm>
          </p:grpSpPr>
          <p:sp>
            <p:nvSpPr>
              <p:cNvPr id="289" name="사각형: 잘린 한쪽 모서리 28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0" name="평행 사변형 28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1" name="그룹 290"/>
          <p:cNvGrpSpPr/>
          <p:nvPr/>
        </p:nvGrpSpPr>
        <p:grpSpPr>
          <a:xfrm>
            <a:off x="1305449" y="3176510"/>
            <a:ext cx="1059814" cy="234450"/>
            <a:chOff x="1518284" y="3732565"/>
            <a:chExt cx="1431987" cy="316782"/>
          </a:xfrm>
        </p:grpSpPr>
        <p:sp>
          <p:nvSpPr>
            <p:cNvPr id="292" name="TextBox 291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294" name="사각형: 잘린 한쪽 모서리 29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5" name="평행 사변형 29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6" name="그룹 295"/>
          <p:cNvGrpSpPr/>
          <p:nvPr/>
        </p:nvGrpSpPr>
        <p:grpSpPr>
          <a:xfrm>
            <a:off x="1305448" y="4672948"/>
            <a:ext cx="1219772" cy="238101"/>
            <a:chOff x="1518284" y="5754503"/>
            <a:chExt cx="1648117" cy="321715"/>
          </a:xfrm>
        </p:grpSpPr>
        <p:sp>
          <p:nvSpPr>
            <p:cNvPr id="297" name="TextBox 296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</a:p>
          </p:txBody>
        </p:sp>
        <p:grpSp>
          <p:nvGrpSpPr>
            <p:cNvPr id="298" name="그룹 297"/>
            <p:cNvGrpSpPr/>
            <p:nvPr/>
          </p:nvGrpSpPr>
          <p:grpSpPr>
            <a:xfrm>
              <a:off x="1518284" y="5754503"/>
              <a:ext cx="365026" cy="288728"/>
              <a:chOff x="6095998" y="2098301"/>
              <a:chExt cx="4186452" cy="3311397"/>
            </a:xfrm>
          </p:grpSpPr>
          <p:sp>
            <p:nvSpPr>
              <p:cNvPr id="299" name="사각형: 잘린 한쪽 모서리 29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0" name="평행 사변형 29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1" name="그룹 300"/>
          <p:cNvGrpSpPr/>
          <p:nvPr/>
        </p:nvGrpSpPr>
        <p:grpSpPr>
          <a:xfrm>
            <a:off x="1305449" y="5171721"/>
            <a:ext cx="1059815" cy="236573"/>
            <a:chOff x="1518284" y="6428430"/>
            <a:chExt cx="1431989" cy="319650"/>
          </a:xfrm>
        </p:grpSpPr>
        <p:sp>
          <p:nvSpPr>
            <p:cNvPr id="302" name="TextBox 301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1518284" y="6428430"/>
              <a:ext cx="365026" cy="288727"/>
              <a:chOff x="6095998" y="2098301"/>
              <a:chExt cx="4186452" cy="3311397"/>
            </a:xfrm>
          </p:grpSpPr>
          <p:sp>
            <p:nvSpPr>
              <p:cNvPr id="304" name="사각형: 잘린 한쪽 모서리 30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5" name="평행 사변형 30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6" name="그룹 305"/>
          <p:cNvGrpSpPr/>
          <p:nvPr/>
        </p:nvGrpSpPr>
        <p:grpSpPr>
          <a:xfrm>
            <a:off x="699365" y="569945"/>
            <a:ext cx="967287" cy="245353"/>
            <a:chOff x="699363" y="1034331"/>
            <a:chExt cx="1306967" cy="331513"/>
          </a:xfrm>
        </p:grpSpPr>
        <p:sp>
          <p:nvSpPr>
            <p:cNvPr id="307" name="TextBox 306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src</a:t>
              </a:r>
            </a:p>
          </p:txBody>
        </p:sp>
        <p:grpSp>
          <p:nvGrpSpPr>
            <p:cNvPr id="308" name="그룹 307"/>
            <p:cNvGrpSpPr/>
            <p:nvPr/>
          </p:nvGrpSpPr>
          <p:grpSpPr>
            <a:xfrm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309" name="사각형: 잘린 한쪽 모서리 308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0" name="평행 사변형 309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11" name="그룹 310"/>
          <p:cNvGrpSpPr/>
          <p:nvPr/>
        </p:nvGrpSpPr>
        <p:grpSpPr>
          <a:xfrm>
            <a:off x="731499" y="5760677"/>
            <a:ext cx="1330826" cy="241084"/>
            <a:chOff x="699364" y="207895"/>
            <a:chExt cx="1798170" cy="325745"/>
          </a:xfrm>
        </p:grpSpPr>
        <p:sp>
          <p:nvSpPr>
            <p:cNvPr id="312" name="TextBox 311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pic</a:t>
              </a:r>
            </a:p>
          </p:txBody>
        </p:sp>
        <p:grpSp>
          <p:nvGrpSpPr>
            <p:cNvPr id="313" name="그룹 312"/>
            <p:cNvGrpSpPr/>
            <p:nvPr/>
          </p:nvGrpSpPr>
          <p:grpSpPr>
            <a:xfrm>
              <a:off x="699364" y="207895"/>
              <a:ext cx="365026" cy="288728"/>
              <a:chOff x="6095998" y="2098301"/>
              <a:chExt cx="4186452" cy="3311397"/>
            </a:xfrm>
          </p:grpSpPr>
          <p:sp>
            <p:nvSpPr>
              <p:cNvPr id="314" name="사각형: 잘린 한쪽 모서리 313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5" name="평행 사변형 314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316" name="직선 연결선 315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17" name="그룹 316"/>
          <p:cNvGrpSpPr/>
          <p:nvPr/>
        </p:nvGrpSpPr>
        <p:grpSpPr>
          <a:xfrm>
            <a:off x="1305449" y="4175986"/>
            <a:ext cx="1670563" cy="235099"/>
            <a:chOff x="1518285" y="5083024"/>
            <a:chExt cx="2257212" cy="317659"/>
          </a:xfrm>
        </p:grpSpPr>
        <p:sp>
          <p:nvSpPr>
            <p:cNvPr id="318" name="TextBox 317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1518285" y="5083024"/>
              <a:ext cx="365026" cy="288728"/>
              <a:chOff x="6095998" y="2098301"/>
              <a:chExt cx="4186452" cy="3311397"/>
            </a:xfrm>
          </p:grpSpPr>
          <p:sp>
            <p:nvSpPr>
              <p:cNvPr id="320" name="사각형: 잘린 한쪽 모서리 31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1" name="평행 사변형 32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2" name="그룹 321"/>
          <p:cNvGrpSpPr/>
          <p:nvPr/>
        </p:nvGrpSpPr>
        <p:grpSpPr>
          <a:xfrm>
            <a:off x="969522" y="3677347"/>
            <a:ext cx="1342205" cy="228913"/>
            <a:chOff x="1064391" y="4409278"/>
            <a:chExt cx="1813545" cy="309300"/>
          </a:xfrm>
        </p:grpSpPr>
        <p:sp>
          <p:nvSpPr>
            <p:cNvPr id="323" name="TextBox 322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styles</a:t>
              </a:r>
            </a:p>
          </p:txBody>
        </p:sp>
        <p:grpSp>
          <p:nvGrpSpPr>
            <p:cNvPr id="324" name="그룹 323"/>
            <p:cNvGrpSpPr/>
            <p:nvPr/>
          </p:nvGrpSpPr>
          <p:grpSpPr>
            <a:xfrm>
              <a:off x="1064391" y="4409278"/>
              <a:ext cx="365026" cy="288728"/>
              <a:chOff x="6095998" y="2098301"/>
              <a:chExt cx="4186452" cy="3311397"/>
            </a:xfrm>
          </p:grpSpPr>
          <p:sp>
            <p:nvSpPr>
              <p:cNvPr id="325" name="사각형: 잘린 한쪽 모서리 324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6" name="평행 사변형 325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7" name="그룹 326"/>
          <p:cNvGrpSpPr/>
          <p:nvPr/>
        </p:nvGrpSpPr>
        <p:grpSpPr>
          <a:xfrm>
            <a:off x="731499" y="6197705"/>
            <a:ext cx="1330825" cy="241238"/>
            <a:chOff x="699364" y="207892"/>
            <a:chExt cx="1798168" cy="325954"/>
          </a:xfrm>
        </p:grpSpPr>
        <p:sp>
          <p:nvSpPr>
            <p:cNvPr id="328" name="TextBox 327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data</a:t>
              </a:r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699364" y="207892"/>
              <a:ext cx="365026" cy="288728"/>
              <a:chOff x="6095998" y="2098301"/>
              <a:chExt cx="4186452" cy="3311397"/>
            </a:xfrm>
          </p:grpSpPr>
          <p:sp>
            <p:nvSpPr>
              <p:cNvPr id="330" name="사각형: 잘린 한쪽 모서리 329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31" name="평행 사변형 330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35" name="그룹 334"/>
          <p:cNvGrpSpPr/>
          <p:nvPr/>
        </p:nvGrpSpPr>
        <p:grpSpPr>
          <a:xfrm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336" name="그림 33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37" name="TextBox 336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339" name="그림 33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40" name="TextBox 339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</a:p>
          </p:txBody>
        </p:sp>
      </p:grpSp>
      <p:cxnSp>
        <p:nvCxnSpPr>
          <p:cNvPr id="341" name="직선 연결선 340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2" name="직선 연결선 341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3" name="직선 연결선 342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44" name="그룹 343"/>
          <p:cNvGrpSpPr/>
          <p:nvPr/>
        </p:nvGrpSpPr>
        <p:grpSpPr>
          <a:xfrm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345" name="그림 344"/>
            <p:cNvPicPr>
              <a:picLocks noChangeAspect="1"/>
            </p:cNvPicPr>
            <p:nvPr/>
          </p:nvPicPr>
          <p:blipFill rotWithShape="1">
            <a:blip r:embed="rId3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346" name="TextBox 345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3717522" y="615700"/>
            <a:ext cx="7246624" cy="1610814"/>
            <a:chOff x="2568962" y="2898304"/>
            <a:chExt cx="7246624" cy="1610814"/>
          </a:xfrm>
        </p:grpSpPr>
        <p:sp>
          <p:nvSpPr>
            <p:cNvPr id="443" name="직사각형 442"/>
            <p:cNvSpPr/>
            <p:nvPr/>
          </p:nvSpPr>
          <p:spPr>
            <a:xfrm>
              <a:off x="2568962" y="2898304"/>
              <a:ext cx="7246624" cy="1610814"/>
            </a:xfrm>
            <a:prstGeom prst="rect">
              <a:avLst/>
            </a:prstGeom>
            <a:solidFill>
              <a:srgbClr val="FFE766"/>
            </a:solidFill>
            <a:ln>
              <a:solidFill>
                <a:srgbClr val="FFE76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42" name="그룹 441"/>
            <p:cNvGrpSpPr/>
            <p:nvPr/>
          </p:nvGrpSpPr>
          <p:grpSpPr>
            <a:xfrm>
              <a:off x="2956442" y="2990119"/>
              <a:ext cx="6017649" cy="1427693"/>
              <a:chOff x="2913388" y="4620071"/>
              <a:chExt cx="5716266" cy="1427693"/>
            </a:xfrm>
          </p:grpSpPr>
          <p:sp>
            <p:nvSpPr>
              <p:cNvPr id="438" name="TextBox 437"/>
              <p:cNvSpPr txBox="1"/>
              <p:nvPr/>
            </p:nvSpPr>
            <p:spPr>
              <a:xfrm>
                <a:off x="2913388" y="5004688"/>
                <a:ext cx="4677538" cy="27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ManagerWithoutLogin.jsx : 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관리자 로그인 없이 볼수있는 정보페이지</a:t>
                </a:r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2913396" y="4620071"/>
                <a:ext cx="5716259" cy="27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LoginLayout.jsx : 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로그인 후 페이지 레이아웃 </a:t>
                </a:r>
              </a:p>
            </p:txBody>
          </p:sp>
          <p:sp>
            <p:nvSpPr>
              <p:cNvPr id="523" name="TextBox 522"/>
              <p:cNvSpPr txBox="1"/>
              <p:nvPr/>
            </p:nvSpPr>
            <p:spPr>
              <a:xfrm>
                <a:off x="2913388" y="5775622"/>
                <a:ext cx="4677538" cy="27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ManagerLogin.jsx : 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관리자 로그인 후 페이지</a:t>
                </a:r>
              </a:p>
            </p:txBody>
          </p:sp>
          <p:sp>
            <p:nvSpPr>
              <p:cNvPr id="524" name="TextBox 523"/>
              <p:cNvSpPr txBox="1"/>
              <p:nvPr/>
            </p:nvSpPr>
            <p:spPr>
              <a:xfrm>
                <a:off x="2913396" y="5391005"/>
                <a:ext cx="5716259" cy="27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ClientLogin.jsx : </a:t>
                </a: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보호자 로그인 후 페이지 </a:t>
                </a:r>
              </a:p>
            </p:txBody>
          </p:sp>
        </p:grpSp>
      </p:grpSp>
      <p:grpSp>
        <p:nvGrpSpPr>
          <p:cNvPr id="460" name="그룹 459"/>
          <p:cNvGrpSpPr/>
          <p:nvPr/>
        </p:nvGrpSpPr>
        <p:grpSpPr>
          <a:xfrm>
            <a:off x="2140730" y="1804164"/>
            <a:ext cx="313932" cy="1407724"/>
            <a:chOff x="2140730" y="2108964"/>
            <a:chExt cx="313932" cy="608240"/>
          </a:xfrm>
        </p:grpSpPr>
        <p:cxnSp>
          <p:nvCxnSpPr>
            <p:cNvPr id="461" name="직선 연결선 460"/>
            <p:cNvCxnSpPr/>
            <p:nvPr/>
          </p:nvCxnSpPr>
          <p:spPr>
            <a:xfrm>
              <a:off x="2140730" y="2717204"/>
              <a:ext cx="31196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  <p:cxnSp>
          <p:nvCxnSpPr>
            <p:cNvPr id="462" name="직선 연결선 461"/>
            <p:cNvCxnSpPr/>
            <p:nvPr/>
          </p:nvCxnSpPr>
          <p:spPr>
            <a:xfrm rot="5400000">
              <a:off x="2150542" y="2413084"/>
              <a:ext cx="60824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468" name="직선 연결선 467"/>
          <p:cNvCxnSpPr/>
          <p:nvPr/>
        </p:nvCxnSpPr>
        <p:spPr>
          <a:xfrm rot="16200000" flipH="1">
            <a:off x="1894101" y="1676030"/>
            <a:ext cx="1922342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70" name="직선 연결선 469"/>
          <p:cNvCxnSpPr/>
          <p:nvPr/>
        </p:nvCxnSpPr>
        <p:spPr>
          <a:xfrm>
            <a:off x="2855272" y="2637201"/>
            <a:ext cx="42726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463" name="그룹 462"/>
          <p:cNvGrpSpPr/>
          <p:nvPr/>
        </p:nvGrpSpPr>
        <p:grpSpPr>
          <a:xfrm>
            <a:off x="2753248" y="529975"/>
            <a:ext cx="1059814" cy="234448"/>
            <a:chOff x="1518284" y="3732565"/>
            <a:chExt cx="1431987" cy="316780"/>
          </a:xfrm>
        </p:grpSpPr>
        <p:sp>
          <p:nvSpPr>
            <p:cNvPr id="464" name="TextBox 463"/>
            <p:cNvSpPr txBox="1"/>
            <p:nvPr/>
          </p:nvSpPr>
          <p:spPr>
            <a:xfrm>
              <a:off x="1967862" y="3760396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</a:p>
          </p:txBody>
        </p:sp>
        <p:grpSp>
          <p:nvGrpSpPr>
            <p:cNvPr id="465" name="그룹 464"/>
            <p:cNvGrpSpPr/>
            <p:nvPr/>
          </p:nvGrpSpPr>
          <p:grpSpPr>
            <a:xfrm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466" name="사각형: 잘린 한쪽 모서리 465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67" name="평행 사변형 466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sp>
        <p:nvSpPr>
          <p:cNvPr id="476" name="직사각형 475"/>
          <p:cNvSpPr/>
          <p:nvPr/>
        </p:nvSpPr>
        <p:spPr>
          <a:xfrm>
            <a:off x="3630530" y="2573714"/>
            <a:ext cx="539557" cy="188536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79" name="그룹 478"/>
          <p:cNvGrpSpPr/>
          <p:nvPr/>
        </p:nvGrpSpPr>
        <p:grpSpPr>
          <a:xfrm>
            <a:off x="3253944" y="2545710"/>
            <a:ext cx="1670562" cy="235589"/>
            <a:chOff x="1518285" y="2379690"/>
            <a:chExt cx="2257210" cy="318321"/>
          </a:xfrm>
        </p:grpSpPr>
        <p:sp>
          <p:nvSpPr>
            <p:cNvPr id="480" name="TextBox 479"/>
            <p:cNvSpPr txBox="1"/>
            <p:nvPr/>
          </p:nvSpPr>
          <p:spPr>
            <a:xfrm>
              <a:off x="1967861" y="2408997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chemeClr val="dk1"/>
                  </a:solidFill>
                  <a:latin typeface="나눔스퀘어라운드 Bold"/>
                  <a:ea typeface="나눔스퀘어라운드 Bold"/>
                </a:rPr>
                <a:t>subdetail</a:t>
              </a:r>
            </a:p>
          </p:txBody>
        </p:sp>
        <p:grpSp>
          <p:nvGrpSpPr>
            <p:cNvPr id="481" name="그룹 480"/>
            <p:cNvGrpSpPr/>
            <p:nvPr/>
          </p:nvGrpSpPr>
          <p:grpSpPr>
            <a:xfrm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482" name="사각형: 잘린 한쪽 모서리 481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83" name="평행 사변형 482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000" b="0" i="0" u="none" strike="noStrike" kern="1200" cap="none" spc="0" normalizeH="0" baseline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sp>
        <p:nvSpPr>
          <p:cNvPr id="490" name="직사각형 489"/>
          <p:cNvSpPr/>
          <p:nvPr/>
        </p:nvSpPr>
        <p:spPr>
          <a:xfrm>
            <a:off x="3630530" y="2830805"/>
            <a:ext cx="7333616" cy="3267931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16" name="그룹 515"/>
          <p:cNvGrpSpPr/>
          <p:nvPr/>
        </p:nvGrpSpPr>
        <p:grpSpPr>
          <a:xfrm>
            <a:off x="2855272" y="735059"/>
            <a:ext cx="1199492" cy="589916"/>
            <a:chOff x="2855272" y="735059"/>
            <a:chExt cx="1199492" cy="589916"/>
          </a:xfrm>
        </p:grpSpPr>
        <p:grpSp>
          <p:nvGrpSpPr>
            <p:cNvPr id="496" name="그룹 495"/>
            <p:cNvGrpSpPr/>
            <p:nvPr/>
          </p:nvGrpSpPr>
          <p:grpSpPr>
            <a:xfrm>
              <a:off x="2855272" y="842691"/>
              <a:ext cx="1092661" cy="379904"/>
              <a:chOff x="2855272" y="842691"/>
              <a:chExt cx="290682" cy="379904"/>
            </a:xfrm>
          </p:grpSpPr>
          <p:cxnSp>
            <p:nvCxnSpPr>
              <p:cNvPr id="492" name="직선 연결선 491"/>
              <p:cNvCxnSpPr/>
              <p:nvPr/>
            </p:nvCxnSpPr>
            <p:spPr>
              <a:xfrm>
                <a:off x="2855272" y="842691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93" name="직선 연결선 492"/>
              <p:cNvCxnSpPr/>
              <p:nvPr/>
            </p:nvCxnSpPr>
            <p:spPr>
              <a:xfrm>
                <a:off x="2855272" y="1222595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pic>
          <p:nvPicPr>
            <p:cNvPr id="497" name="그림 49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13063" y="735059"/>
              <a:ext cx="241701" cy="215265"/>
            </a:xfrm>
            <a:prstGeom prst="rect">
              <a:avLst/>
            </a:prstGeom>
          </p:spPr>
        </p:pic>
        <p:pic>
          <p:nvPicPr>
            <p:cNvPr id="498" name="그림 49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13063" y="1109710"/>
              <a:ext cx="241701" cy="215265"/>
            </a:xfrm>
            <a:prstGeom prst="rect">
              <a:avLst/>
            </a:prstGeom>
          </p:spPr>
        </p:pic>
      </p:grpSp>
      <p:sp>
        <p:nvSpPr>
          <p:cNvPr id="501" name="TextBox 500"/>
          <p:cNvSpPr txBox="1"/>
          <p:nvPr/>
        </p:nvSpPr>
        <p:spPr>
          <a:xfrm>
            <a:off x="3900308" y="3398661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LinkMenu.jsx : ClientLogin, Manager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 메뉴 내 링크 버튼 컴포넌트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(commonData.js)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3900308" y="3057525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EmergencyLink.jsx :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공지사항 고정 게시글 링트 버튼 컴포넌트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3900308" y="3770136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Steps.jsx :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현재 진행중 작업 표시 바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미정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)</a:t>
            </a:r>
          </a:p>
        </p:txBody>
      </p:sp>
      <p:grpSp>
        <p:nvGrpSpPr>
          <p:cNvPr id="517" name="그룹 516"/>
          <p:cNvGrpSpPr/>
          <p:nvPr/>
        </p:nvGrpSpPr>
        <p:grpSpPr>
          <a:xfrm>
            <a:off x="2855272" y="1490351"/>
            <a:ext cx="1199492" cy="589916"/>
            <a:chOff x="2855272" y="735059"/>
            <a:chExt cx="1199492" cy="589916"/>
          </a:xfrm>
        </p:grpSpPr>
        <p:grpSp>
          <p:nvGrpSpPr>
            <p:cNvPr id="518" name="그룹 517"/>
            <p:cNvGrpSpPr/>
            <p:nvPr/>
          </p:nvGrpSpPr>
          <p:grpSpPr>
            <a:xfrm>
              <a:off x="2855272" y="842691"/>
              <a:ext cx="1092661" cy="379904"/>
              <a:chOff x="2855272" y="842691"/>
              <a:chExt cx="290682" cy="379904"/>
            </a:xfrm>
          </p:grpSpPr>
          <p:cxnSp>
            <p:nvCxnSpPr>
              <p:cNvPr id="519" name="직선 연결선 518"/>
              <p:cNvCxnSpPr/>
              <p:nvPr/>
            </p:nvCxnSpPr>
            <p:spPr>
              <a:xfrm>
                <a:off x="2855272" y="842691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20" name="직선 연결선 519"/>
              <p:cNvCxnSpPr/>
              <p:nvPr/>
            </p:nvCxnSpPr>
            <p:spPr>
              <a:xfrm>
                <a:off x="2855272" y="1222595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pic>
          <p:nvPicPr>
            <p:cNvPr id="521" name="그림 52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13063" y="735059"/>
              <a:ext cx="241701" cy="215265"/>
            </a:xfrm>
            <a:prstGeom prst="rect">
              <a:avLst/>
            </a:prstGeom>
          </p:spPr>
        </p:pic>
        <p:pic>
          <p:nvPicPr>
            <p:cNvPr id="522" name="그림 52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13063" y="1109710"/>
              <a:ext cx="241701" cy="2152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959</Words>
  <Application>Microsoft Office PowerPoint</Application>
  <PresentationFormat>와이드스크린</PresentationFormat>
  <Paragraphs>232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 ExtraBold</vt:lpstr>
      <vt:lpstr>나눔스퀘어라운드 Bold</vt:lpstr>
      <vt:lpstr>맑은 고딕</vt:lpstr>
      <vt:lpstr>휴먼둥근헤드라인</vt:lpstr>
      <vt:lpstr>ADLaM Display</vt:lpstr>
      <vt:lpstr>Arial</vt:lpstr>
      <vt:lpstr>Calibri</vt:lpstr>
      <vt:lpstr>Office 테마</vt:lpstr>
      <vt:lpstr>장기요양보험 사이트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  kyoung Lee</dc:creator>
  <cp:lastModifiedBy>Da  kyoung Lee</cp:lastModifiedBy>
  <cp:revision>2</cp:revision>
  <dcterms:created xsi:type="dcterms:W3CDTF">2024-10-23T05:33:52Z</dcterms:created>
  <dcterms:modified xsi:type="dcterms:W3CDTF">2024-10-25T08:33:58Z</dcterms:modified>
</cp:coreProperties>
</file>