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regular.fntdata"/><Relationship Id="rId50" Type="http://schemas.openxmlformats.org/officeDocument/2006/relationships/slide" Target="slides/slide46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7.xml"/><Relationship Id="rId55" Type="http://schemas.openxmlformats.org/officeDocument/2006/relationships/font" Target="fonts/Lato-regular.fntdata"/><Relationship Id="rId10" Type="http://schemas.openxmlformats.org/officeDocument/2006/relationships/slide" Target="slides/slide6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57" Type="http://schemas.openxmlformats.org/officeDocument/2006/relationships/font" Target="fonts/Lato-italic.fntdata"/><Relationship Id="rId12" Type="http://schemas.openxmlformats.org/officeDocument/2006/relationships/slide" Target="slides/slide8.xml"/><Relationship Id="rId56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mit@deforay.com" TargetMode="External"/><Relationship Id="rId4" Type="http://schemas.openxmlformats.org/officeDocument/2006/relationships/image" Target="../media/image00.jpg"/><Relationship Id="rId5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721425" y="3785250"/>
            <a:ext cx="59733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BLIS - User Training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778225" y="3177925"/>
            <a:ext cx="7733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Let’s Get Started</a:t>
            </a:r>
          </a:p>
        </p:txBody>
      </p:sp>
      <p:sp>
        <p:nvSpPr>
          <p:cNvPr id="135" name="Shape 135"/>
          <p:cNvSpPr txBox="1"/>
          <p:nvPr>
            <p:ph idx="4294967295" type="subTitle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A quick run to see how BLIS looks and feels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37" name="Shape 13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Login using the credentials cameroon_dir/dir123 (as country director), testlab1_admin/admin123 (as admin) or testlab1_tech1, testlab1_tech2/tech123 (as lab technician)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954050" y="2593097"/>
            <a:ext cx="3732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UPDATING BLIS  (from v3.0 to v3.1)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Download and Extract the update file. 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Open the folder called "Update3.1" and copy all the files inside and replace them to your C4G BLIS folder.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Run update_C4GBLIS_v3-1.bat to start the update process. 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Wait for C4G BLIS to startup, then login in as admin and complete the update process by clicking on the 'Complete update' link displayed on the home screen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Setup Instructions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893700" y="1757897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Downloads are available at the C4G BLIS Website (http://blis.cc.gatech.edu/download.php)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At the time of this training the latest stand-alone version is version 3.0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93700" y="2593097"/>
            <a:ext cx="3576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SETTING UP STAND-ALONE VERSION (v3.0)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Download the latest Stand-alone Version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Unzip the downloaded file and move the folder to a convenient place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Click on BLIS.exe to run the software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Wait for C4G BLIS to startup, then login in as admin.</a:t>
            </a:r>
          </a:p>
          <a:p>
            <a:pPr indent="-228600" lvl="0" marL="457200" rtl="0">
              <a:spcBef>
                <a:spcPts val="600"/>
              </a:spcBef>
              <a:buClr>
                <a:srgbClr val="677480"/>
              </a:buClr>
              <a:buFont typeface="Lato"/>
              <a:buChar char="●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Set up the Lab Configurations as per requirement and create Technicians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ON A LAN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BLIS can be run on a LAN with the help of the BlisSetup.html file that gets created when starting up BLIS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Copy this file and run it from any computer on the network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 us now set-up BLIS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937650" y="3520175"/>
            <a:ext cx="4928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Admin :  Lab Level Access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Lab Configuration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Manage Test Catalog for that particular Lab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Reports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Backup</a:t>
            </a:r>
          </a:p>
        </p:txBody>
      </p:sp>
      <p:sp>
        <p:nvSpPr>
          <p:cNvPr id="167" name="Shape 167"/>
          <p:cNvSpPr/>
          <p:nvPr/>
        </p:nvSpPr>
        <p:spPr>
          <a:xfrm>
            <a:off x="1068775" y="1919850"/>
            <a:ext cx="2048400" cy="99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DIRECTOR</a:t>
            </a:r>
          </a:p>
        </p:txBody>
      </p:sp>
      <p:sp>
        <p:nvSpPr>
          <p:cNvPr id="168" name="Shape 168"/>
          <p:cNvSpPr/>
          <p:nvPr/>
        </p:nvSpPr>
        <p:spPr>
          <a:xfrm>
            <a:off x="1068775" y="3512125"/>
            <a:ext cx="2048400" cy="99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LAB ADMIN</a:t>
            </a:r>
          </a:p>
        </p:txBody>
      </p:sp>
      <p:sp>
        <p:nvSpPr>
          <p:cNvPr id="169" name="Shape 169"/>
          <p:cNvSpPr/>
          <p:nvPr/>
        </p:nvSpPr>
        <p:spPr>
          <a:xfrm>
            <a:off x="1068775" y="5104400"/>
            <a:ext cx="2048400" cy="99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TECHNICIAN</a:t>
            </a:r>
          </a:p>
        </p:txBody>
      </p:sp>
      <p:cxnSp>
        <p:nvCxnSpPr>
          <p:cNvPr id="170" name="Shape 170"/>
          <p:cNvCxnSpPr>
            <a:stCxn id="167" idx="2"/>
            <a:endCxn id="168" idx="0"/>
          </p:cNvCxnSpPr>
          <p:nvPr/>
        </p:nvCxnSpPr>
        <p:spPr>
          <a:xfrm>
            <a:off x="2092975" y="2914350"/>
            <a:ext cx="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>
            <a:off x="2092975" y="4514550"/>
            <a:ext cx="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3785250" y="1919975"/>
            <a:ext cx="4928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Country Director :  National Level Access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Labs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Lab Managers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Set up Test Catalog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937650" y="5044175"/>
            <a:ext cx="4928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Technician :  Lab Level Access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Patient Registration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Specimen, Test Results, Reports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Inventory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Backup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BLIS ROLES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DIRECTOR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SETUP - STEP 1</a:t>
            </a:r>
          </a:p>
        </p:txBody>
      </p:sp>
      <p:sp>
        <p:nvSpPr>
          <p:cNvPr id="185" name="Shape 185"/>
          <p:cNvSpPr/>
          <p:nvPr/>
        </p:nvSpPr>
        <p:spPr>
          <a:xfrm>
            <a:off x="1068775" y="2478975"/>
            <a:ext cx="1781400" cy="80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Download &amp; Run BLIS</a:t>
            </a:r>
          </a:p>
        </p:txBody>
      </p:sp>
      <p:sp>
        <p:nvSpPr>
          <p:cNvPr id="186" name="Shape 186"/>
          <p:cNvSpPr/>
          <p:nvPr/>
        </p:nvSpPr>
        <p:spPr>
          <a:xfrm>
            <a:off x="35833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as Country Director</a:t>
            </a:r>
          </a:p>
        </p:txBody>
      </p:sp>
      <p:cxnSp>
        <p:nvCxnSpPr>
          <p:cNvPr id="187" name="Shape 187"/>
          <p:cNvCxnSpPr>
            <a:stCxn id="185" idx="3"/>
            <a:endCxn id="186" idx="1"/>
          </p:cNvCxnSpPr>
          <p:nvPr/>
        </p:nvCxnSpPr>
        <p:spPr>
          <a:xfrm>
            <a:off x="2850175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/>
          <p:nvPr/>
        </p:nvSpPr>
        <p:spPr>
          <a:xfrm>
            <a:off x="6123700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Create/Configure Lab</a:t>
            </a:r>
          </a:p>
        </p:txBody>
      </p:sp>
      <p:cxnSp>
        <p:nvCxnSpPr>
          <p:cNvPr id="189" name="Shape 189"/>
          <p:cNvCxnSpPr/>
          <p:nvPr/>
        </p:nvCxnSpPr>
        <p:spPr>
          <a:xfrm>
            <a:off x="5390500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/>
          <p:nvPr/>
        </p:nvSpPr>
        <p:spPr>
          <a:xfrm>
            <a:off x="6123700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Lab Admin</a:t>
            </a:r>
          </a:p>
        </p:txBody>
      </p:sp>
      <p:sp>
        <p:nvSpPr>
          <p:cNvPr id="191" name="Shape 191"/>
          <p:cNvSpPr/>
          <p:nvPr/>
        </p:nvSpPr>
        <p:spPr>
          <a:xfrm>
            <a:off x="3583375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Setup Test Catalog</a:t>
            </a:r>
          </a:p>
        </p:txBody>
      </p:sp>
      <p:cxnSp>
        <p:nvCxnSpPr>
          <p:cNvPr id="192" name="Shape 192"/>
          <p:cNvCxnSpPr>
            <a:stCxn id="190" idx="1"/>
            <a:endCxn id="191" idx="3"/>
          </p:cNvCxnSpPr>
          <p:nvPr/>
        </p:nvCxnSpPr>
        <p:spPr>
          <a:xfrm rot="10800000">
            <a:off x="5364700" y="4590825"/>
            <a:ext cx="7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>
            <a:stCxn id="188" idx="2"/>
            <a:endCxn id="190" idx="0"/>
          </p:cNvCxnSpPr>
          <p:nvPr/>
        </p:nvCxnSpPr>
        <p:spPr>
          <a:xfrm>
            <a:off x="7014400" y="3280575"/>
            <a:ext cx="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SETUP - Step 2</a:t>
            </a:r>
          </a:p>
        </p:txBody>
      </p:sp>
      <p:sp>
        <p:nvSpPr>
          <p:cNvPr id="199" name="Shape 199"/>
          <p:cNvSpPr/>
          <p:nvPr/>
        </p:nvSpPr>
        <p:spPr>
          <a:xfrm>
            <a:off x="10687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Download &amp; Run BLIS</a:t>
            </a:r>
          </a:p>
        </p:txBody>
      </p:sp>
      <p:sp>
        <p:nvSpPr>
          <p:cNvPr id="200" name="Shape 200"/>
          <p:cNvSpPr/>
          <p:nvPr/>
        </p:nvSpPr>
        <p:spPr>
          <a:xfrm>
            <a:off x="3583375" y="2478975"/>
            <a:ext cx="1781400" cy="80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Login as Country Director</a:t>
            </a:r>
          </a:p>
        </p:txBody>
      </p:sp>
      <p:cxnSp>
        <p:nvCxnSpPr>
          <p:cNvPr id="201" name="Shape 201"/>
          <p:cNvCxnSpPr>
            <a:stCxn id="199" idx="3"/>
            <a:endCxn id="200" idx="1"/>
          </p:cNvCxnSpPr>
          <p:nvPr/>
        </p:nvCxnSpPr>
        <p:spPr>
          <a:xfrm>
            <a:off x="2850175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6123700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Create/Configure Lab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5390500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6123700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Lab Admin</a:t>
            </a:r>
          </a:p>
        </p:txBody>
      </p:sp>
      <p:sp>
        <p:nvSpPr>
          <p:cNvPr id="205" name="Shape 205"/>
          <p:cNvSpPr/>
          <p:nvPr/>
        </p:nvSpPr>
        <p:spPr>
          <a:xfrm>
            <a:off x="3583375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Setup Test Catalog</a:t>
            </a:r>
          </a:p>
        </p:txBody>
      </p:sp>
      <p:cxnSp>
        <p:nvCxnSpPr>
          <p:cNvPr id="206" name="Shape 206"/>
          <p:cNvCxnSpPr>
            <a:stCxn id="204" idx="1"/>
            <a:endCxn id="205" idx="3"/>
          </p:cNvCxnSpPr>
          <p:nvPr/>
        </p:nvCxnSpPr>
        <p:spPr>
          <a:xfrm rot="10800000">
            <a:off x="5364700" y="4590825"/>
            <a:ext cx="7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>
            <a:stCxn id="202" idx="2"/>
            <a:endCxn id="204" idx="0"/>
          </p:cNvCxnSpPr>
          <p:nvPr/>
        </p:nvCxnSpPr>
        <p:spPr>
          <a:xfrm>
            <a:off x="7014400" y="3280575"/>
            <a:ext cx="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min-home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9312" y="713712"/>
            <a:ext cx="11702625" cy="54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1005450" y="4281200"/>
            <a:ext cx="67530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cameroon_dir/dir123 (as director)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rector-dash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3756"/>
            <a:ext cx="9143998" cy="318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DIRECTOR HOME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Hello!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2185C5"/>
                </a:solidFill>
              </a:rPr>
              <a:t>I am Amit Dugar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916025" y="3297675"/>
            <a:ext cx="5561100" cy="33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Deforay Technologies, India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Email 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amit@deforay.com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Skype : amitdgr</a:t>
            </a:r>
          </a:p>
        </p:txBody>
      </p:sp>
      <p:pic>
        <p:nvPicPr>
          <p:cNvPr descr="cat_bn.jpg" id="86" name="Shape 86"/>
          <p:cNvPicPr preferRelativeResize="0"/>
          <p:nvPr/>
        </p:nvPicPr>
        <p:blipFill rotWithShape="1">
          <a:blip r:embed="rId4">
            <a:alphaModFix/>
          </a:blip>
          <a:srcRect b="1419" l="41832" r="32044" t="0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foray-logo.png"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850" y="155525"/>
            <a:ext cx="1791500" cy="141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SETUP - STEP 3</a:t>
            </a:r>
          </a:p>
        </p:txBody>
      </p:sp>
      <p:sp>
        <p:nvSpPr>
          <p:cNvPr id="225" name="Shape 225"/>
          <p:cNvSpPr/>
          <p:nvPr/>
        </p:nvSpPr>
        <p:spPr>
          <a:xfrm>
            <a:off x="10687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Download &amp; Run BLIS</a:t>
            </a:r>
          </a:p>
        </p:txBody>
      </p:sp>
      <p:sp>
        <p:nvSpPr>
          <p:cNvPr id="226" name="Shape 226"/>
          <p:cNvSpPr/>
          <p:nvPr/>
        </p:nvSpPr>
        <p:spPr>
          <a:xfrm>
            <a:off x="35833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as Country Director</a:t>
            </a:r>
          </a:p>
        </p:txBody>
      </p:sp>
      <p:cxnSp>
        <p:nvCxnSpPr>
          <p:cNvPr id="227" name="Shape 227"/>
          <p:cNvCxnSpPr>
            <a:stCxn id="225" idx="3"/>
            <a:endCxn id="226" idx="1"/>
          </p:cNvCxnSpPr>
          <p:nvPr/>
        </p:nvCxnSpPr>
        <p:spPr>
          <a:xfrm>
            <a:off x="2850175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" name="Shape 228"/>
          <p:cNvSpPr/>
          <p:nvPr/>
        </p:nvSpPr>
        <p:spPr>
          <a:xfrm>
            <a:off x="6123700" y="2478975"/>
            <a:ext cx="1781400" cy="80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Create/Configure Lab</a:t>
            </a:r>
          </a:p>
        </p:txBody>
      </p:sp>
      <p:cxnSp>
        <p:nvCxnSpPr>
          <p:cNvPr id="229" name="Shape 229"/>
          <p:cNvCxnSpPr/>
          <p:nvPr/>
        </p:nvCxnSpPr>
        <p:spPr>
          <a:xfrm>
            <a:off x="5390500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6123700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Lab Admin</a:t>
            </a:r>
          </a:p>
        </p:txBody>
      </p:sp>
      <p:sp>
        <p:nvSpPr>
          <p:cNvPr id="231" name="Shape 231"/>
          <p:cNvSpPr/>
          <p:nvPr/>
        </p:nvSpPr>
        <p:spPr>
          <a:xfrm>
            <a:off x="3583375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Setup Test Catalog</a:t>
            </a:r>
          </a:p>
        </p:txBody>
      </p:sp>
      <p:cxnSp>
        <p:nvCxnSpPr>
          <p:cNvPr id="232" name="Shape 232"/>
          <p:cNvCxnSpPr>
            <a:stCxn id="230" idx="1"/>
            <a:endCxn id="231" idx="3"/>
          </p:cNvCxnSpPr>
          <p:nvPr/>
        </p:nvCxnSpPr>
        <p:spPr>
          <a:xfrm rot="10800000">
            <a:off x="5364700" y="4590825"/>
            <a:ext cx="7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28" idx="2"/>
            <a:endCxn id="230" idx="0"/>
          </p:cNvCxnSpPr>
          <p:nvPr/>
        </p:nvCxnSpPr>
        <p:spPr>
          <a:xfrm>
            <a:off x="7014400" y="3280575"/>
            <a:ext cx="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r-lab-config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512"/>
            <a:ext cx="9143999" cy="50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CONFIGURATIONS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SETUP - STEP 4</a:t>
            </a:r>
          </a:p>
        </p:txBody>
      </p:sp>
      <p:sp>
        <p:nvSpPr>
          <p:cNvPr id="245" name="Shape 245"/>
          <p:cNvSpPr/>
          <p:nvPr/>
        </p:nvSpPr>
        <p:spPr>
          <a:xfrm>
            <a:off x="10687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Download &amp; Run BLIS</a:t>
            </a:r>
          </a:p>
        </p:txBody>
      </p:sp>
      <p:sp>
        <p:nvSpPr>
          <p:cNvPr id="246" name="Shape 246"/>
          <p:cNvSpPr/>
          <p:nvPr/>
        </p:nvSpPr>
        <p:spPr>
          <a:xfrm>
            <a:off x="35833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as Country Director</a:t>
            </a:r>
          </a:p>
        </p:txBody>
      </p:sp>
      <p:cxnSp>
        <p:nvCxnSpPr>
          <p:cNvPr id="247" name="Shape 247"/>
          <p:cNvCxnSpPr>
            <a:stCxn id="245" idx="3"/>
            <a:endCxn id="246" idx="1"/>
          </p:cNvCxnSpPr>
          <p:nvPr/>
        </p:nvCxnSpPr>
        <p:spPr>
          <a:xfrm>
            <a:off x="2850175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6123700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Create/Configure Lab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5390500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" name="Shape 250"/>
          <p:cNvSpPr/>
          <p:nvPr/>
        </p:nvSpPr>
        <p:spPr>
          <a:xfrm>
            <a:off x="6123700" y="4190025"/>
            <a:ext cx="1781400" cy="80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Create Lab Admin</a:t>
            </a:r>
          </a:p>
        </p:txBody>
      </p:sp>
      <p:sp>
        <p:nvSpPr>
          <p:cNvPr id="251" name="Shape 251"/>
          <p:cNvSpPr/>
          <p:nvPr/>
        </p:nvSpPr>
        <p:spPr>
          <a:xfrm>
            <a:off x="3583375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Setup Test Catalog</a:t>
            </a:r>
          </a:p>
        </p:txBody>
      </p:sp>
      <p:cxnSp>
        <p:nvCxnSpPr>
          <p:cNvPr id="252" name="Shape 252"/>
          <p:cNvCxnSpPr>
            <a:stCxn id="250" idx="1"/>
            <a:endCxn id="251" idx="3"/>
          </p:cNvCxnSpPr>
          <p:nvPr/>
        </p:nvCxnSpPr>
        <p:spPr>
          <a:xfrm rot="10800000">
            <a:off x="5364700" y="4590825"/>
            <a:ext cx="7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>
            <a:stCxn id="248" idx="2"/>
            <a:endCxn id="250" idx="0"/>
          </p:cNvCxnSpPr>
          <p:nvPr/>
        </p:nvCxnSpPr>
        <p:spPr>
          <a:xfrm>
            <a:off x="7014400" y="3280575"/>
            <a:ext cx="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MANAGERS</a:t>
            </a:r>
          </a:p>
        </p:txBody>
      </p:sp>
      <p:pic>
        <p:nvPicPr>
          <p:cNvPr descr="dir-lab-managers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3794"/>
            <a:ext cx="9143999" cy="364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SETUP - STEP 5</a:t>
            </a:r>
          </a:p>
        </p:txBody>
      </p:sp>
      <p:sp>
        <p:nvSpPr>
          <p:cNvPr id="265" name="Shape 265"/>
          <p:cNvSpPr/>
          <p:nvPr/>
        </p:nvSpPr>
        <p:spPr>
          <a:xfrm>
            <a:off x="10687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Download &amp; Run BLIS</a:t>
            </a:r>
          </a:p>
        </p:txBody>
      </p:sp>
      <p:sp>
        <p:nvSpPr>
          <p:cNvPr id="266" name="Shape 266"/>
          <p:cNvSpPr/>
          <p:nvPr/>
        </p:nvSpPr>
        <p:spPr>
          <a:xfrm>
            <a:off x="3583375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as Country Director</a:t>
            </a:r>
          </a:p>
        </p:txBody>
      </p:sp>
      <p:cxnSp>
        <p:nvCxnSpPr>
          <p:cNvPr id="267" name="Shape 267"/>
          <p:cNvCxnSpPr>
            <a:stCxn id="265" idx="3"/>
            <a:endCxn id="266" idx="1"/>
          </p:cNvCxnSpPr>
          <p:nvPr/>
        </p:nvCxnSpPr>
        <p:spPr>
          <a:xfrm>
            <a:off x="2850175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/>
          <p:nvPr/>
        </p:nvSpPr>
        <p:spPr>
          <a:xfrm>
            <a:off x="6123700" y="247897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Create/Configure Lab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5390500" y="28797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6123700" y="4190025"/>
            <a:ext cx="17814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Lab Admin</a:t>
            </a:r>
          </a:p>
        </p:txBody>
      </p:sp>
      <p:sp>
        <p:nvSpPr>
          <p:cNvPr id="271" name="Shape 271"/>
          <p:cNvSpPr/>
          <p:nvPr/>
        </p:nvSpPr>
        <p:spPr>
          <a:xfrm>
            <a:off x="3583375" y="4190025"/>
            <a:ext cx="1781400" cy="80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Setup Test Catalog</a:t>
            </a:r>
          </a:p>
        </p:txBody>
      </p:sp>
      <p:cxnSp>
        <p:nvCxnSpPr>
          <p:cNvPr id="272" name="Shape 272"/>
          <p:cNvCxnSpPr>
            <a:stCxn id="270" idx="1"/>
            <a:endCxn id="271" idx="3"/>
          </p:cNvCxnSpPr>
          <p:nvPr/>
        </p:nvCxnSpPr>
        <p:spPr>
          <a:xfrm rot="10800000">
            <a:off x="5364700" y="4590825"/>
            <a:ext cx="7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3" name="Shape 273"/>
          <p:cNvCxnSpPr>
            <a:stCxn id="268" idx="2"/>
            <a:endCxn id="270" idx="0"/>
          </p:cNvCxnSpPr>
          <p:nvPr/>
        </p:nvCxnSpPr>
        <p:spPr>
          <a:xfrm>
            <a:off x="7014400" y="3280575"/>
            <a:ext cx="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CATALOG</a:t>
            </a:r>
          </a:p>
        </p:txBody>
      </p:sp>
      <p:pic>
        <p:nvPicPr>
          <p:cNvPr descr="dir-test-catalog.pn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9433"/>
            <a:ext cx="9143999" cy="346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REPORTS</a:t>
            </a:r>
          </a:p>
        </p:txBody>
      </p:sp>
      <p:pic>
        <p:nvPicPr>
          <p:cNvPr descr="dir-reports.pn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6786"/>
            <a:ext cx="9143998" cy="39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EXERCISE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 us now create a lab and configure it according to our needs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ADMINISTRATOR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min-home.pn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9312" y="713712"/>
            <a:ext cx="11702625" cy="54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1005450" y="4281200"/>
            <a:ext cx="67530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testlab1_admin/admin123 (as admin) or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/>
              <a:t>testlab1_tech1, testlab1_tech2/tech123 (as lab technician)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C4G BLIS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Laboratory Information System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min-home-1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2751" y="736224"/>
            <a:ext cx="11605625" cy="53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1005450" y="4281200"/>
            <a:ext cx="67530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To switch to technician view, click the </a:t>
            </a:r>
            <a:r>
              <a:rPr b="1" lang="en" sz="1800"/>
              <a:t>Work as Technician</a:t>
            </a:r>
            <a:r>
              <a:rPr lang="en" sz="1800"/>
              <a:t> link at the top right of the page. To go back to the manager view, click the </a:t>
            </a:r>
            <a:r>
              <a:rPr b="1" lang="en" sz="1800"/>
              <a:t>Work as Manager</a:t>
            </a:r>
            <a:r>
              <a:rPr lang="en" sz="1800"/>
              <a:t> link that will be in the same place on the screen.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CONFIGURATION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893700" y="1602850"/>
            <a:ext cx="74499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lab configuration section allows you to change how reports are generated, what patient data is collected, as well as various other settings.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These settings are usually set by the director at the country level, and can be imported/exported through the same page the settings are decided.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CONFIGURATION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-config-summary.png"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7" y="1558023"/>
            <a:ext cx="7853423" cy="50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6323600" y="4393875"/>
            <a:ext cx="25086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Let us explore the various options under the Lab Configuration page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EXERCISE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Let us now configure our Standard Lab Settings.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CATALOG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st-catalog.png"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40"/>
            <a:ext cx="9143999" cy="52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REPORTS CONFIG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port-config.png"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5569"/>
            <a:ext cx="9143999" cy="366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BACKUPS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ackup.png"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4233"/>
            <a:ext cx="9144000" cy="254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TECHNICIAN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741300" y="274650"/>
            <a:ext cx="752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PATIENT SEARCH/REGISTRATION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tient-registration.pn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7088"/>
            <a:ext cx="9144000" cy="453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PATIENT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d-patient.png"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7" y="1509712"/>
            <a:ext cx="50387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C4G Basic Laboratory Information System (BLIS) is an open-source system to track patient specimens and laboratory results.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LET US ADD A NEW PATIENT NOW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PATIENT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arch-patient.png"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0881"/>
            <a:ext cx="9144000" cy="391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s.png"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8819"/>
            <a:ext cx="9144000" cy="379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WALKTHROUGH &amp; EXERCISE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1)  Add Specimen and Test Results (Single and Batch)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2) Verify Test 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3) Worksheets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4) Lab Section-wise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REPORTS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tient-reports.png"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2065"/>
            <a:ext cx="9144000" cy="388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Try out different Daily and Aggregate Reports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415" name="Shape 415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16" name="Shape 416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reach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Email : amit@deforay.com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Skype : amitdgr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93700" y="274650"/>
            <a:ext cx="687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FACED BY LABS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Non-Standardized Logbooks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 Labeling and Workflow Management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 Storage, Retrieval and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893700" y="16028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Targeted to Technicians, Clinicians, Hospital Directors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Automation of Lab Processes </a:t>
            </a:r>
            <a:r>
              <a:rPr lang="en" sz="2600">
                <a:solidFill>
                  <a:srgbClr val="999999"/>
                </a:solidFill>
              </a:rPr>
              <a:t>(Patient, Specimen, Test Registration, Test Result Recording, Verification, Generating Patient Reports, Daily Logs, Test Counts, Doctor Statistics etc.)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Flexible and Configurable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Customizable Reports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BLIS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93700" y="15266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One-time entry of each unique patient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Standardization of data collected (allowable entries for specimen type, test type, patient data, reagents are set at MOH level and then entered consistently throughout a country)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Customization to a country’s needs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Ability to track lab supplies such as test kits, reagents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Ability to run reports as specified by a country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Automatic alerting of data values that may be out of range(reference ranges and panic values are set at the regional or national level)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Daily logs to be reviewed for data verification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Simple data backup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93700" y="15266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Reduced burden for technicians, as results are available soon after testing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Improved consistency of data entry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Ability to view patient history and track samples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Ability to aggregate data and analyze data patterns and trends at a regional or national level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Printed patient records in place of handwritten records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Printed daily logs that make the reports look like the paper forms used in the laboratory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BENEFITS OF FREE AND OPEN SOURCE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licensing costs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Source Code is available for anyone to go through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can be extended to add features and functionality depending on any specific country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Complete control over the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