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sap" panose="020B0604020202020204" charset="0"/>
      <p:regular r:id="rId16"/>
    </p:embeddedFont>
    <p:embeddedFont>
      <p:font typeface="Asap Bold" panose="020B0604020202020204" charset="0"/>
      <p:regular r:id="rId17"/>
    </p:embeddedFont>
    <p:embeddedFont>
      <p:font typeface="Canva Sans" panose="020B0604020202020204" charset="0"/>
      <p:regular r:id="rId18"/>
    </p:embeddedFont>
    <p:embeddedFont>
      <p:font typeface="Canva Sans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30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5BFD1"/>
        </a:solidFill>
        <a:effectLst/>
      </p:bgPr>
    </p:bg>
    <p:spTree>
      <p:nvGrpSpPr>
        <p:cNvPr id="1" name=""/>
        <p:cNvGrpSpPr/>
        <p:nvPr/>
      </p:nvGrpSpPr>
      <p:grpSpPr>
        <a:xfrm>
          <a:off x="0" y="0"/>
          <a:ext cx="0" cy="0"/>
          <a:chOff x="0" y="0"/>
          <a:chExt cx="0" cy="0"/>
        </a:xfrm>
      </p:grpSpPr>
      <p:sp>
        <p:nvSpPr>
          <p:cNvPr id="2" name="AutoShape 2"/>
          <p:cNvSpPr/>
          <p:nvPr/>
        </p:nvSpPr>
        <p:spPr>
          <a:xfrm>
            <a:off x="1320464" y="922355"/>
            <a:ext cx="15647072" cy="7641502"/>
          </a:xfrm>
          <a:prstGeom prst="rect">
            <a:avLst/>
          </a:prstGeom>
          <a:solidFill>
            <a:srgbClr val="FFF9F0"/>
          </a:solidFill>
        </p:spPr>
      </p:sp>
      <p:grpSp>
        <p:nvGrpSpPr>
          <p:cNvPr id="3" name="Group 3"/>
          <p:cNvGrpSpPr/>
          <p:nvPr/>
        </p:nvGrpSpPr>
        <p:grpSpPr>
          <a:xfrm rot="-5400000">
            <a:off x="11654954" y="2660532"/>
            <a:ext cx="5002067" cy="5002067"/>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5BFD1"/>
            </a:solidFill>
          </p:spPr>
        </p:sp>
      </p:grpSp>
      <p:sp>
        <p:nvSpPr>
          <p:cNvPr id="5" name="AutoShape 5"/>
          <p:cNvSpPr/>
          <p:nvPr/>
        </p:nvSpPr>
        <p:spPr>
          <a:xfrm rot="5400000">
            <a:off x="5551316" y="4640052"/>
            <a:ext cx="1502102" cy="9963806"/>
          </a:xfrm>
          <a:prstGeom prst="rect">
            <a:avLst/>
          </a:prstGeom>
          <a:solidFill>
            <a:srgbClr val="8AA4B5"/>
          </a:solidFill>
        </p:spPr>
      </p:sp>
      <p:grpSp>
        <p:nvGrpSpPr>
          <p:cNvPr id="6" name="Group 6"/>
          <p:cNvGrpSpPr/>
          <p:nvPr/>
        </p:nvGrpSpPr>
        <p:grpSpPr>
          <a:xfrm>
            <a:off x="0" y="6605314"/>
            <a:ext cx="3687586" cy="3681686"/>
            <a:chOff x="0" y="0"/>
            <a:chExt cx="6350000" cy="6339840"/>
          </a:xfrm>
        </p:grpSpPr>
        <p:sp>
          <p:nvSpPr>
            <p:cNvPr id="7" name="Freeform 7"/>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0000"/>
            </a:solidFill>
          </p:spPr>
        </p:sp>
      </p:grpSp>
      <p:grpSp>
        <p:nvGrpSpPr>
          <p:cNvPr id="8" name="Group 8"/>
          <p:cNvGrpSpPr/>
          <p:nvPr/>
        </p:nvGrpSpPr>
        <p:grpSpPr>
          <a:xfrm>
            <a:off x="11924586" y="2912107"/>
            <a:ext cx="4462804" cy="4462786"/>
            <a:chOff x="0" y="0"/>
            <a:chExt cx="6350000" cy="6349975"/>
          </a:xfrm>
        </p:grpSpPr>
        <p:sp>
          <p:nvSpPr>
            <p:cNvPr id="9" name="Freeform 9"/>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32691" r="-32691"/>
              </a:stretch>
            </a:blipFill>
          </p:spPr>
        </p:sp>
      </p:grpSp>
      <p:sp>
        <p:nvSpPr>
          <p:cNvPr id="10" name="AutoShape 10"/>
          <p:cNvSpPr/>
          <p:nvPr/>
        </p:nvSpPr>
        <p:spPr>
          <a:xfrm>
            <a:off x="-974441" y="4640880"/>
            <a:ext cx="10944657" cy="102225"/>
          </a:xfrm>
          <a:prstGeom prst="rect">
            <a:avLst/>
          </a:prstGeom>
          <a:solidFill>
            <a:srgbClr val="8AA4B5"/>
          </a:solidFill>
        </p:spPr>
      </p:sp>
      <p:sp>
        <p:nvSpPr>
          <p:cNvPr id="11" name="TextBox 11"/>
          <p:cNvSpPr txBox="1"/>
          <p:nvPr/>
        </p:nvSpPr>
        <p:spPr>
          <a:xfrm>
            <a:off x="2113425" y="2337432"/>
            <a:ext cx="9170845" cy="1168400"/>
          </a:xfrm>
          <a:prstGeom prst="rect">
            <a:avLst/>
          </a:prstGeom>
        </p:spPr>
        <p:txBody>
          <a:bodyPr lIns="0" tIns="0" rIns="0" bIns="0" rtlCol="0" anchor="t">
            <a:spAutoFit/>
          </a:bodyPr>
          <a:lstStyle/>
          <a:p>
            <a:pPr marL="0" lvl="0" indent="0" algn="l">
              <a:lnSpc>
                <a:spcPts val="4599"/>
              </a:lnSpc>
            </a:pPr>
            <a:r>
              <a:rPr lang="en-US" sz="3999" b="1">
                <a:solidFill>
                  <a:srgbClr val="000000"/>
                </a:solidFill>
                <a:latin typeface="Asap Bold"/>
                <a:ea typeface="Asap Bold"/>
                <a:cs typeface="Asap Bold"/>
                <a:sym typeface="Asap Bold"/>
              </a:rPr>
              <a:t>Đề tài : Xây dựng hệ thống theo dõi đối tượng trong video</a:t>
            </a:r>
          </a:p>
        </p:txBody>
      </p:sp>
      <p:sp>
        <p:nvSpPr>
          <p:cNvPr id="12" name="TextBox 12"/>
          <p:cNvSpPr txBox="1"/>
          <p:nvPr/>
        </p:nvSpPr>
        <p:spPr>
          <a:xfrm>
            <a:off x="3171124" y="5067300"/>
            <a:ext cx="4164850" cy="556895"/>
          </a:xfrm>
          <a:prstGeom prst="rect">
            <a:avLst/>
          </a:prstGeom>
        </p:spPr>
        <p:txBody>
          <a:bodyPr lIns="0" tIns="0" rIns="0" bIns="0" rtlCol="0" anchor="t">
            <a:spAutoFit/>
          </a:bodyPr>
          <a:lstStyle/>
          <a:p>
            <a:pPr algn="ctr">
              <a:lnSpc>
                <a:spcPts val="4480"/>
              </a:lnSpc>
              <a:spcBef>
                <a:spcPct val="0"/>
              </a:spcBef>
            </a:pPr>
            <a:r>
              <a:rPr lang="en-US" sz="3200" b="1">
                <a:solidFill>
                  <a:srgbClr val="000000"/>
                </a:solidFill>
                <a:latin typeface="Asap Bold"/>
                <a:ea typeface="Asap Bold"/>
                <a:cs typeface="Asap Bold"/>
                <a:sym typeface="Asap Bold"/>
              </a:rPr>
              <a:t>Thành viên nhóm 3</a:t>
            </a:r>
          </a:p>
        </p:txBody>
      </p:sp>
      <p:sp>
        <p:nvSpPr>
          <p:cNvPr id="13" name="TextBox 13"/>
          <p:cNvSpPr txBox="1"/>
          <p:nvPr/>
        </p:nvSpPr>
        <p:spPr>
          <a:xfrm>
            <a:off x="2473561" y="5647495"/>
            <a:ext cx="4300538" cy="2242820"/>
          </a:xfrm>
          <a:prstGeom prst="rect">
            <a:avLst/>
          </a:prstGeom>
        </p:spPr>
        <p:txBody>
          <a:bodyPr lIns="0" tIns="0" rIns="0" bIns="0" rtlCol="0" anchor="t">
            <a:spAutoFit/>
          </a:bodyPr>
          <a:lstStyle/>
          <a:p>
            <a:pPr marL="690881" lvl="1" indent="-345440" algn="l">
              <a:lnSpc>
                <a:spcPts val="4480"/>
              </a:lnSpc>
              <a:buFont typeface="Arial"/>
              <a:buChar char="•"/>
            </a:pPr>
            <a:r>
              <a:rPr lang="en-US" sz="3200" b="1">
                <a:solidFill>
                  <a:srgbClr val="000000"/>
                </a:solidFill>
                <a:latin typeface="Asap Bold"/>
                <a:ea typeface="Asap Bold"/>
                <a:cs typeface="Asap Bold"/>
                <a:sym typeface="Asap Bold"/>
              </a:rPr>
              <a:t>Nguyễn Đắc Huy</a:t>
            </a:r>
          </a:p>
          <a:p>
            <a:pPr marL="690881" lvl="1" indent="-345440" algn="l">
              <a:lnSpc>
                <a:spcPts val="4480"/>
              </a:lnSpc>
              <a:buFont typeface="Arial"/>
              <a:buChar char="•"/>
            </a:pPr>
            <a:r>
              <a:rPr lang="en-US" sz="3200" b="1">
                <a:solidFill>
                  <a:srgbClr val="000000"/>
                </a:solidFill>
                <a:latin typeface="Asap Bold"/>
                <a:ea typeface="Asap Bold"/>
                <a:cs typeface="Asap Bold"/>
                <a:sym typeface="Asap Bold"/>
              </a:rPr>
              <a:t>Nguyễn Minh Thuận</a:t>
            </a:r>
          </a:p>
          <a:p>
            <a:pPr marL="690881" lvl="1" indent="-345440" algn="l">
              <a:lnSpc>
                <a:spcPts val="4480"/>
              </a:lnSpc>
              <a:buFont typeface="Arial"/>
              <a:buChar char="•"/>
            </a:pPr>
            <a:r>
              <a:rPr lang="en-US" sz="3200" b="1">
                <a:solidFill>
                  <a:srgbClr val="000000"/>
                </a:solidFill>
                <a:latin typeface="Asap Bold"/>
                <a:ea typeface="Asap Bold"/>
                <a:cs typeface="Asap Bold"/>
                <a:sym typeface="Asap Bold"/>
              </a:rPr>
              <a:t>Nguyễn Thị Ánh </a:t>
            </a:r>
          </a:p>
          <a:p>
            <a:pPr marL="690881" lvl="1" indent="-345440" algn="l">
              <a:lnSpc>
                <a:spcPts val="4480"/>
              </a:lnSpc>
              <a:buFont typeface="Arial"/>
              <a:buChar char="•"/>
            </a:pPr>
            <a:r>
              <a:rPr lang="en-US" sz="3200" b="1">
                <a:solidFill>
                  <a:srgbClr val="000000"/>
                </a:solidFill>
                <a:latin typeface="Asap Bold"/>
                <a:ea typeface="Asap Bold"/>
                <a:cs typeface="Asap Bold"/>
                <a:sym typeface="Asap Bold"/>
              </a:rPr>
              <a:t>Bùi Thị Trang Ánh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5BFD1"/>
        </a:solidFill>
        <a:effectLst/>
      </p:bgPr>
    </p:bg>
    <p:spTree>
      <p:nvGrpSpPr>
        <p:cNvPr id="1" name=""/>
        <p:cNvGrpSpPr/>
        <p:nvPr/>
      </p:nvGrpSpPr>
      <p:grpSpPr>
        <a:xfrm>
          <a:off x="0" y="0"/>
          <a:ext cx="0" cy="0"/>
          <a:chOff x="0" y="0"/>
          <a:chExt cx="0" cy="0"/>
        </a:xfrm>
      </p:grpSpPr>
      <p:sp>
        <p:nvSpPr>
          <p:cNvPr id="2" name="Freeform 2"/>
          <p:cNvSpPr/>
          <p:nvPr/>
        </p:nvSpPr>
        <p:spPr>
          <a:xfrm>
            <a:off x="11532893" y="2261791"/>
            <a:ext cx="6163707" cy="6070600"/>
          </a:xfrm>
          <a:custGeom>
            <a:avLst/>
            <a:gdLst/>
            <a:ahLst/>
            <a:cxnLst/>
            <a:rect l="l" t="t" r="r" b="b"/>
            <a:pathLst>
              <a:path w="6163707" h="6070600">
                <a:moveTo>
                  <a:pt x="0" y="0"/>
                </a:moveTo>
                <a:lnTo>
                  <a:pt x="6163707" y="0"/>
                </a:lnTo>
                <a:lnTo>
                  <a:pt x="6163707" y="6070600"/>
                </a:lnTo>
                <a:lnTo>
                  <a:pt x="0" y="6070600"/>
                </a:lnTo>
                <a:lnTo>
                  <a:pt x="0" y="0"/>
                </a:lnTo>
                <a:close/>
              </a:path>
            </a:pathLst>
          </a:custGeom>
          <a:blipFill>
            <a:blip r:embed="rId2"/>
            <a:stretch>
              <a:fillRect/>
            </a:stretch>
          </a:blipFill>
        </p:spPr>
      </p:sp>
      <p:sp>
        <p:nvSpPr>
          <p:cNvPr id="3" name="TextBox 3"/>
          <p:cNvSpPr txBox="1"/>
          <p:nvPr/>
        </p:nvSpPr>
        <p:spPr>
          <a:xfrm>
            <a:off x="3875421" y="923925"/>
            <a:ext cx="1685330" cy="896620"/>
          </a:xfrm>
          <a:prstGeom prst="rect">
            <a:avLst/>
          </a:prstGeom>
        </p:spPr>
        <p:txBody>
          <a:bodyPr lIns="0" tIns="0" rIns="0" bIns="0" rtlCol="0" anchor="t">
            <a:spAutoFit/>
          </a:bodyPr>
          <a:lstStyle/>
          <a:p>
            <a:pPr algn="ctr">
              <a:lnSpc>
                <a:spcPts val="7279"/>
              </a:lnSpc>
            </a:pPr>
            <a:r>
              <a:rPr lang="en-US" sz="5199" b="1">
                <a:solidFill>
                  <a:srgbClr val="000000"/>
                </a:solidFill>
                <a:latin typeface="Asap Bold"/>
                <a:ea typeface="Asap Bold"/>
                <a:cs typeface="Asap Bold"/>
                <a:sym typeface="Asap Bold"/>
              </a:rPr>
              <a:t>Input </a:t>
            </a:r>
          </a:p>
        </p:txBody>
      </p:sp>
      <p:sp>
        <p:nvSpPr>
          <p:cNvPr id="4" name="TextBox 4"/>
          <p:cNvSpPr txBox="1"/>
          <p:nvPr/>
        </p:nvSpPr>
        <p:spPr>
          <a:xfrm>
            <a:off x="547125" y="2204641"/>
            <a:ext cx="9832753" cy="6392633"/>
          </a:xfrm>
          <a:prstGeom prst="rect">
            <a:avLst/>
          </a:prstGeom>
        </p:spPr>
        <p:txBody>
          <a:bodyPr lIns="0" tIns="0" rIns="0" bIns="0" rtlCol="0" anchor="t">
            <a:spAutoFit/>
          </a:bodyPr>
          <a:lstStyle/>
          <a:p>
            <a:pPr algn="just">
              <a:lnSpc>
                <a:spcPts val="3600"/>
              </a:lnSpc>
            </a:pPr>
            <a:r>
              <a:rPr lang="en-US" sz="2571">
                <a:solidFill>
                  <a:srgbClr val="000000"/>
                </a:solidFill>
                <a:latin typeface="Asap"/>
                <a:ea typeface="Asap"/>
                <a:cs typeface="Asap"/>
                <a:sym typeface="Asap"/>
              </a:rPr>
              <a:t>     YOLO (You Only Look Once) là hệ thống phát hiện đối tượng thời gian thực dựa trên mạng nơ-ron tích chập (CNN).</a:t>
            </a:r>
          </a:p>
          <a:p>
            <a:pPr algn="just">
              <a:lnSpc>
                <a:spcPts val="3600"/>
              </a:lnSpc>
            </a:pPr>
            <a:r>
              <a:rPr lang="en-US" sz="2571">
                <a:solidFill>
                  <a:srgbClr val="000000"/>
                </a:solidFill>
                <a:latin typeface="Asap"/>
                <a:ea typeface="Asap"/>
                <a:cs typeface="Asap"/>
                <a:sym typeface="Asap"/>
              </a:rPr>
              <a:t>Quy trình nhận diện:</a:t>
            </a:r>
          </a:p>
          <a:p>
            <a:pPr marL="555194" lvl="1" indent="-277597" algn="just">
              <a:lnSpc>
                <a:spcPts val="3600"/>
              </a:lnSpc>
              <a:buFont typeface="Arial"/>
              <a:buChar char="•"/>
            </a:pPr>
            <a:r>
              <a:rPr lang="en-US" sz="2571">
                <a:solidFill>
                  <a:srgbClr val="000000"/>
                </a:solidFill>
                <a:latin typeface="Asap"/>
                <a:ea typeface="Asap"/>
                <a:cs typeface="Asap"/>
                <a:sym typeface="Asap"/>
              </a:rPr>
              <a:t>Tiền xử lý ảnh: Ảnh được chuẩn hóa về kích thước cố định (ví dụ: 416x416 pixels).</a:t>
            </a:r>
          </a:p>
          <a:p>
            <a:pPr marL="555194" lvl="1" indent="-277597" algn="just">
              <a:lnSpc>
                <a:spcPts val="3600"/>
              </a:lnSpc>
              <a:buFont typeface="Arial"/>
              <a:buChar char="•"/>
            </a:pPr>
            <a:r>
              <a:rPr lang="en-US" sz="2571">
                <a:solidFill>
                  <a:srgbClr val="000000"/>
                </a:solidFill>
                <a:latin typeface="Asap"/>
                <a:ea typeface="Asap"/>
                <a:cs typeface="Asap"/>
                <a:sym typeface="Asap"/>
              </a:rPr>
              <a:t>Trích xuất đặc trưng: Mạng CNN trích xuất các đặc trưng như cạnh, màu sắc, hình dạng.</a:t>
            </a:r>
          </a:p>
          <a:p>
            <a:pPr marL="555194" lvl="1" indent="-277597" algn="just">
              <a:lnSpc>
                <a:spcPts val="3600"/>
              </a:lnSpc>
              <a:buFont typeface="Arial"/>
              <a:buChar char="•"/>
            </a:pPr>
            <a:r>
              <a:rPr lang="en-US" sz="2571">
                <a:solidFill>
                  <a:srgbClr val="000000"/>
                </a:solidFill>
                <a:latin typeface="Asap"/>
                <a:ea typeface="Asap"/>
                <a:cs typeface="Asap"/>
                <a:sym typeface="Asap"/>
              </a:rPr>
              <a:t>Dự đoán bounding boxes: Mỗi ô lưới dự đoán bounding boxes, điểm tin cậy và nhãn lớp.</a:t>
            </a:r>
          </a:p>
          <a:p>
            <a:pPr marL="555194" lvl="1" indent="-277597" algn="just">
              <a:lnSpc>
                <a:spcPts val="3600"/>
              </a:lnSpc>
              <a:buFont typeface="Arial"/>
              <a:buChar char="•"/>
            </a:pPr>
            <a:r>
              <a:rPr lang="en-US" sz="2571">
                <a:solidFill>
                  <a:srgbClr val="000000"/>
                </a:solidFill>
                <a:latin typeface="Asap"/>
                <a:ea typeface="Asap"/>
                <a:cs typeface="Asap"/>
                <a:sym typeface="Asap"/>
              </a:rPr>
              <a:t>Hậu xử lý: Áp dụng Non-Maximum Suppression (NMS) để loại bỏ các bounding boxes dư thừa.</a:t>
            </a:r>
          </a:p>
          <a:p>
            <a:pPr algn="just">
              <a:lnSpc>
                <a:spcPts val="3600"/>
              </a:lnSpc>
            </a:pPr>
            <a:r>
              <a:rPr lang="en-US" sz="2571">
                <a:solidFill>
                  <a:srgbClr val="000000"/>
                </a:solidFill>
                <a:latin typeface="Asap"/>
                <a:ea typeface="Asap"/>
                <a:cs typeface="Asap"/>
                <a:sym typeface="Asap"/>
              </a:rPr>
              <a:t>     Lợi thế của CNN: Nhận diện đặc trưng phức tạp, tốc độ cao, phù hợp với ứng dụng thời gian thực.</a:t>
            </a:r>
          </a:p>
          <a:p>
            <a:pPr algn="just">
              <a:lnSpc>
                <a:spcPts val="3600"/>
              </a:lnSpc>
            </a:pPr>
            <a:endParaRPr lang="en-US" sz="2571">
              <a:solidFill>
                <a:srgbClr val="000000"/>
              </a:solidFill>
              <a:latin typeface="Asap"/>
              <a:ea typeface="Asap"/>
              <a:cs typeface="Asap"/>
              <a:sym typeface="As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5BFD1"/>
        </a:solidFill>
        <a:effectLst/>
      </p:bgPr>
    </p:bg>
    <p:spTree>
      <p:nvGrpSpPr>
        <p:cNvPr id="1" name=""/>
        <p:cNvGrpSpPr/>
        <p:nvPr/>
      </p:nvGrpSpPr>
      <p:grpSpPr>
        <a:xfrm>
          <a:off x="0" y="0"/>
          <a:ext cx="0" cy="0"/>
          <a:chOff x="0" y="0"/>
          <a:chExt cx="0" cy="0"/>
        </a:xfrm>
      </p:grpSpPr>
      <p:sp>
        <p:nvSpPr>
          <p:cNvPr id="2" name="Freeform 2"/>
          <p:cNvSpPr/>
          <p:nvPr/>
        </p:nvSpPr>
        <p:spPr>
          <a:xfrm>
            <a:off x="6193926" y="2475779"/>
            <a:ext cx="5367488" cy="5335443"/>
          </a:xfrm>
          <a:custGeom>
            <a:avLst/>
            <a:gdLst/>
            <a:ahLst/>
            <a:cxnLst/>
            <a:rect l="l" t="t" r="r" b="b"/>
            <a:pathLst>
              <a:path w="5367488" h="5335443">
                <a:moveTo>
                  <a:pt x="0" y="0"/>
                </a:moveTo>
                <a:lnTo>
                  <a:pt x="5367488" y="0"/>
                </a:lnTo>
                <a:lnTo>
                  <a:pt x="5367488" y="5335442"/>
                </a:lnTo>
                <a:lnTo>
                  <a:pt x="0" y="5335442"/>
                </a:lnTo>
                <a:lnTo>
                  <a:pt x="0" y="0"/>
                </a:lnTo>
                <a:close/>
              </a:path>
            </a:pathLst>
          </a:custGeom>
          <a:blipFill>
            <a:blip r:embed="rId2"/>
            <a:stretch>
              <a:fillRect/>
            </a:stretch>
          </a:blipFill>
        </p:spPr>
      </p:sp>
      <p:sp>
        <p:nvSpPr>
          <p:cNvPr id="3" name="TextBox 3"/>
          <p:cNvSpPr txBox="1"/>
          <p:nvPr/>
        </p:nvSpPr>
        <p:spPr>
          <a:xfrm>
            <a:off x="1863220" y="923925"/>
            <a:ext cx="2099965" cy="896620"/>
          </a:xfrm>
          <a:prstGeom prst="rect">
            <a:avLst/>
          </a:prstGeom>
        </p:spPr>
        <p:txBody>
          <a:bodyPr lIns="0" tIns="0" rIns="0" bIns="0" rtlCol="0" anchor="t">
            <a:spAutoFit/>
          </a:bodyPr>
          <a:lstStyle/>
          <a:p>
            <a:pPr algn="ctr">
              <a:lnSpc>
                <a:spcPts val="7279"/>
              </a:lnSpc>
            </a:pPr>
            <a:r>
              <a:rPr lang="en-US" sz="5199" b="1">
                <a:solidFill>
                  <a:srgbClr val="000000"/>
                </a:solidFill>
                <a:latin typeface="Asap Bold"/>
                <a:ea typeface="Asap Bold"/>
                <a:cs typeface="Asap Bold"/>
                <a:sym typeface="Asap Bold"/>
              </a:rPr>
              <a:t>output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5BFD1"/>
        </a:solidFill>
        <a:effectLst/>
      </p:bgPr>
    </p:bg>
    <p:spTree>
      <p:nvGrpSpPr>
        <p:cNvPr id="1" name=""/>
        <p:cNvGrpSpPr/>
        <p:nvPr/>
      </p:nvGrpSpPr>
      <p:grpSpPr>
        <a:xfrm>
          <a:off x="0" y="0"/>
          <a:ext cx="0" cy="0"/>
          <a:chOff x="0" y="0"/>
          <a:chExt cx="0" cy="0"/>
        </a:xfrm>
      </p:grpSpPr>
      <p:grpSp>
        <p:nvGrpSpPr>
          <p:cNvPr id="2" name="Group 2"/>
          <p:cNvGrpSpPr/>
          <p:nvPr/>
        </p:nvGrpSpPr>
        <p:grpSpPr>
          <a:xfrm>
            <a:off x="914697" y="793573"/>
            <a:ext cx="16458607" cy="8699854"/>
            <a:chOff x="0" y="0"/>
            <a:chExt cx="8277467" cy="4375386"/>
          </a:xfrm>
        </p:grpSpPr>
        <p:sp>
          <p:nvSpPr>
            <p:cNvPr id="3" name="Freeform 3"/>
            <p:cNvSpPr/>
            <p:nvPr/>
          </p:nvSpPr>
          <p:spPr>
            <a:xfrm>
              <a:off x="0" y="0"/>
              <a:ext cx="8277467" cy="4375386"/>
            </a:xfrm>
            <a:custGeom>
              <a:avLst/>
              <a:gdLst/>
              <a:ahLst/>
              <a:cxnLst/>
              <a:rect l="l" t="t" r="r" b="b"/>
              <a:pathLst>
                <a:path w="8277467" h="4375386">
                  <a:moveTo>
                    <a:pt x="0" y="0"/>
                  </a:moveTo>
                  <a:lnTo>
                    <a:pt x="0" y="4375386"/>
                  </a:lnTo>
                  <a:lnTo>
                    <a:pt x="8277467" y="4375386"/>
                  </a:lnTo>
                  <a:lnTo>
                    <a:pt x="8277467" y="0"/>
                  </a:lnTo>
                  <a:lnTo>
                    <a:pt x="0" y="0"/>
                  </a:lnTo>
                  <a:close/>
                  <a:moveTo>
                    <a:pt x="8216507" y="4314426"/>
                  </a:moveTo>
                  <a:lnTo>
                    <a:pt x="59690" y="4314426"/>
                  </a:lnTo>
                  <a:lnTo>
                    <a:pt x="59690" y="59690"/>
                  </a:lnTo>
                  <a:lnTo>
                    <a:pt x="8216507" y="59690"/>
                  </a:lnTo>
                  <a:lnTo>
                    <a:pt x="8216507" y="4314426"/>
                  </a:lnTo>
                  <a:close/>
                </a:path>
              </a:pathLst>
            </a:custGeom>
            <a:solidFill>
              <a:srgbClr val="000000"/>
            </a:solidFill>
          </p:spPr>
        </p:sp>
      </p:grpSp>
      <p:sp>
        <p:nvSpPr>
          <p:cNvPr id="4" name="TextBox 4"/>
          <p:cNvSpPr txBox="1"/>
          <p:nvPr/>
        </p:nvSpPr>
        <p:spPr>
          <a:xfrm>
            <a:off x="1524000" y="1281121"/>
            <a:ext cx="4863212" cy="820906"/>
          </a:xfrm>
          <a:prstGeom prst="rect">
            <a:avLst/>
          </a:prstGeom>
        </p:spPr>
        <p:txBody>
          <a:bodyPr lIns="0" tIns="0" rIns="0" bIns="0" rtlCol="0" anchor="t">
            <a:spAutoFit/>
          </a:bodyPr>
          <a:lstStyle/>
          <a:p>
            <a:pPr algn="ctr">
              <a:lnSpc>
                <a:spcPts val="6787"/>
              </a:lnSpc>
            </a:pPr>
            <a:r>
              <a:rPr lang="en-US" sz="4848" b="1">
                <a:solidFill>
                  <a:srgbClr val="000000"/>
                </a:solidFill>
                <a:latin typeface="Canva Sans Bold"/>
                <a:ea typeface="Canva Sans Bold"/>
                <a:cs typeface="Canva Sans Bold"/>
                <a:sym typeface="Canva Sans Bold"/>
              </a:rPr>
              <a:t>3. Thực Nghiệm </a:t>
            </a:r>
          </a:p>
        </p:txBody>
      </p:sp>
      <p:sp>
        <p:nvSpPr>
          <p:cNvPr id="5" name="TextBox 5"/>
          <p:cNvSpPr txBox="1"/>
          <p:nvPr/>
        </p:nvSpPr>
        <p:spPr>
          <a:xfrm>
            <a:off x="1667106" y="2376441"/>
            <a:ext cx="15373285" cy="6381089"/>
          </a:xfrm>
          <a:prstGeom prst="rect">
            <a:avLst/>
          </a:prstGeom>
        </p:spPr>
        <p:txBody>
          <a:bodyPr lIns="0" tIns="0" rIns="0" bIns="0" rtlCol="0" anchor="t">
            <a:spAutoFit/>
          </a:bodyPr>
          <a:lstStyle/>
          <a:p>
            <a:pPr algn="l">
              <a:lnSpc>
                <a:spcPts val="4236"/>
              </a:lnSpc>
            </a:pPr>
            <a:r>
              <a:rPr lang="en-US" sz="3026">
                <a:solidFill>
                  <a:srgbClr val="000000"/>
                </a:solidFill>
                <a:latin typeface="Canva Sans"/>
                <a:ea typeface="Canva Sans"/>
                <a:cs typeface="Canva Sans"/>
                <a:sym typeface="Canva Sans"/>
              </a:rPr>
              <a:t>Nguồn gốc dữ liệu:</a:t>
            </a:r>
          </a:p>
          <a:p>
            <a:pPr algn="l">
              <a:lnSpc>
                <a:spcPts val="4236"/>
              </a:lnSpc>
            </a:pPr>
            <a:r>
              <a:rPr lang="en-US" sz="3026">
                <a:solidFill>
                  <a:srgbClr val="000000"/>
                </a:solidFill>
                <a:latin typeface="Canva Sans"/>
                <a:ea typeface="Canva Sans"/>
                <a:cs typeface="Canva Sans"/>
                <a:sym typeface="Canva Sans"/>
              </a:rPr>
              <a:t>        Dữ liệu được thu thập từ Roboflow, nền tảng cung cấp và xử lý tập dữ liệu cho thị giác máy tính, hỗ trợ chú thích sẵn và chuyển đổi định dạng (YOLO, Pascal VOC, COCO).</a:t>
            </a:r>
          </a:p>
          <a:p>
            <a:pPr algn="l">
              <a:lnSpc>
                <a:spcPts val="4236"/>
              </a:lnSpc>
            </a:pPr>
            <a:r>
              <a:rPr lang="en-US" sz="3026">
                <a:solidFill>
                  <a:srgbClr val="000000"/>
                </a:solidFill>
                <a:latin typeface="Canva Sans"/>
                <a:ea typeface="Canva Sans"/>
                <a:cs typeface="Canva Sans"/>
                <a:sym typeface="Canva Sans"/>
              </a:rPr>
              <a:t>Mô tả dữ liệu:</a:t>
            </a:r>
          </a:p>
          <a:p>
            <a:pPr marL="653322" lvl="1" indent="-326661" algn="l">
              <a:lnSpc>
                <a:spcPts val="4236"/>
              </a:lnSpc>
              <a:buFont typeface="Arial"/>
              <a:buChar char="•"/>
            </a:pPr>
            <a:r>
              <a:rPr lang="en-US" sz="3026">
                <a:solidFill>
                  <a:srgbClr val="000000"/>
                </a:solidFill>
                <a:latin typeface="Canva Sans"/>
                <a:ea typeface="Canva Sans"/>
                <a:cs typeface="Canva Sans"/>
                <a:sym typeface="Canva Sans"/>
              </a:rPr>
              <a:t>Số lượng ảnh: 5827 ảnh</a:t>
            </a:r>
          </a:p>
          <a:p>
            <a:pPr marL="653322" lvl="1" indent="-326661" algn="l">
              <a:lnSpc>
                <a:spcPts val="4236"/>
              </a:lnSpc>
              <a:buFont typeface="Arial"/>
              <a:buChar char="•"/>
            </a:pPr>
            <a:r>
              <a:rPr lang="en-US" sz="3026">
                <a:solidFill>
                  <a:srgbClr val="000000"/>
                </a:solidFill>
                <a:latin typeface="Canva Sans"/>
                <a:ea typeface="Canva Sans"/>
                <a:cs typeface="Canva Sans"/>
                <a:sym typeface="Canva Sans"/>
              </a:rPr>
              <a:t>Các lớp đối tượng: person, car, vehicle</a:t>
            </a:r>
          </a:p>
          <a:p>
            <a:pPr marL="653322" lvl="1" indent="-326661" algn="l">
              <a:lnSpc>
                <a:spcPts val="4236"/>
              </a:lnSpc>
              <a:buFont typeface="Arial"/>
              <a:buChar char="•"/>
            </a:pPr>
            <a:r>
              <a:rPr lang="en-US" sz="3026">
                <a:solidFill>
                  <a:srgbClr val="000000"/>
                </a:solidFill>
                <a:latin typeface="Canva Sans"/>
                <a:ea typeface="Canva Sans"/>
                <a:cs typeface="Canva Sans"/>
                <a:sym typeface="Canva Sans"/>
              </a:rPr>
              <a:t>Định dạng: YOLO .txt và ảnh .jpg/.png</a:t>
            </a:r>
          </a:p>
          <a:p>
            <a:pPr marL="653322" lvl="1" indent="-326661" algn="l">
              <a:lnSpc>
                <a:spcPts val="4236"/>
              </a:lnSpc>
              <a:buFont typeface="Arial"/>
              <a:buChar char="•"/>
            </a:pPr>
            <a:r>
              <a:rPr lang="en-US" sz="3026">
                <a:solidFill>
                  <a:srgbClr val="000000"/>
                </a:solidFill>
                <a:latin typeface="Canva Sans"/>
                <a:ea typeface="Canva Sans"/>
                <a:cs typeface="Canva Sans"/>
                <a:sym typeface="Canva Sans"/>
              </a:rPr>
              <a:t>Tỷ lệ dữ liệu: Tập huấn luyện (85%), kiểm thử (9%), validation (5%).</a:t>
            </a:r>
          </a:p>
          <a:p>
            <a:pPr algn="l">
              <a:lnSpc>
                <a:spcPts val="4236"/>
              </a:lnSpc>
            </a:pPr>
            <a:r>
              <a:rPr lang="en-US" sz="3026">
                <a:solidFill>
                  <a:srgbClr val="000000"/>
                </a:solidFill>
                <a:latin typeface="Canva Sans"/>
                <a:ea typeface="Canva Sans"/>
                <a:cs typeface="Canva Sans"/>
                <a:sym typeface="Canva Sans"/>
              </a:rPr>
              <a:t>Tiền xử lý:</a:t>
            </a:r>
          </a:p>
          <a:p>
            <a:pPr algn="l">
              <a:lnSpc>
                <a:spcPts val="4236"/>
              </a:lnSpc>
            </a:pPr>
            <a:r>
              <a:rPr lang="en-US" sz="3026">
                <a:solidFill>
                  <a:srgbClr val="000000"/>
                </a:solidFill>
                <a:latin typeface="Canva Sans"/>
                <a:ea typeface="Canva Sans"/>
                <a:cs typeface="Canva Sans"/>
                <a:sym typeface="Canva Sans"/>
              </a:rPr>
              <a:t>       Tất cả ảnh được chuyển đổi về kích thước 320x320 pixels để phù hợp với YOLO.</a:t>
            </a:r>
          </a:p>
          <a:p>
            <a:pPr algn="l">
              <a:lnSpc>
                <a:spcPts val="4236"/>
              </a:lnSpc>
            </a:pPr>
            <a:endParaRPr lang="en-US" sz="3026">
              <a:solidFill>
                <a:srgbClr val="000000"/>
              </a:solidFill>
              <a:latin typeface="Canva Sans"/>
              <a:ea typeface="Canva Sans"/>
              <a:cs typeface="Canva Sans"/>
              <a:sym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A"/>
        </a:solidFill>
        <a:effectLst/>
      </p:bgPr>
    </p:bg>
    <p:spTree>
      <p:nvGrpSpPr>
        <p:cNvPr id="1" name=""/>
        <p:cNvGrpSpPr/>
        <p:nvPr/>
      </p:nvGrpSpPr>
      <p:grpSpPr>
        <a:xfrm>
          <a:off x="0" y="0"/>
          <a:ext cx="0" cy="0"/>
          <a:chOff x="0" y="0"/>
          <a:chExt cx="0" cy="0"/>
        </a:xfrm>
      </p:grpSpPr>
      <p:sp>
        <p:nvSpPr>
          <p:cNvPr id="2" name="Freeform 2"/>
          <p:cNvSpPr/>
          <p:nvPr/>
        </p:nvSpPr>
        <p:spPr>
          <a:xfrm rot="-5400000">
            <a:off x="2084581" y="-3657124"/>
            <a:ext cx="14118838" cy="19119260"/>
          </a:xfrm>
          <a:custGeom>
            <a:avLst/>
            <a:gdLst/>
            <a:ahLst/>
            <a:cxnLst/>
            <a:rect l="l" t="t" r="r" b="b"/>
            <a:pathLst>
              <a:path w="14118838" h="19119260">
                <a:moveTo>
                  <a:pt x="0" y="0"/>
                </a:moveTo>
                <a:lnTo>
                  <a:pt x="14118838" y="0"/>
                </a:lnTo>
                <a:lnTo>
                  <a:pt x="14118838" y="19119261"/>
                </a:lnTo>
                <a:lnTo>
                  <a:pt x="0" y="191192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597945" y="8703293"/>
            <a:ext cx="639726" cy="734550"/>
          </a:xfrm>
          <a:custGeom>
            <a:avLst/>
            <a:gdLst/>
            <a:ahLst/>
            <a:cxnLst/>
            <a:rect l="l" t="t" r="r" b="b"/>
            <a:pathLst>
              <a:path w="639726" h="734550">
                <a:moveTo>
                  <a:pt x="0" y="0"/>
                </a:moveTo>
                <a:lnTo>
                  <a:pt x="639726" y="0"/>
                </a:lnTo>
                <a:lnTo>
                  <a:pt x="639726" y="734549"/>
                </a:lnTo>
                <a:lnTo>
                  <a:pt x="0" y="7345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502950" y="7978793"/>
            <a:ext cx="1270700" cy="1459050"/>
          </a:xfrm>
          <a:custGeom>
            <a:avLst/>
            <a:gdLst/>
            <a:ahLst/>
            <a:cxnLst/>
            <a:rect l="l" t="t" r="r" b="b"/>
            <a:pathLst>
              <a:path w="1270700" h="1459050">
                <a:moveTo>
                  <a:pt x="0" y="0"/>
                </a:moveTo>
                <a:lnTo>
                  <a:pt x="1270700" y="0"/>
                </a:lnTo>
                <a:lnTo>
                  <a:pt x="1270700" y="1459049"/>
                </a:lnTo>
                <a:lnTo>
                  <a:pt x="0" y="1459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785050" y="2289365"/>
            <a:ext cx="761067" cy="873876"/>
          </a:xfrm>
          <a:custGeom>
            <a:avLst/>
            <a:gdLst/>
            <a:ahLst/>
            <a:cxnLst/>
            <a:rect l="l" t="t" r="r" b="b"/>
            <a:pathLst>
              <a:path w="761067" h="873876">
                <a:moveTo>
                  <a:pt x="0" y="0"/>
                </a:moveTo>
                <a:lnTo>
                  <a:pt x="761067" y="0"/>
                </a:lnTo>
                <a:lnTo>
                  <a:pt x="761067" y="873877"/>
                </a:lnTo>
                <a:lnTo>
                  <a:pt x="0" y="8738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6168260" y="1076754"/>
            <a:ext cx="5467052" cy="1585594"/>
          </a:xfrm>
          <a:prstGeom prst="rect">
            <a:avLst/>
          </a:prstGeom>
        </p:spPr>
        <p:txBody>
          <a:bodyPr lIns="0" tIns="0" rIns="0" bIns="0" rtlCol="0" anchor="t">
            <a:spAutoFit/>
          </a:bodyPr>
          <a:lstStyle/>
          <a:p>
            <a:pPr algn="ctr">
              <a:lnSpc>
                <a:spcPts val="12880"/>
              </a:lnSpc>
            </a:pPr>
            <a:r>
              <a:rPr lang="en-US" sz="9200" b="1">
                <a:solidFill>
                  <a:srgbClr val="000000"/>
                </a:solidFill>
                <a:latin typeface="Asap Bold"/>
                <a:ea typeface="Asap Bold"/>
                <a:cs typeface="Asap Bold"/>
                <a:sym typeface="Asap Bold"/>
              </a:rPr>
              <a:t>KẾT LUẬN </a:t>
            </a:r>
          </a:p>
        </p:txBody>
      </p:sp>
      <p:sp>
        <p:nvSpPr>
          <p:cNvPr id="7" name="TextBox 7"/>
          <p:cNvSpPr txBox="1"/>
          <p:nvPr/>
        </p:nvSpPr>
        <p:spPr>
          <a:xfrm>
            <a:off x="514350" y="3852879"/>
            <a:ext cx="17259300" cy="3527755"/>
          </a:xfrm>
          <a:prstGeom prst="rect">
            <a:avLst/>
          </a:prstGeom>
        </p:spPr>
        <p:txBody>
          <a:bodyPr lIns="0" tIns="0" rIns="0" bIns="0" rtlCol="0" anchor="t">
            <a:spAutoFit/>
          </a:bodyPr>
          <a:lstStyle/>
          <a:p>
            <a:pPr algn="just">
              <a:lnSpc>
                <a:spcPts val="4006"/>
              </a:lnSpc>
            </a:pPr>
            <a:r>
              <a:rPr lang="en-US" sz="2862" b="1">
                <a:solidFill>
                  <a:srgbClr val="000000"/>
                </a:solidFill>
                <a:latin typeface="Asap Bold"/>
                <a:ea typeface="Asap Bold"/>
                <a:cs typeface="Asap Bold"/>
                <a:sym typeface="Asap Bold"/>
              </a:rPr>
              <a:t>Hệ thống theo dõi đối tượng trong video đã đạt được các kết quả quan trọng. Cụ thể, hệ thống hoạt động với độ chính xác cao, có khả năng nhận diện và theo dõi đối tượng hiệu quả trong nhiều điều kiện môi trường khác nhau như ánh sáng, góc quay và tốc độ di chuyển. Với tốc độ xử lý nhanh, hệ thống đảm bảo khả năng giám sát liên tục trong thời gian thực. Bên cạnh đó, nhờ sử dụng các công cụ như OpenCV và TensorFlow, hệ thống có cấu trúc gọn nhẹ, dễ dàng tích hợp với các nền tảng hiện có. Dữ liệu theo dõi được lưu trữ hiệu quả, hỗ trợ tốt cho việc phân tích hành vi và phát hiện các tình huống bất thường.</a:t>
            </a:r>
          </a:p>
          <a:p>
            <a:pPr algn="just">
              <a:lnSpc>
                <a:spcPts val="4006"/>
              </a:lnSpc>
            </a:pPr>
            <a:endParaRPr lang="en-US" sz="2862" b="1">
              <a:solidFill>
                <a:srgbClr val="000000"/>
              </a:solidFill>
              <a:latin typeface="Asap Bold"/>
              <a:ea typeface="Asap Bold"/>
              <a:cs typeface="Asap Bold"/>
              <a:sym typeface="Asap Bold"/>
            </a:endParaRPr>
          </a:p>
        </p:txBody>
      </p:sp>
      <p:sp>
        <p:nvSpPr>
          <p:cNvPr id="8" name="Freeform 8"/>
          <p:cNvSpPr/>
          <p:nvPr/>
        </p:nvSpPr>
        <p:spPr>
          <a:xfrm>
            <a:off x="514350" y="1267254"/>
            <a:ext cx="1270700" cy="1459050"/>
          </a:xfrm>
          <a:custGeom>
            <a:avLst/>
            <a:gdLst/>
            <a:ahLst/>
            <a:cxnLst/>
            <a:rect l="l" t="t" r="r" b="b"/>
            <a:pathLst>
              <a:path w="1270700" h="1459050">
                <a:moveTo>
                  <a:pt x="0" y="0"/>
                </a:moveTo>
                <a:lnTo>
                  <a:pt x="1270700" y="0"/>
                </a:lnTo>
                <a:lnTo>
                  <a:pt x="1270700" y="1459050"/>
                </a:lnTo>
                <a:lnTo>
                  <a:pt x="0" y="14590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08A9A"/>
        </a:solidFill>
        <a:effectLst/>
      </p:bgPr>
    </p:bg>
    <p:spTree>
      <p:nvGrpSpPr>
        <p:cNvPr id="1" name=""/>
        <p:cNvGrpSpPr/>
        <p:nvPr/>
      </p:nvGrpSpPr>
      <p:grpSpPr>
        <a:xfrm>
          <a:off x="0" y="0"/>
          <a:ext cx="0" cy="0"/>
          <a:chOff x="0" y="0"/>
          <a:chExt cx="0" cy="0"/>
        </a:xfrm>
      </p:grpSpPr>
      <p:grpSp>
        <p:nvGrpSpPr>
          <p:cNvPr id="2" name="Group 2"/>
          <p:cNvGrpSpPr/>
          <p:nvPr/>
        </p:nvGrpSpPr>
        <p:grpSpPr>
          <a:xfrm>
            <a:off x="1084558" y="1028700"/>
            <a:ext cx="16118884" cy="8229600"/>
            <a:chOff x="0" y="0"/>
            <a:chExt cx="18076586" cy="9229117"/>
          </a:xfrm>
        </p:grpSpPr>
        <p:sp>
          <p:nvSpPr>
            <p:cNvPr id="3" name="Freeform 3"/>
            <p:cNvSpPr/>
            <p:nvPr/>
          </p:nvSpPr>
          <p:spPr>
            <a:xfrm>
              <a:off x="-19558" y="-6477"/>
              <a:ext cx="18115447" cy="9249437"/>
            </a:xfrm>
            <a:custGeom>
              <a:avLst/>
              <a:gdLst/>
              <a:ahLst/>
              <a:cxnLst/>
              <a:rect l="l" t="t" r="r" b="b"/>
              <a:pathLst>
                <a:path w="18115447" h="9249437">
                  <a:moveTo>
                    <a:pt x="18086745" y="6943888"/>
                  </a:moveTo>
                  <a:cubicBezTo>
                    <a:pt x="18072267" y="8041667"/>
                    <a:pt x="18044709" y="8154570"/>
                    <a:pt x="18000513" y="8258456"/>
                  </a:cubicBezTo>
                  <a:cubicBezTo>
                    <a:pt x="17967873" y="8335037"/>
                    <a:pt x="17922789" y="8406411"/>
                    <a:pt x="17877195" y="8475880"/>
                  </a:cubicBezTo>
                  <a:cubicBezTo>
                    <a:pt x="17777882" y="8627391"/>
                    <a:pt x="17669932" y="8788427"/>
                    <a:pt x="17524643" y="8899552"/>
                  </a:cubicBezTo>
                  <a:cubicBezTo>
                    <a:pt x="17341129" y="9039760"/>
                    <a:pt x="17111893" y="9107197"/>
                    <a:pt x="16886468" y="9141233"/>
                  </a:cubicBezTo>
                  <a:cubicBezTo>
                    <a:pt x="16625103" y="9180730"/>
                    <a:pt x="16360435" y="9177809"/>
                    <a:pt x="16096783" y="9183778"/>
                  </a:cubicBezTo>
                  <a:cubicBezTo>
                    <a:pt x="15826272" y="9190001"/>
                    <a:pt x="15556143" y="9205876"/>
                    <a:pt x="15286015" y="9220481"/>
                  </a:cubicBezTo>
                  <a:cubicBezTo>
                    <a:pt x="2582291" y="9249437"/>
                    <a:pt x="1825117" y="9240039"/>
                    <a:pt x="1292479" y="9169808"/>
                  </a:cubicBezTo>
                  <a:cubicBezTo>
                    <a:pt x="841502" y="9110372"/>
                    <a:pt x="587502" y="9000009"/>
                    <a:pt x="286639" y="8638186"/>
                  </a:cubicBezTo>
                  <a:cubicBezTo>
                    <a:pt x="151130" y="8475245"/>
                    <a:pt x="54610" y="8278776"/>
                    <a:pt x="28702" y="8067194"/>
                  </a:cubicBezTo>
                  <a:cubicBezTo>
                    <a:pt x="0" y="4404350"/>
                    <a:pt x="39751" y="1080262"/>
                    <a:pt x="154559" y="878713"/>
                  </a:cubicBezTo>
                  <a:cubicBezTo>
                    <a:pt x="272288" y="671830"/>
                    <a:pt x="363347" y="509524"/>
                    <a:pt x="561594" y="374015"/>
                  </a:cubicBezTo>
                  <a:cubicBezTo>
                    <a:pt x="763397" y="235966"/>
                    <a:pt x="1094105" y="214757"/>
                    <a:pt x="1329309" y="154559"/>
                  </a:cubicBezTo>
                  <a:cubicBezTo>
                    <a:pt x="1393698" y="138049"/>
                    <a:pt x="1458595" y="123444"/>
                    <a:pt x="1523746" y="110363"/>
                  </a:cubicBezTo>
                  <a:cubicBezTo>
                    <a:pt x="1588770" y="97409"/>
                    <a:pt x="1772793" y="54610"/>
                    <a:pt x="1838960" y="50165"/>
                  </a:cubicBezTo>
                  <a:cubicBezTo>
                    <a:pt x="2134743" y="30353"/>
                    <a:pt x="2061083" y="46609"/>
                    <a:pt x="2189734" y="32004"/>
                  </a:cubicBezTo>
                  <a:cubicBezTo>
                    <a:pt x="2456053" y="1524"/>
                    <a:pt x="2705735" y="14986"/>
                    <a:pt x="9299064" y="7620"/>
                  </a:cubicBezTo>
                  <a:cubicBezTo>
                    <a:pt x="15418348" y="0"/>
                    <a:pt x="15743849" y="39624"/>
                    <a:pt x="16019695" y="32004"/>
                  </a:cubicBezTo>
                  <a:cubicBezTo>
                    <a:pt x="16283345" y="24765"/>
                    <a:pt x="16628150" y="42672"/>
                    <a:pt x="16890787" y="72771"/>
                  </a:cubicBezTo>
                  <a:cubicBezTo>
                    <a:pt x="17325889" y="122428"/>
                    <a:pt x="17572904" y="161163"/>
                    <a:pt x="17823983" y="540258"/>
                  </a:cubicBezTo>
                  <a:cubicBezTo>
                    <a:pt x="17887991" y="638302"/>
                    <a:pt x="17945268" y="740664"/>
                    <a:pt x="17990988" y="848614"/>
                  </a:cubicBezTo>
                  <a:cubicBezTo>
                    <a:pt x="18077220" y="1052957"/>
                    <a:pt x="18115447" y="1273937"/>
                    <a:pt x="18086745" y="6943888"/>
                  </a:cubicBezTo>
                  <a:close/>
                </a:path>
              </a:pathLst>
            </a:custGeom>
            <a:solidFill>
              <a:srgbClr val="FFF9F0"/>
            </a:solidFill>
          </p:spPr>
        </p:sp>
      </p:grpSp>
      <p:sp>
        <p:nvSpPr>
          <p:cNvPr id="4" name="Freeform 4"/>
          <p:cNvSpPr/>
          <p:nvPr/>
        </p:nvSpPr>
        <p:spPr>
          <a:xfrm flipH="1">
            <a:off x="15050665" y="5157869"/>
            <a:ext cx="2208635" cy="3796092"/>
          </a:xfrm>
          <a:custGeom>
            <a:avLst/>
            <a:gdLst/>
            <a:ahLst/>
            <a:cxnLst/>
            <a:rect l="l" t="t" r="r" b="b"/>
            <a:pathLst>
              <a:path w="2208635" h="3796092">
                <a:moveTo>
                  <a:pt x="2208635" y="0"/>
                </a:moveTo>
                <a:lnTo>
                  <a:pt x="0" y="0"/>
                </a:lnTo>
                <a:lnTo>
                  <a:pt x="0" y="3796092"/>
                </a:lnTo>
                <a:lnTo>
                  <a:pt x="2208635" y="3796092"/>
                </a:lnTo>
                <a:lnTo>
                  <a:pt x="220863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5326172" y="3627178"/>
            <a:ext cx="9373489" cy="2577475"/>
          </a:xfrm>
          <a:prstGeom prst="rect">
            <a:avLst/>
          </a:prstGeom>
        </p:spPr>
        <p:txBody>
          <a:bodyPr lIns="0" tIns="0" rIns="0" bIns="0" rtlCol="0" anchor="t">
            <a:spAutoFit/>
          </a:bodyPr>
          <a:lstStyle/>
          <a:p>
            <a:pPr algn="ctr">
              <a:lnSpc>
                <a:spcPts val="6600"/>
              </a:lnSpc>
            </a:pPr>
            <a:r>
              <a:rPr lang="en-US" sz="6600" b="1">
                <a:solidFill>
                  <a:srgbClr val="000000"/>
                </a:solidFill>
                <a:latin typeface="Asap Bold"/>
                <a:ea typeface="Asap Bold"/>
                <a:cs typeface="Asap Bold"/>
                <a:sym typeface="Asap Bold"/>
              </a:rPr>
              <a:t>Nhóm 3 xin cảm ơn cô và các bạn đã lắng nghe</a:t>
            </a:r>
          </a:p>
          <a:p>
            <a:pPr algn="ctr">
              <a:lnSpc>
                <a:spcPts val="6600"/>
              </a:lnSpc>
            </a:pPr>
            <a:endParaRPr lang="en-US" sz="6600" b="1">
              <a:solidFill>
                <a:srgbClr val="000000"/>
              </a:solidFill>
              <a:latin typeface="Asap Bold"/>
              <a:ea typeface="Asap Bold"/>
              <a:cs typeface="Asap Bold"/>
              <a:sym typeface="Asap Bold"/>
            </a:endParaRPr>
          </a:p>
        </p:txBody>
      </p:sp>
      <p:sp>
        <p:nvSpPr>
          <p:cNvPr id="6" name="Freeform 6"/>
          <p:cNvSpPr/>
          <p:nvPr/>
        </p:nvSpPr>
        <p:spPr>
          <a:xfrm>
            <a:off x="1879892" y="4863528"/>
            <a:ext cx="3093855" cy="4090433"/>
          </a:xfrm>
          <a:custGeom>
            <a:avLst/>
            <a:gdLst/>
            <a:ahLst/>
            <a:cxnLst/>
            <a:rect l="l" t="t" r="r" b="b"/>
            <a:pathLst>
              <a:path w="3093855" h="4090433">
                <a:moveTo>
                  <a:pt x="0" y="0"/>
                </a:moveTo>
                <a:lnTo>
                  <a:pt x="3093855" y="0"/>
                </a:lnTo>
                <a:lnTo>
                  <a:pt x="3093855" y="4090433"/>
                </a:lnTo>
                <a:lnTo>
                  <a:pt x="0" y="40904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5BFD1"/>
        </a:solidFill>
        <a:effectLst/>
      </p:bgPr>
    </p:bg>
    <p:spTree>
      <p:nvGrpSpPr>
        <p:cNvPr id="1" name=""/>
        <p:cNvGrpSpPr/>
        <p:nvPr/>
      </p:nvGrpSpPr>
      <p:grpSpPr>
        <a:xfrm>
          <a:off x="0" y="0"/>
          <a:ext cx="0" cy="0"/>
          <a:chOff x="0" y="0"/>
          <a:chExt cx="0" cy="0"/>
        </a:xfrm>
      </p:grpSpPr>
      <p:grpSp>
        <p:nvGrpSpPr>
          <p:cNvPr id="2" name="Group 2"/>
          <p:cNvGrpSpPr/>
          <p:nvPr/>
        </p:nvGrpSpPr>
        <p:grpSpPr>
          <a:xfrm>
            <a:off x="8357328" y="0"/>
            <a:ext cx="9930672" cy="10287000"/>
            <a:chOff x="0" y="0"/>
            <a:chExt cx="2615486" cy="2709333"/>
          </a:xfrm>
        </p:grpSpPr>
        <p:sp>
          <p:nvSpPr>
            <p:cNvPr id="3" name="Freeform 3"/>
            <p:cNvSpPr/>
            <p:nvPr/>
          </p:nvSpPr>
          <p:spPr>
            <a:xfrm>
              <a:off x="0" y="0"/>
              <a:ext cx="2615486" cy="2709333"/>
            </a:xfrm>
            <a:custGeom>
              <a:avLst/>
              <a:gdLst/>
              <a:ahLst/>
              <a:cxnLst/>
              <a:rect l="l" t="t" r="r" b="b"/>
              <a:pathLst>
                <a:path w="2615486" h="2709333">
                  <a:moveTo>
                    <a:pt x="0" y="0"/>
                  </a:moveTo>
                  <a:lnTo>
                    <a:pt x="2615486" y="0"/>
                  </a:lnTo>
                  <a:lnTo>
                    <a:pt x="2615486" y="2709333"/>
                  </a:lnTo>
                  <a:lnTo>
                    <a:pt x="0" y="2709333"/>
                  </a:lnTo>
                  <a:close/>
                </a:path>
              </a:pathLst>
            </a:custGeom>
            <a:solidFill>
              <a:srgbClr val="FFF9F0"/>
            </a:solidFill>
          </p:spPr>
        </p:sp>
        <p:sp>
          <p:nvSpPr>
            <p:cNvPr id="4" name="TextBox 4"/>
            <p:cNvSpPr txBox="1"/>
            <p:nvPr/>
          </p:nvSpPr>
          <p:spPr>
            <a:xfrm>
              <a:off x="0" y="-57150"/>
              <a:ext cx="2615486" cy="2766483"/>
            </a:xfrm>
            <a:prstGeom prst="rect">
              <a:avLst/>
            </a:prstGeom>
          </p:spPr>
          <p:txBody>
            <a:bodyPr lIns="50800" tIns="50800" rIns="50800" bIns="50800" rtlCol="0" anchor="ctr"/>
            <a:lstStyle/>
            <a:p>
              <a:pPr algn="ctr">
                <a:lnSpc>
                  <a:spcPts val="3150"/>
                </a:lnSpc>
              </a:pPr>
              <a:endParaRPr/>
            </a:p>
          </p:txBody>
        </p:sp>
      </p:grpSp>
      <p:sp>
        <p:nvSpPr>
          <p:cNvPr id="5" name="TextBox 5"/>
          <p:cNvSpPr txBox="1"/>
          <p:nvPr/>
        </p:nvSpPr>
        <p:spPr>
          <a:xfrm>
            <a:off x="1221556" y="3476624"/>
            <a:ext cx="5122944" cy="2314577"/>
          </a:xfrm>
          <a:prstGeom prst="rect">
            <a:avLst/>
          </a:prstGeom>
        </p:spPr>
        <p:txBody>
          <a:bodyPr lIns="0" tIns="0" rIns="0" bIns="0" rtlCol="0" anchor="t">
            <a:spAutoFit/>
          </a:bodyPr>
          <a:lstStyle/>
          <a:p>
            <a:pPr marL="0" lvl="0" indent="0" algn="ctr">
              <a:lnSpc>
                <a:spcPts val="8925"/>
              </a:lnSpc>
            </a:pPr>
            <a:r>
              <a:rPr lang="en-US" sz="8500" b="1" spc="-93">
                <a:solidFill>
                  <a:srgbClr val="FFFFFF"/>
                </a:solidFill>
                <a:latin typeface="Asap Bold"/>
                <a:ea typeface="Asap Bold"/>
                <a:cs typeface="Asap Bold"/>
                <a:sym typeface="Asap Bold"/>
              </a:rPr>
              <a:t>Nội Dung Báo Cáo</a:t>
            </a:r>
            <a:r>
              <a:rPr lang="en-US" sz="8500" spc="-93">
                <a:solidFill>
                  <a:srgbClr val="FFFFFF"/>
                </a:solidFill>
                <a:latin typeface="Asap"/>
                <a:ea typeface="Asap"/>
                <a:cs typeface="Asap"/>
                <a:sym typeface="Asap"/>
              </a:rPr>
              <a:t> </a:t>
            </a:r>
          </a:p>
        </p:txBody>
      </p:sp>
      <p:sp>
        <p:nvSpPr>
          <p:cNvPr id="6" name="AutoShape 6"/>
          <p:cNvSpPr/>
          <p:nvPr/>
        </p:nvSpPr>
        <p:spPr>
          <a:xfrm>
            <a:off x="1221556" y="6380254"/>
            <a:ext cx="5122944" cy="0"/>
          </a:xfrm>
          <a:prstGeom prst="line">
            <a:avLst/>
          </a:prstGeom>
          <a:ln w="38100" cap="flat">
            <a:solidFill>
              <a:srgbClr val="191919"/>
            </a:solidFill>
            <a:prstDash val="solid"/>
            <a:headEnd type="none" w="sm" len="sm"/>
            <a:tailEnd type="none" w="sm" len="sm"/>
          </a:ln>
        </p:spPr>
      </p:sp>
      <p:grpSp>
        <p:nvGrpSpPr>
          <p:cNvPr id="7" name="Group 7"/>
          <p:cNvGrpSpPr/>
          <p:nvPr/>
        </p:nvGrpSpPr>
        <p:grpSpPr>
          <a:xfrm>
            <a:off x="9749323" y="1826036"/>
            <a:ext cx="6876578" cy="6634929"/>
            <a:chOff x="0" y="0"/>
            <a:chExt cx="10914727" cy="10531174"/>
          </a:xfrm>
        </p:grpSpPr>
        <p:sp>
          <p:nvSpPr>
            <p:cNvPr id="8" name="Freeform 8"/>
            <p:cNvSpPr/>
            <p:nvPr/>
          </p:nvSpPr>
          <p:spPr>
            <a:xfrm>
              <a:off x="-19558" y="-6477"/>
              <a:ext cx="10953590" cy="10551495"/>
            </a:xfrm>
            <a:custGeom>
              <a:avLst/>
              <a:gdLst/>
              <a:ahLst/>
              <a:cxnLst/>
              <a:rect l="l" t="t" r="r" b="b"/>
              <a:pathLst>
                <a:path w="10953590" h="10551495">
                  <a:moveTo>
                    <a:pt x="10924888" y="8046427"/>
                  </a:moveTo>
                  <a:cubicBezTo>
                    <a:pt x="10910410" y="9343724"/>
                    <a:pt x="10882851" y="9456627"/>
                    <a:pt x="10838654" y="9560513"/>
                  </a:cubicBezTo>
                  <a:cubicBezTo>
                    <a:pt x="10806016" y="9637095"/>
                    <a:pt x="10760930" y="9708469"/>
                    <a:pt x="10715338" y="9777937"/>
                  </a:cubicBezTo>
                  <a:cubicBezTo>
                    <a:pt x="10616024" y="9929448"/>
                    <a:pt x="10508074" y="10090485"/>
                    <a:pt x="10362786" y="10201610"/>
                  </a:cubicBezTo>
                  <a:cubicBezTo>
                    <a:pt x="10179270" y="10341817"/>
                    <a:pt x="9950036" y="10409254"/>
                    <a:pt x="9724611" y="10443290"/>
                  </a:cubicBezTo>
                  <a:cubicBezTo>
                    <a:pt x="9463244" y="10482787"/>
                    <a:pt x="9198577" y="10479866"/>
                    <a:pt x="8934925" y="10485836"/>
                  </a:cubicBezTo>
                  <a:cubicBezTo>
                    <a:pt x="8664415" y="10492059"/>
                    <a:pt x="8394286" y="10507934"/>
                    <a:pt x="8124156" y="10522538"/>
                  </a:cubicBezTo>
                  <a:cubicBezTo>
                    <a:pt x="2582291" y="10551495"/>
                    <a:pt x="1825117" y="10542097"/>
                    <a:pt x="1292479" y="10471865"/>
                  </a:cubicBezTo>
                  <a:cubicBezTo>
                    <a:pt x="841502" y="10412429"/>
                    <a:pt x="587502" y="10302066"/>
                    <a:pt x="286639" y="9940244"/>
                  </a:cubicBezTo>
                  <a:cubicBezTo>
                    <a:pt x="151130" y="9777302"/>
                    <a:pt x="54610" y="9580834"/>
                    <a:pt x="28702" y="9369251"/>
                  </a:cubicBezTo>
                  <a:cubicBezTo>
                    <a:pt x="0" y="5012624"/>
                    <a:pt x="39751" y="1080262"/>
                    <a:pt x="154559" y="878713"/>
                  </a:cubicBezTo>
                  <a:cubicBezTo>
                    <a:pt x="272288" y="671830"/>
                    <a:pt x="363347" y="509524"/>
                    <a:pt x="561594" y="374015"/>
                  </a:cubicBezTo>
                  <a:cubicBezTo>
                    <a:pt x="763397" y="235966"/>
                    <a:pt x="1094105" y="214757"/>
                    <a:pt x="1329309" y="154559"/>
                  </a:cubicBezTo>
                  <a:cubicBezTo>
                    <a:pt x="1393698" y="138049"/>
                    <a:pt x="1458595" y="123444"/>
                    <a:pt x="1523746" y="110363"/>
                  </a:cubicBezTo>
                  <a:cubicBezTo>
                    <a:pt x="1588770" y="97409"/>
                    <a:pt x="1772793" y="54610"/>
                    <a:pt x="1838960" y="50165"/>
                  </a:cubicBezTo>
                  <a:cubicBezTo>
                    <a:pt x="2134743" y="30353"/>
                    <a:pt x="2061083" y="46609"/>
                    <a:pt x="2189734" y="32004"/>
                  </a:cubicBezTo>
                  <a:cubicBezTo>
                    <a:pt x="2456053" y="1524"/>
                    <a:pt x="2705735" y="14986"/>
                    <a:pt x="5576213" y="7620"/>
                  </a:cubicBezTo>
                  <a:cubicBezTo>
                    <a:pt x="8256491" y="0"/>
                    <a:pt x="8581992" y="39624"/>
                    <a:pt x="8857836" y="32004"/>
                  </a:cubicBezTo>
                  <a:cubicBezTo>
                    <a:pt x="9121488" y="24765"/>
                    <a:pt x="9466293" y="42672"/>
                    <a:pt x="9728929" y="72771"/>
                  </a:cubicBezTo>
                  <a:cubicBezTo>
                    <a:pt x="10164030" y="122428"/>
                    <a:pt x="10411045" y="161163"/>
                    <a:pt x="10662125" y="540258"/>
                  </a:cubicBezTo>
                  <a:cubicBezTo>
                    <a:pt x="10726132" y="638302"/>
                    <a:pt x="10783410" y="740664"/>
                    <a:pt x="10829130" y="848614"/>
                  </a:cubicBezTo>
                  <a:cubicBezTo>
                    <a:pt x="10915363" y="1052957"/>
                    <a:pt x="10953590" y="1273937"/>
                    <a:pt x="10924888" y="8046427"/>
                  </a:cubicBezTo>
                  <a:close/>
                </a:path>
              </a:pathLst>
            </a:custGeom>
            <a:solidFill>
              <a:srgbClr val="000000"/>
            </a:solidFill>
          </p:spPr>
        </p:sp>
      </p:grpSp>
      <p:sp>
        <p:nvSpPr>
          <p:cNvPr id="9" name="TextBox 9"/>
          <p:cNvSpPr txBox="1"/>
          <p:nvPr/>
        </p:nvSpPr>
        <p:spPr>
          <a:xfrm>
            <a:off x="10687975" y="3017087"/>
            <a:ext cx="5472439" cy="614273"/>
          </a:xfrm>
          <a:prstGeom prst="rect">
            <a:avLst/>
          </a:prstGeom>
        </p:spPr>
        <p:txBody>
          <a:bodyPr lIns="0" tIns="0" rIns="0" bIns="0" rtlCol="0" anchor="t">
            <a:spAutoFit/>
          </a:bodyPr>
          <a:lstStyle/>
          <a:p>
            <a:pPr algn="l">
              <a:lnSpc>
                <a:spcPts val="4992"/>
              </a:lnSpc>
            </a:pPr>
            <a:r>
              <a:rPr lang="en-US" sz="3566" b="1">
                <a:solidFill>
                  <a:srgbClr val="FFFFFF"/>
                </a:solidFill>
                <a:latin typeface="Asap Bold"/>
                <a:ea typeface="Asap Bold"/>
                <a:cs typeface="Asap Bold"/>
                <a:sym typeface="Asap Bold"/>
              </a:rPr>
              <a:t> 1. Tổng quan bài toán </a:t>
            </a:r>
          </a:p>
        </p:txBody>
      </p:sp>
      <p:sp>
        <p:nvSpPr>
          <p:cNvPr id="10" name="TextBox 10"/>
          <p:cNvSpPr txBox="1"/>
          <p:nvPr/>
        </p:nvSpPr>
        <p:spPr>
          <a:xfrm>
            <a:off x="10501329" y="4231526"/>
            <a:ext cx="5006361" cy="614273"/>
          </a:xfrm>
          <a:prstGeom prst="rect">
            <a:avLst/>
          </a:prstGeom>
        </p:spPr>
        <p:txBody>
          <a:bodyPr lIns="0" tIns="0" rIns="0" bIns="0" rtlCol="0" anchor="t">
            <a:spAutoFit/>
          </a:bodyPr>
          <a:lstStyle/>
          <a:p>
            <a:pPr algn="ctr">
              <a:lnSpc>
                <a:spcPts val="4992"/>
              </a:lnSpc>
            </a:pPr>
            <a:r>
              <a:rPr lang="en-US" sz="3566" b="1">
                <a:solidFill>
                  <a:srgbClr val="FFFFFF"/>
                </a:solidFill>
                <a:latin typeface="Asap Bold"/>
                <a:ea typeface="Asap Bold"/>
                <a:cs typeface="Asap Bold"/>
                <a:sym typeface="Asap Bold"/>
              </a:rPr>
              <a:t>2. Xây dựng hệ thống </a:t>
            </a:r>
          </a:p>
        </p:txBody>
      </p:sp>
      <p:sp>
        <p:nvSpPr>
          <p:cNvPr id="11" name="Freeform 11"/>
          <p:cNvSpPr/>
          <p:nvPr/>
        </p:nvSpPr>
        <p:spPr>
          <a:xfrm>
            <a:off x="0" y="8132604"/>
            <a:ext cx="2814532" cy="2154396"/>
          </a:xfrm>
          <a:custGeom>
            <a:avLst/>
            <a:gdLst/>
            <a:ahLst/>
            <a:cxnLst/>
            <a:rect l="l" t="t" r="r" b="b"/>
            <a:pathLst>
              <a:path w="2814532" h="2154396">
                <a:moveTo>
                  <a:pt x="0" y="0"/>
                </a:moveTo>
                <a:lnTo>
                  <a:pt x="2814532" y="0"/>
                </a:lnTo>
                <a:lnTo>
                  <a:pt x="2814532" y="2154396"/>
                </a:lnTo>
                <a:lnTo>
                  <a:pt x="0" y="21543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0687975" y="6660264"/>
            <a:ext cx="2316535" cy="614273"/>
          </a:xfrm>
          <a:prstGeom prst="rect">
            <a:avLst/>
          </a:prstGeom>
        </p:spPr>
        <p:txBody>
          <a:bodyPr lIns="0" tIns="0" rIns="0" bIns="0" rtlCol="0" anchor="t">
            <a:spAutoFit/>
          </a:bodyPr>
          <a:lstStyle/>
          <a:p>
            <a:pPr algn="ctr">
              <a:lnSpc>
                <a:spcPts val="4992"/>
              </a:lnSpc>
            </a:pPr>
            <a:r>
              <a:rPr lang="en-US" sz="3566" b="1">
                <a:solidFill>
                  <a:srgbClr val="FFF9F0"/>
                </a:solidFill>
                <a:latin typeface="Asap Bold"/>
                <a:ea typeface="Asap Bold"/>
                <a:cs typeface="Asap Bold"/>
                <a:sym typeface="Asap Bold"/>
              </a:rPr>
              <a:t>4. Kết luận</a:t>
            </a:r>
          </a:p>
        </p:txBody>
      </p:sp>
      <p:sp>
        <p:nvSpPr>
          <p:cNvPr id="13" name="TextBox 13"/>
          <p:cNvSpPr txBox="1"/>
          <p:nvPr/>
        </p:nvSpPr>
        <p:spPr>
          <a:xfrm>
            <a:off x="10687975" y="5445874"/>
            <a:ext cx="3326430" cy="614273"/>
          </a:xfrm>
          <a:prstGeom prst="rect">
            <a:avLst/>
          </a:prstGeom>
        </p:spPr>
        <p:txBody>
          <a:bodyPr lIns="0" tIns="0" rIns="0" bIns="0" rtlCol="0" anchor="t">
            <a:spAutoFit/>
          </a:bodyPr>
          <a:lstStyle/>
          <a:p>
            <a:pPr algn="ctr">
              <a:lnSpc>
                <a:spcPts val="4992"/>
              </a:lnSpc>
            </a:pPr>
            <a:r>
              <a:rPr lang="en-US" sz="3566" b="1">
                <a:solidFill>
                  <a:srgbClr val="FFF9F0"/>
                </a:solidFill>
                <a:latin typeface="Asap Bold"/>
                <a:ea typeface="Asap Bold"/>
                <a:cs typeface="Asap Bold"/>
                <a:sym typeface="Asap Bold"/>
              </a:rPr>
              <a:t>3. Thực nghiệm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5BFD1"/>
        </a:solidFill>
        <a:effectLst/>
      </p:bgPr>
    </p:bg>
    <p:spTree>
      <p:nvGrpSpPr>
        <p:cNvPr id="1" name=""/>
        <p:cNvGrpSpPr/>
        <p:nvPr/>
      </p:nvGrpSpPr>
      <p:grpSpPr>
        <a:xfrm>
          <a:off x="0" y="0"/>
          <a:ext cx="0" cy="0"/>
          <a:chOff x="0" y="0"/>
          <a:chExt cx="0" cy="0"/>
        </a:xfrm>
      </p:grpSpPr>
      <p:sp>
        <p:nvSpPr>
          <p:cNvPr id="2" name="Freeform 2"/>
          <p:cNvSpPr/>
          <p:nvPr/>
        </p:nvSpPr>
        <p:spPr>
          <a:xfrm>
            <a:off x="13125728" y="0"/>
            <a:ext cx="10324544" cy="10287000"/>
          </a:xfrm>
          <a:custGeom>
            <a:avLst/>
            <a:gdLst/>
            <a:ahLst/>
            <a:cxnLst/>
            <a:rect l="l" t="t" r="r" b="b"/>
            <a:pathLst>
              <a:path w="10324544" h="10287000">
                <a:moveTo>
                  <a:pt x="0" y="0"/>
                </a:moveTo>
                <a:lnTo>
                  <a:pt x="10324544" y="0"/>
                </a:lnTo>
                <a:lnTo>
                  <a:pt x="1032454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505618" y="0"/>
            <a:ext cx="2782382" cy="2564898"/>
          </a:xfrm>
          <a:custGeom>
            <a:avLst/>
            <a:gdLst/>
            <a:ahLst/>
            <a:cxnLst/>
            <a:rect l="l" t="t" r="r" b="b"/>
            <a:pathLst>
              <a:path w="2782382" h="2564898">
                <a:moveTo>
                  <a:pt x="0" y="0"/>
                </a:moveTo>
                <a:lnTo>
                  <a:pt x="2782382" y="0"/>
                </a:lnTo>
                <a:lnTo>
                  <a:pt x="2782382" y="2564898"/>
                </a:lnTo>
                <a:lnTo>
                  <a:pt x="0" y="25648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028700" y="2855267"/>
            <a:ext cx="10743090" cy="1496257"/>
            <a:chOff x="0" y="0"/>
            <a:chExt cx="2829456" cy="394076"/>
          </a:xfrm>
        </p:grpSpPr>
        <p:sp>
          <p:nvSpPr>
            <p:cNvPr id="5" name="Freeform 5"/>
            <p:cNvSpPr/>
            <p:nvPr/>
          </p:nvSpPr>
          <p:spPr>
            <a:xfrm>
              <a:off x="0" y="0"/>
              <a:ext cx="2829456" cy="394076"/>
            </a:xfrm>
            <a:custGeom>
              <a:avLst/>
              <a:gdLst/>
              <a:ahLst/>
              <a:cxnLst/>
              <a:rect l="l" t="t" r="r" b="b"/>
              <a:pathLst>
                <a:path w="2829456" h="394076">
                  <a:moveTo>
                    <a:pt x="36753" y="0"/>
                  </a:moveTo>
                  <a:lnTo>
                    <a:pt x="2792703" y="0"/>
                  </a:lnTo>
                  <a:cubicBezTo>
                    <a:pt x="2813001" y="0"/>
                    <a:pt x="2829456" y="16455"/>
                    <a:pt x="2829456" y="36753"/>
                  </a:cubicBezTo>
                  <a:lnTo>
                    <a:pt x="2829456" y="357323"/>
                  </a:lnTo>
                  <a:cubicBezTo>
                    <a:pt x="2829456" y="367071"/>
                    <a:pt x="2825584" y="376419"/>
                    <a:pt x="2818691" y="383311"/>
                  </a:cubicBezTo>
                  <a:cubicBezTo>
                    <a:pt x="2811799" y="390204"/>
                    <a:pt x="2802450" y="394076"/>
                    <a:pt x="2792703" y="394076"/>
                  </a:cubicBezTo>
                  <a:lnTo>
                    <a:pt x="36753" y="394076"/>
                  </a:lnTo>
                  <a:cubicBezTo>
                    <a:pt x="16455" y="394076"/>
                    <a:pt x="0" y="377621"/>
                    <a:pt x="0" y="357323"/>
                  </a:cubicBezTo>
                  <a:lnTo>
                    <a:pt x="0" y="36753"/>
                  </a:lnTo>
                  <a:cubicBezTo>
                    <a:pt x="0" y="27005"/>
                    <a:pt x="3872" y="17657"/>
                    <a:pt x="10765" y="10765"/>
                  </a:cubicBezTo>
                  <a:cubicBezTo>
                    <a:pt x="17657" y="3872"/>
                    <a:pt x="27005" y="0"/>
                    <a:pt x="36753" y="0"/>
                  </a:cubicBezTo>
                  <a:close/>
                </a:path>
              </a:pathLst>
            </a:custGeom>
            <a:solidFill>
              <a:srgbClr val="F6F3EA"/>
            </a:solidFill>
          </p:spPr>
        </p:sp>
        <p:sp>
          <p:nvSpPr>
            <p:cNvPr id="6" name="TextBox 6"/>
            <p:cNvSpPr txBox="1"/>
            <p:nvPr/>
          </p:nvSpPr>
          <p:spPr>
            <a:xfrm>
              <a:off x="0" y="-19050"/>
              <a:ext cx="2829456" cy="413126"/>
            </a:xfrm>
            <a:prstGeom prst="rect">
              <a:avLst/>
            </a:prstGeom>
          </p:spPr>
          <p:txBody>
            <a:bodyPr lIns="50800" tIns="50800" rIns="50800" bIns="50800" rtlCol="0" anchor="ctr"/>
            <a:lstStyle/>
            <a:p>
              <a:pPr algn="ctr">
                <a:lnSpc>
                  <a:spcPts val="2735"/>
                </a:lnSpc>
              </a:pPr>
              <a:endParaRPr/>
            </a:p>
          </p:txBody>
        </p:sp>
      </p:grpSp>
      <p:grpSp>
        <p:nvGrpSpPr>
          <p:cNvPr id="7" name="Group 7"/>
          <p:cNvGrpSpPr/>
          <p:nvPr/>
        </p:nvGrpSpPr>
        <p:grpSpPr>
          <a:xfrm>
            <a:off x="1041318" y="5053598"/>
            <a:ext cx="12141323" cy="1472241"/>
            <a:chOff x="0" y="0"/>
            <a:chExt cx="3197715" cy="387751"/>
          </a:xfrm>
        </p:grpSpPr>
        <p:sp>
          <p:nvSpPr>
            <p:cNvPr id="8" name="Freeform 8"/>
            <p:cNvSpPr/>
            <p:nvPr/>
          </p:nvSpPr>
          <p:spPr>
            <a:xfrm>
              <a:off x="0" y="0"/>
              <a:ext cx="3197715" cy="387751"/>
            </a:xfrm>
            <a:custGeom>
              <a:avLst/>
              <a:gdLst/>
              <a:ahLst/>
              <a:cxnLst/>
              <a:rect l="l" t="t" r="r" b="b"/>
              <a:pathLst>
                <a:path w="3197715" h="387751">
                  <a:moveTo>
                    <a:pt x="32520" y="0"/>
                  </a:moveTo>
                  <a:lnTo>
                    <a:pt x="3165195" y="0"/>
                  </a:lnTo>
                  <a:cubicBezTo>
                    <a:pt x="3173819" y="0"/>
                    <a:pt x="3182091" y="3426"/>
                    <a:pt x="3188190" y="9525"/>
                  </a:cubicBezTo>
                  <a:cubicBezTo>
                    <a:pt x="3194289" y="15624"/>
                    <a:pt x="3197715" y="23895"/>
                    <a:pt x="3197715" y="32520"/>
                  </a:cubicBezTo>
                  <a:lnTo>
                    <a:pt x="3197715" y="355230"/>
                  </a:lnTo>
                  <a:cubicBezTo>
                    <a:pt x="3197715" y="363855"/>
                    <a:pt x="3194289" y="372127"/>
                    <a:pt x="3188190" y="378226"/>
                  </a:cubicBezTo>
                  <a:cubicBezTo>
                    <a:pt x="3182091" y="384324"/>
                    <a:pt x="3173819" y="387751"/>
                    <a:pt x="3165195" y="387751"/>
                  </a:cubicBezTo>
                  <a:lnTo>
                    <a:pt x="32520" y="387751"/>
                  </a:lnTo>
                  <a:cubicBezTo>
                    <a:pt x="23895" y="387751"/>
                    <a:pt x="15624" y="384324"/>
                    <a:pt x="9525" y="378226"/>
                  </a:cubicBezTo>
                  <a:cubicBezTo>
                    <a:pt x="3426" y="372127"/>
                    <a:pt x="0" y="363855"/>
                    <a:pt x="0" y="355230"/>
                  </a:cubicBezTo>
                  <a:lnTo>
                    <a:pt x="0" y="32520"/>
                  </a:lnTo>
                  <a:cubicBezTo>
                    <a:pt x="0" y="23895"/>
                    <a:pt x="3426" y="15624"/>
                    <a:pt x="9525" y="9525"/>
                  </a:cubicBezTo>
                  <a:cubicBezTo>
                    <a:pt x="15624" y="3426"/>
                    <a:pt x="23895" y="0"/>
                    <a:pt x="32520" y="0"/>
                  </a:cubicBezTo>
                  <a:close/>
                </a:path>
              </a:pathLst>
            </a:custGeom>
            <a:solidFill>
              <a:srgbClr val="F6F3EA"/>
            </a:solidFill>
          </p:spPr>
        </p:sp>
        <p:sp>
          <p:nvSpPr>
            <p:cNvPr id="9" name="TextBox 9"/>
            <p:cNvSpPr txBox="1"/>
            <p:nvPr/>
          </p:nvSpPr>
          <p:spPr>
            <a:xfrm>
              <a:off x="0" y="-19050"/>
              <a:ext cx="3197715" cy="406801"/>
            </a:xfrm>
            <a:prstGeom prst="rect">
              <a:avLst/>
            </a:prstGeom>
          </p:spPr>
          <p:txBody>
            <a:bodyPr lIns="50800" tIns="50800" rIns="50800" bIns="50800" rtlCol="0" anchor="ctr"/>
            <a:lstStyle/>
            <a:p>
              <a:pPr algn="ctr">
                <a:lnSpc>
                  <a:spcPts val="2735"/>
                </a:lnSpc>
              </a:pPr>
              <a:endParaRPr/>
            </a:p>
          </p:txBody>
        </p:sp>
      </p:grpSp>
      <p:grpSp>
        <p:nvGrpSpPr>
          <p:cNvPr id="10" name="Group 10"/>
          <p:cNvGrpSpPr/>
          <p:nvPr/>
        </p:nvGrpSpPr>
        <p:grpSpPr>
          <a:xfrm>
            <a:off x="1028700" y="7294496"/>
            <a:ext cx="12931648" cy="1457784"/>
            <a:chOff x="0" y="0"/>
            <a:chExt cx="3405866" cy="383943"/>
          </a:xfrm>
        </p:grpSpPr>
        <p:sp>
          <p:nvSpPr>
            <p:cNvPr id="11" name="Freeform 11"/>
            <p:cNvSpPr/>
            <p:nvPr/>
          </p:nvSpPr>
          <p:spPr>
            <a:xfrm>
              <a:off x="0" y="0"/>
              <a:ext cx="3405866" cy="383943"/>
            </a:xfrm>
            <a:custGeom>
              <a:avLst/>
              <a:gdLst/>
              <a:ahLst/>
              <a:cxnLst/>
              <a:rect l="l" t="t" r="r" b="b"/>
              <a:pathLst>
                <a:path w="3405866" h="383943">
                  <a:moveTo>
                    <a:pt x="30533" y="0"/>
                  </a:moveTo>
                  <a:lnTo>
                    <a:pt x="3375334" y="0"/>
                  </a:lnTo>
                  <a:cubicBezTo>
                    <a:pt x="3392196" y="0"/>
                    <a:pt x="3405866" y="13670"/>
                    <a:pt x="3405866" y="30533"/>
                  </a:cubicBezTo>
                  <a:lnTo>
                    <a:pt x="3405866" y="353411"/>
                  </a:lnTo>
                  <a:cubicBezTo>
                    <a:pt x="3405866" y="370273"/>
                    <a:pt x="3392196" y="383943"/>
                    <a:pt x="3375334" y="383943"/>
                  </a:cubicBezTo>
                  <a:lnTo>
                    <a:pt x="30533" y="383943"/>
                  </a:lnTo>
                  <a:cubicBezTo>
                    <a:pt x="13670" y="383943"/>
                    <a:pt x="0" y="370273"/>
                    <a:pt x="0" y="353411"/>
                  </a:cubicBezTo>
                  <a:lnTo>
                    <a:pt x="0" y="30533"/>
                  </a:lnTo>
                  <a:cubicBezTo>
                    <a:pt x="0" y="13670"/>
                    <a:pt x="13670" y="0"/>
                    <a:pt x="30533" y="0"/>
                  </a:cubicBezTo>
                  <a:close/>
                </a:path>
              </a:pathLst>
            </a:custGeom>
            <a:solidFill>
              <a:srgbClr val="F6F3EA"/>
            </a:solidFill>
          </p:spPr>
        </p:sp>
        <p:sp>
          <p:nvSpPr>
            <p:cNvPr id="12" name="TextBox 12"/>
            <p:cNvSpPr txBox="1"/>
            <p:nvPr/>
          </p:nvSpPr>
          <p:spPr>
            <a:xfrm>
              <a:off x="0" y="-19050"/>
              <a:ext cx="3405866" cy="402993"/>
            </a:xfrm>
            <a:prstGeom prst="rect">
              <a:avLst/>
            </a:prstGeom>
          </p:spPr>
          <p:txBody>
            <a:bodyPr lIns="50800" tIns="50800" rIns="50800" bIns="50800" rtlCol="0" anchor="ctr"/>
            <a:lstStyle/>
            <a:p>
              <a:pPr algn="ctr">
                <a:lnSpc>
                  <a:spcPts val="2735"/>
                </a:lnSpc>
              </a:pPr>
              <a:endParaRPr/>
            </a:p>
          </p:txBody>
        </p:sp>
      </p:grpSp>
      <p:grpSp>
        <p:nvGrpSpPr>
          <p:cNvPr id="13" name="Group 13"/>
          <p:cNvGrpSpPr/>
          <p:nvPr/>
        </p:nvGrpSpPr>
        <p:grpSpPr>
          <a:xfrm>
            <a:off x="550348" y="601356"/>
            <a:ext cx="12341070" cy="1687867"/>
            <a:chOff x="0" y="0"/>
            <a:chExt cx="3250323" cy="444541"/>
          </a:xfrm>
        </p:grpSpPr>
        <p:sp>
          <p:nvSpPr>
            <p:cNvPr id="14" name="Freeform 14"/>
            <p:cNvSpPr/>
            <p:nvPr/>
          </p:nvSpPr>
          <p:spPr>
            <a:xfrm>
              <a:off x="0" y="0"/>
              <a:ext cx="3250323" cy="444541"/>
            </a:xfrm>
            <a:custGeom>
              <a:avLst/>
              <a:gdLst/>
              <a:ahLst/>
              <a:cxnLst/>
              <a:rect l="l" t="t" r="r" b="b"/>
              <a:pathLst>
                <a:path w="3250323" h="444541">
                  <a:moveTo>
                    <a:pt x="0" y="0"/>
                  </a:moveTo>
                  <a:lnTo>
                    <a:pt x="3250323" y="0"/>
                  </a:lnTo>
                  <a:lnTo>
                    <a:pt x="3250323" y="444541"/>
                  </a:lnTo>
                  <a:lnTo>
                    <a:pt x="0" y="444541"/>
                  </a:lnTo>
                  <a:close/>
                </a:path>
              </a:pathLst>
            </a:custGeom>
            <a:solidFill>
              <a:srgbClr val="C0DBED"/>
            </a:solidFill>
          </p:spPr>
        </p:sp>
        <p:sp>
          <p:nvSpPr>
            <p:cNvPr id="15" name="TextBox 15"/>
            <p:cNvSpPr txBox="1"/>
            <p:nvPr/>
          </p:nvSpPr>
          <p:spPr>
            <a:xfrm>
              <a:off x="0" y="-19050"/>
              <a:ext cx="3250323" cy="463591"/>
            </a:xfrm>
            <a:prstGeom prst="rect">
              <a:avLst/>
            </a:prstGeom>
          </p:spPr>
          <p:txBody>
            <a:bodyPr lIns="50800" tIns="50800" rIns="50800" bIns="50800" rtlCol="0" anchor="ctr"/>
            <a:lstStyle/>
            <a:p>
              <a:pPr algn="ctr">
                <a:lnSpc>
                  <a:spcPts val="2735"/>
                </a:lnSpc>
              </a:pPr>
              <a:endParaRPr/>
            </a:p>
          </p:txBody>
        </p:sp>
      </p:grpSp>
      <p:sp>
        <p:nvSpPr>
          <p:cNvPr id="16" name="TextBox 16"/>
          <p:cNvSpPr txBox="1"/>
          <p:nvPr/>
        </p:nvSpPr>
        <p:spPr>
          <a:xfrm>
            <a:off x="2387676" y="907127"/>
            <a:ext cx="8666413" cy="1066800"/>
          </a:xfrm>
          <a:prstGeom prst="rect">
            <a:avLst/>
          </a:prstGeom>
        </p:spPr>
        <p:txBody>
          <a:bodyPr lIns="0" tIns="0" rIns="0" bIns="0" rtlCol="0" anchor="t">
            <a:spAutoFit/>
          </a:bodyPr>
          <a:lstStyle/>
          <a:p>
            <a:pPr algn="l">
              <a:lnSpc>
                <a:spcPts val="8373"/>
              </a:lnSpc>
            </a:pPr>
            <a:r>
              <a:rPr lang="en-US" sz="6977" b="1">
                <a:solidFill>
                  <a:srgbClr val="000000"/>
                </a:solidFill>
                <a:latin typeface="Asap Bold"/>
                <a:ea typeface="Asap Bold"/>
                <a:cs typeface="Asap Bold"/>
                <a:sym typeface="Asap Bold"/>
              </a:rPr>
              <a:t>1. Tổng quan bài toán</a:t>
            </a:r>
          </a:p>
        </p:txBody>
      </p:sp>
      <p:sp>
        <p:nvSpPr>
          <p:cNvPr id="17" name="TextBox 17"/>
          <p:cNvSpPr txBox="1"/>
          <p:nvPr/>
        </p:nvSpPr>
        <p:spPr>
          <a:xfrm>
            <a:off x="2895292" y="3224798"/>
            <a:ext cx="8433375" cy="752475"/>
          </a:xfrm>
          <a:prstGeom prst="rect">
            <a:avLst/>
          </a:prstGeom>
        </p:spPr>
        <p:txBody>
          <a:bodyPr lIns="0" tIns="0" rIns="0" bIns="0" rtlCol="0" anchor="t">
            <a:spAutoFit/>
          </a:bodyPr>
          <a:lstStyle/>
          <a:p>
            <a:pPr algn="l">
              <a:lnSpc>
                <a:spcPts val="5853"/>
              </a:lnSpc>
            </a:pPr>
            <a:r>
              <a:rPr lang="en-US" sz="4877" b="1">
                <a:solidFill>
                  <a:srgbClr val="000000"/>
                </a:solidFill>
                <a:latin typeface="Asap Bold"/>
                <a:ea typeface="Asap Bold"/>
                <a:cs typeface="Asap Bold"/>
                <a:sym typeface="Asap Bold"/>
              </a:rPr>
              <a:t>1.1. Nhận dạng bài toán</a:t>
            </a:r>
          </a:p>
        </p:txBody>
      </p:sp>
      <p:sp>
        <p:nvSpPr>
          <p:cNvPr id="18" name="TextBox 18"/>
          <p:cNvSpPr txBox="1"/>
          <p:nvPr/>
        </p:nvSpPr>
        <p:spPr>
          <a:xfrm>
            <a:off x="2795419" y="5408719"/>
            <a:ext cx="10387222" cy="752475"/>
          </a:xfrm>
          <a:prstGeom prst="rect">
            <a:avLst/>
          </a:prstGeom>
        </p:spPr>
        <p:txBody>
          <a:bodyPr lIns="0" tIns="0" rIns="0" bIns="0" rtlCol="0" anchor="t">
            <a:spAutoFit/>
          </a:bodyPr>
          <a:lstStyle/>
          <a:p>
            <a:pPr algn="l">
              <a:lnSpc>
                <a:spcPts val="5853"/>
              </a:lnSpc>
            </a:pPr>
            <a:r>
              <a:rPr lang="en-US" sz="4877" b="1">
                <a:solidFill>
                  <a:srgbClr val="000000"/>
                </a:solidFill>
                <a:latin typeface="Asap Bold"/>
                <a:ea typeface="Asap Bold"/>
                <a:cs typeface="Asap Bold"/>
                <a:sym typeface="Asap Bold"/>
              </a:rPr>
              <a:t>1.2. Các phương pháp sử dụng</a:t>
            </a:r>
          </a:p>
        </p:txBody>
      </p:sp>
      <p:sp>
        <p:nvSpPr>
          <p:cNvPr id="19" name="TextBox 19"/>
          <p:cNvSpPr txBox="1"/>
          <p:nvPr/>
        </p:nvSpPr>
        <p:spPr>
          <a:xfrm>
            <a:off x="2795419" y="7592639"/>
            <a:ext cx="11785455" cy="752475"/>
          </a:xfrm>
          <a:prstGeom prst="rect">
            <a:avLst/>
          </a:prstGeom>
        </p:spPr>
        <p:txBody>
          <a:bodyPr lIns="0" tIns="0" rIns="0" bIns="0" rtlCol="0" anchor="t">
            <a:spAutoFit/>
          </a:bodyPr>
          <a:lstStyle/>
          <a:p>
            <a:pPr algn="l">
              <a:lnSpc>
                <a:spcPts val="5853"/>
              </a:lnSpc>
            </a:pPr>
            <a:r>
              <a:rPr lang="en-US" sz="4877" b="1">
                <a:solidFill>
                  <a:srgbClr val="000000"/>
                </a:solidFill>
                <a:latin typeface="Asap Bold"/>
                <a:ea typeface="Asap Bold"/>
                <a:cs typeface="Asap Bold"/>
                <a:sym typeface="Asap Bold"/>
              </a:rPr>
              <a:t>1.3. Ngôn ngữ lập trình và thư  viện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9F0"/>
        </a:solidFill>
        <a:effectLst/>
      </p:bgPr>
    </p:bg>
    <p:spTree>
      <p:nvGrpSpPr>
        <p:cNvPr id="1" name=""/>
        <p:cNvGrpSpPr/>
        <p:nvPr/>
      </p:nvGrpSpPr>
      <p:grpSpPr>
        <a:xfrm>
          <a:off x="0" y="0"/>
          <a:ext cx="0" cy="0"/>
          <a:chOff x="0" y="0"/>
          <a:chExt cx="0" cy="0"/>
        </a:xfrm>
      </p:grpSpPr>
      <p:grpSp>
        <p:nvGrpSpPr>
          <p:cNvPr id="2" name="Group 2"/>
          <p:cNvGrpSpPr/>
          <p:nvPr/>
        </p:nvGrpSpPr>
        <p:grpSpPr>
          <a:xfrm>
            <a:off x="-12700" y="2516341"/>
            <a:ext cx="18300700" cy="7770659"/>
            <a:chOff x="0" y="0"/>
            <a:chExt cx="4819937" cy="2046593"/>
          </a:xfrm>
        </p:grpSpPr>
        <p:sp>
          <p:nvSpPr>
            <p:cNvPr id="3" name="Freeform 3"/>
            <p:cNvSpPr/>
            <p:nvPr/>
          </p:nvSpPr>
          <p:spPr>
            <a:xfrm>
              <a:off x="0" y="0"/>
              <a:ext cx="4819938" cy="2046593"/>
            </a:xfrm>
            <a:custGeom>
              <a:avLst/>
              <a:gdLst/>
              <a:ahLst/>
              <a:cxnLst/>
              <a:rect l="l" t="t" r="r" b="b"/>
              <a:pathLst>
                <a:path w="4819938" h="2046593">
                  <a:moveTo>
                    <a:pt x="0" y="0"/>
                  </a:moveTo>
                  <a:lnTo>
                    <a:pt x="4819938" y="0"/>
                  </a:lnTo>
                  <a:lnTo>
                    <a:pt x="4819938" y="2046593"/>
                  </a:lnTo>
                  <a:lnTo>
                    <a:pt x="0" y="2046593"/>
                  </a:lnTo>
                  <a:close/>
                </a:path>
              </a:pathLst>
            </a:custGeom>
            <a:solidFill>
              <a:srgbClr val="A5BFD1"/>
            </a:solidFill>
          </p:spPr>
        </p:sp>
        <p:sp>
          <p:nvSpPr>
            <p:cNvPr id="4" name="TextBox 4"/>
            <p:cNvSpPr txBox="1"/>
            <p:nvPr/>
          </p:nvSpPr>
          <p:spPr>
            <a:xfrm>
              <a:off x="0" y="-66675"/>
              <a:ext cx="4819937" cy="2113268"/>
            </a:xfrm>
            <a:prstGeom prst="rect">
              <a:avLst/>
            </a:prstGeom>
          </p:spPr>
          <p:txBody>
            <a:bodyPr lIns="50800" tIns="50800" rIns="50800" bIns="50800" rtlCol="0" anchor="ctr"/>
            <a:lstStyle/>
            <a:p>
              <a:pPr algn="l">
                <a:lnSpc>
                  <a:spcPts val="3449"/>
                </a:lnSpc>
              </a:pPr>
              <a:endParaRPr/>
            </a:p>
            <a:p>
              <a:pPr algn="ctr">
                <a:lnSpc>
                  <a:spcPts val="3449"/>
                </a:lnSpc>
              </a:pPr>
              <a:endParaRPr/>
            </a:p>
          </p:txBody>
        </p:sp>
      </p:grpSp>
      <p:sp>
        <p:nvSpPr>
          <p:cNvPr id="5" name="TextBox 5"/>
          <p:cNvSpPr txBox="1"/>
          <p:nvPr/>
        </p:nvSpPr>
        <p:spPr>
          <a:xfrm>
            <a:off x="1028700" y="1095375"/>
            <a:ext cx="7617501" cy="663891"/>
          </a:xfrm>
          <a:prstGeom prst="rect">
            <a:avLst/>
          </a:prstGeom>
        </p:spPr>
        <p:txBody>
          <a:bodyPr lIns="0" tIns="0" rIns="0" bIns="0" rtlCol="0" anchor="t">
            <a:spAutoFit/>
          </a:bodyPr>
          <a:lstStyle/>
          <a:p>
            <a:pPr marL="0" lvl="0" indent="0" algn="l">
              <a:lnSpc>
                <a:spcPts val="5092"/>
              </a:lnSpc>
            </a:pPr>
            <a:r>
              <a:rPr lang="en-US" sz="4849" b="1">
                <a:solidFill>
                  <a:srgbClr val="000000"/>
                </a:solidFill>
                <a:latin typeface="Asap Bold"/>
                <a:ea typeface="Asap Bold"/>
                <a:cs typeface="Asap Bold"/>
                <a:sym typeface="Asap Bold"/>
              </a:rPr>
              <a:t>1.1. Nhận dạng bài toán</a:t>
            </a:r>
          </a:p>
        </p:txBody>
      </p:sp>
      <p:sp>
        <p:nvSpPr>
          <p:cNvPr id="6" name="TextBox 6"/>
          <p:cNvSpPr txBox="1"/>
          <p:nvPr/>
        </p:nvSpPr>
        <p:spPr>
          <a:xfrm>
            <a:off x="966888" y="3035293"/>
            <a:ext cx="16230600" cy="1362760"/>
          </a:xfrm>
          <a:prstGeom prst="rect">
            <a:avLst/>
          </a:prstGeom>
        </p:spPr>
        <p:txBody>
          <a:bodyPr lIns="0" tIns="0" rIns="0" bIns="0" rtlCol="0" anchor="t">
            <a:spAutoFit/>
          </a:bodyPr>
          <a:lstStyle/>
          <a:p>
            <a:pPr marL="0" lvl="0" indent="0" algn="l">
              <a:lnSpc>
                <a:spcPts val="3637"/>
              </a:lnSpc>
            </a:pPr>
            <a:r>
              <a:rPr lang="en-US" sz="2598" b="1">
                <a:solidFill>
                  <a:srgbClr val="000000"/>
                </a:solidFill>
                <a:latin typeface="Asap Bold"/>
                <a:ea typeface="Asap Bold"/>
                <a:cs typeface="Asap Bold"/>
                <a:sym typeface="Asap Bold"/>
              </a:rPr>
              <a:t>Bài toán nhận dạng người trong video là một trong những bài toán thuộc lĩnh vực thị giác máy tính (computer vision) và học máy (machine learning). Mục tiêu của bài toán này là xác định danh tính của người xuất hiện trong video dựa trên các đặc điểm nhận dạng của họ.</a:t>
            </a:r>
          </a:p>
        </p:txBody>
      </p:sp>
      <p:sp>
        <p:nvSpPr>
          <p:cNvPr id="7" name="Freeform 7"/>
          <p:cNvSpPr/>
          <p:nvPr/>
        </p:nvSpPr>
        <p:spPr>
          <a:xfrm>
            <a:off x="15418006" y="0"/>
            <a:ext cx="2814532" cy="2154396"/>
          </a:xfrm>
          <a:custGeom>
            <a:avLst/>
            <a:gdLst/>
            <a:ahLst/>
            <a:cxnLst/>
            <a:rect l="l" t="t" r="r" b="b"/>
            <a:pathLst>
              <a:path w="2814532" h="2154396">
                <a:moveTo>
                  <a:pt x="0" y="0"/>
                </a:moveTo>
                <a:lnTo>
                  <a:pt x="2814532" y="0"/>
                </a:lnTo>
                <a:lnTo>
                  <a:pt x="2814532" y="2154396"/>
                </a:lnTo>
                <a:lnTo>
                  <a:pt x="0" y="21543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966888" y="4640555"/>
            <a:ext cx="16230600" cy="2613075"/>
          </a:xfrm>
          <a:prstGeom prst="rect">
            <a:avLst/>
          </a:prstGeom>
        </p:spPr>
        <p:txBody>
          <a:bodyPr lIns="0" tIns="0" rIns="0" bIns="0" rtlCol="0" anchor="t">
            <a:spAutoFit/>
          </a:bodyPr>
          <a:lstStyle/>
          <a:p>
            <a:pPr algn="l">
              <a:lnSpc>
                <a:spcPts val="3497"/>
              </a:lnSpc>
            </a:pPr>
            <a:r>
              <a:rPr lang="en-US" sz="2498">
                <a:solidFill>
                  <a:srgbClr val="000000"/>
                </a:solidFill>
                <a:latin typeface="Asap"/>
                <a:ea typeface="Asap"/>
                <a:cs typeface="Asap"/>
                <a:sym typeface="Asap"/>
              </a:rPr>
              <a:t>Các khía cạnh chính của bài toán nhận dạng người trong video:</a:t>
            </a:r>
          </a:p>
          <a:p>
            <a:pPr marL="539324" lvl="1" indent="-269662" algn="l">
              <a:lnSpc>
                <a:spcPts val="3497"/>
              </a:lnSpc>
              <a:buFont typeface="Arial"/>
              <a:buChar char="•"/>
            </a:pPr>
            <a:r>
              <a:rPr lang="en-US" sz="2498">
                <a:solidFill>
                  <a:srgbClr val="000000"/>
                </a:solidFill>
                <a:latin typeface="Asap"/>
                <a:ea typeface="Asap"/>
                <a:cs typeface="Asap"/>
                <a:sym typeface="Asap"/>
              </a:rPr>
              <a:t>Nhận diện khuôn mặt (Face Recognition):</a:t>
            </a:r>
          </a:p>
          <a:p>
            <a:pPr marL="1078647" lvl="2" indent="-359549" algn="l">
              <a:lnSpc>
                <a:spcPts val="3497"/>
              </a:lnSpc>
              <a:buFont typeface="Arial"/>
              <a:buChar char="⚬"/>
            </a:pPr>
            <a:r>
              <a:rPr lang="en-US" sz="2498">
                <a:solidFill>
                  <a:srgbClr val="000000"/>
                </a:solidFill>
                <a:latin typeface="Asap"/>
                <a:ea typeface="Asap"/>
                <a:cs typeface="Asap"/>
                <a:sym typeface="Asap"/>
              </a:rPr>
              <a:t>Tập trung vào việc xác định danh tính của một người dựa trên khuôn mặt của họ.</a:t>
            </a:r>
          </a:p>
          <a:p>
            <a:pPr marL="1078647" lvl="2" indent="-359549" algn="l">
              <a:lnSpc>
                <a:spcPts val="3497"/>
              </a:lnSpc>
              <a:buFont typeface="Arial"/>
              <a:buChar char="⚬"/>
            </a:pPr>
            <a:r>
              <a:rPr lang="en-US" sz="2498">
                <a:solidFill>
                  <a:srgbClr val="000000"/>
                </a:solidFill>
                <a:latin typeface="Asap"/>
                <a:ea typeface="Asap"/>
                <a:cs typeface="Asap"/>
                <a:sym typeface="Asap"/>
              </a:rPr>
              <a:t>Được sử dụng phổ biến trong video giám sát, video hội nghị, hoặc các hệ thống bảo mật.</a:t>
            </a:r>
          </a:p>
          <a:p>
            <a:pPr marL="1078647" lvl="2" indent="-359549" algn="l">
              <a:lnSpc>
                <a:spcPts val="3497"/>
              </a:lnSpc>
              <a:buFont typeface="Arial"/>
              <a:buChar char="⚬"/>
            </a:pPr>
            <a:r>
              <a:rPr lang="en-US" sz="2498">
                <a:solidFill>
                  <a:srgbClr val="000000"/>
                </a:solidFill>
                <a:latin typeface="Asap"/>
                <a:ea typeface="Asap"/>
                <a:cs typeface="Asap"/>
                <a:sym typeface="Asap"/>
              </a:rPr>
              <a:t>Ví dụ: Xác định người nào trong một video camera an ninh.</a:t>
            </a:r>
          </a:p>
          <a:p>
            <a:pPr marL="0" lvl="0" indent="0" algn="l">
              <a:lnSpc>
                <a:spcPts val="3497"/>
              </a:lnSpc>
            </a:pPr>
            <a:endParaRPr lang="en-US" sz="2498">
              <a:solidFill>
                <a:srgbClr val="000000"/>
              </a:solidFill>
              <a:latin typeface="Asap"/>
              <a:ea typeface="Asap"/>
              <a:cs typeface="Asap"/>
              <a:sym typeface="Asap"/>
            </a:endParaRPr>
          </a:p>
        </p:txBody>
      </p:sp>
      <p:sp>
        <p:nvSpPr>
          <p:cNvPr id="9" name="TextBox 9"/>
          <p:cNvSpPr txBox="1"/>
          <p:nvPr/>
        </p:nvSpPr>
        <p:spPr>
          <a:xfrm>
            <a:off x="966888" y="7094245"/>
            <a:ext cx="16230600" cy="2174925"/>
          </a:xfrm>
          <a:prstGeom prst="rect">
            <a:avLst/>
          </a:prstGeom>
        </p:spPr>
        <p:txBody>
          <a:bodyPr lIns="0" tIns="0" rIns="0" bIns="0" rtlCol="0" anchor="t">
            <a:spAutoFit/>
          </a:bodyPr>
          <a:lstStyle/>
          <a:p>
            <a:pPr marL="539324" lvl="1" indent="-269662" algn="l">
              <a:lnSpc>
                <a:spcPts val="3497"/>
              </a:lnSpc>
              <a:buFont typeface="Arial"/>
              <a:buChar char="•"/>
            </a:pPr>
            <a:r>
              <a:rPr lang="en-US" sz="2498">
                <a:solidFill>
                  <a:srgbClr val="000000"/>
                </a:solidFill>
                <a:latin typeface="Asap"/>
                <a:ea typeface="Asap"/>
                <a:cs typeface="Asap"/>
                <a:sym typeface="Asap"/>
              </a:rPr>
              <a:t>Theo dõi đối tượng (Object Tracking):</a:t>
            </a:r>
          </a:p>
          <a:p>
            <a:pPr marL="1078647" lvl="2" indent="-359549" algn="l">
              <a:lnSpc>
                <a:spcPts val="3497"/>
              </a:lnSpc>
              <a:buFont typeface="Arial"/>
              <a:buChar char="⚬"/>
            </a:pPr>
            <a:r>
              <a:rPr lang="en-US" sz="2498">
                <a:solidFill>
                  <a:srgbClr val="000000"/>
                </a:solidFill>
                <a:latin typeface="Asap"/>
                <a:ea typeface="Asap"/>
                <a:cs typeface="Asap"/>
                <a:sym typeface="Asap"/>
              </a:rPr>
              <a:t>Theo dõi người qua nhiều khung hình trong video để xác định hành động hoặc vị trí của họ theo thời gian.</a:t>
            </a:r>
          </a:p>
          <a:p>
            <a:pPr marL="1078647" lvl="2" indent="-359549" algn="l">
              <a:lnSpc>
                <a:spcPts val="3497"/>
              </a:lnSpc>
              <a:buFont typeface="Arial"/>
              <a:buChar char="⚬"/>
            </a:pPr>
            <a:r>
              <a:rPr lang="en-US" sz="2498">
                <a:solidFill>
                  <a:srgbClr val="000000"/>
                </a:solidFill>
                <a:latin typeface="Asap"/>
                <a:ea typeface="Asap"/>
                <a:cs typeface="Asap"/>
                <a:sym typeface="Asap"/>
              </a:rPr>
              <a:t> Hỗ trợ các ứng dụng như giám sát an ninh, phân tích hành vi, hoặc thống kê.</a:t>
            </a:r>
          </a:p>
          <a:p>
            <a:pPr algn="l">
              <a:lnSpc>
                <a:spcPts val="3497"/>
              </a:lnSpc>
            </a:pPr>
            <a:endParaRPr lang="en-US" sz="2498">
              <a:solidFill>
                <a:srgbClr val="000000"/>
              </a:solidFill>
              <a:latin typeface="Asap"/>
              <a:ea typeface="Asap"/>
              <a:cs typeface="Asap"/>
              <a:sym typeface="Asap"/>
            </a:endParaRPr>
          </a:p>
          <a:p>
            <a:pPr marL="0" lvl="0" indent="0" algn="l">
              <a:lnSpc>
                <a:spcPts val="3497"/>
              </a:lnSpc>
            </a:pPr>
            <a:endParaRPr lang="en-US" sz="2498">
              <a:solidFill>
                <a:srgbClr val="000000"/>
              </a:solidFill>
              <a:latin typeface="Asap"/>
              <a:ea typeface="Asap"/>
              <a:cs typeface="Asap"/>
              <a:sym typeface="As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5BFD1"/>
        </a:solidFill>
        <a:effectLst/>
      </p:bgPr>
    </p:bg>
    <p:spTree>
      <p:nvGrpSpPr>
        <p:cNvPr id="1" name=""/>
        <p:cNvGrpSpPr/>
        <p:nvPr/>
      </p:nvGrpSpPr>
      <p:grpSpPr>
        <a:xfrm>
          <a:off x="0" y="0"/>
          <a:ext cx="0" cy="0"/>
          <a:chOff x="0" y="0"/>
          <a:chExt cx="0" cy="0"/>
        </a:xfrm>
      </p:grpSpPr>
      <p:sp>
        <p:nvSpPr>
          <p:cNvPr id="2" name="Freeform 2"/>
          <p:cNvSpPr/>
          <p:nvPr/>
        </p:nvSpPr>
        <p:spPr>
          <a:xfrm>
            <a:off x="4273772" y="1028700"/>
            <a:ext cx="9740455" cy="7470835"/>
          </a:xfrm>
          <a:custGeom>
            <a:avLst/>
            <a:gdLst/>
            <a:ahLst/>
            <a:cxnLst/>
            <a:rect l="l" t="t" r="r" b="b"/>
            <a:pathLst>
              <a:path w="9740455" h="7470835">
                <a:moveTo>
                  <a:pt x="0" y="0"/>
                </a:moveTo>
                <a:lnTo>
                  <a:pt x="9740456" y="0"/>
                </a:lnTo>
                <a:lnTo>
                  <a:pt x="9740456" y="7470835"/>
                </a:lnTo>
                <a:lnTo>
                  <a:pt x="0" y="7470835"/>
                </a:lnTo>
                <a:lnTo>
                  <a:pt x="0" y="0"/>
                </a:lnTo>
                <a:close/>
              </a:path>
            </a:pathLst>
          </a:custGeom>
          <a:blipFill>
            <a:blip r:embed="rId2"/>
            <a:stretch>
              <a:fillRect/>
            </a:stretch>
          </a:blipFill>
        </p:spPr>
      </p:sp>
      <p:sp>
        <p:nvSpPr>
          <p:cNvPr id="3" name="TextBox 3"/>
          <p:cNvSpPr txBox="1"/>
          <p:nvPr/>
        </p:nvSpPr>
        <p:spPr>
          <a:xfrm>
            <a:off x="7206232" y="8941753"/>
            <a:ext cx="4528568" cy="523926"/>
          </a:xfrm>
          <a:prstGeom prst="rect">
            <a:avLst/>
          </a:prstGeom>
        </p:spPr>
        <p:txBody>
          <a:bodyPr wrap="square" lIns="0" tIns="0" rIns="0" bIns="0" rtlCol="0" anchor="t">
            <a:spAutoFit/>
          </a:bodyPr>
          <a:lstStyle/>
          <a:p>
            <a:pPr algn="ctr">
              <a:lnSpc>
                <a:spcPts val="4480"/>
              </a:lnSpc>
              <a:spcBef>
                <a:spcPct val="0"/>
              </a:spcBef>
            </a:pPr>
            <a:r>
              <a:rPr lang="en-US" sz="3200" b="1" dirty="0" err="1">
                <a:solidFill>
                  <a:srgbClr val="000000"/>
                </a:solidFill>
                <a:latin typeface="Asap Bold"/>
                <a:ea typeface="Asap Bold"/>
                <a:cs typeface="Asap Bold"/>
                <a:sym typeface="Asap Bold"/>
              </a:rPr>
              <a:t>Hình</a:t>
            </a:r>
            <a:r>
              <a:rPr lang="en-US" sz="3200" b="1" dirty="0">
                <a:solidFill>
                  <a:srgbClr val="000000"/>
                </a:solidFill>
                <a:latin typeface="Asap Bold"/>
                <a:ea typeface="Asap Bold"/>
                <a:cs typeface="Asap Bold"/>
                <a:sym typeface="Asap Bold"/>
              </a:rPr>
              <a:t> </a:t>
            </a:r>
            <a:r>
              <a:rPr lang="en-US" sz="3200" b="1" dirty="0" err="1">
                <a:solidFill>
                  <a:srgbClr val="000000"/>
                </a:solidFill>
                <a:latin typeface="Asap Bold"/>
                <a:ea typeface="Asap Bold"/>
                <a:cs typeface="Asap Bold"/>
                <a:sym typeface="Asap Bold"/>
              </a:rPr>
              <a:t>ảnh</a:t>
            </a:r>
            <a:r>
              <a:rPr lang="en-US" sz="3200" b="1" dirty="0">
                <a:solidFill>
                  <a:srgbClr val="000000"/>
                </a:solidFill>
                <a:latin typeface="Asap Bold"/>
                <a:ea typeface="Asap Bold"/>
                <a:cs typeface="Asap Bold"/>
                <a:sym typeface="Asap Bold"/>
              </a:rPr>
              <a:t> </a:t>
            </a:r>
            <a:r>
              <a:rPr lang="en-US" sz="3200" b="1" dirty="0" err="1">
                <a:solidFill>
                  <a:srgbClr val="000000"/>
                </a:solidFill>
                <a:latin typeface="Asap Bold"/>
                <a:ea typeface="Asap Bold"/>
                <a:cs typeface="Asap Bold"/>
                <a:sym typeface="Asap Bold"/>
              </a:rPr>
              <a:t>mô</a:t>
            </a:r>
            <a:r>
              <a:rPr lang="en-US" sz="3200" b="1" dirty="0">
                <a:solidFill>
                  <a:srgbClr val="000000"/>
                </a:solidFill>
                <a:latin typeface="Asap Bold"/>
                <a:ea typeface="Asap Bold"/>
                <a:cs typeface="Asap Bold"/>
                <a:sym typeface="Asap Bold"/>
              </a:rPr>
              <a:t> </a:t>
            </a:r>
            <a:r>
              <a:rPr lang="en-US" sz="3200" b="1" dirty="0" err="1">
                <a:solidFill>
                  <a:srgbClr val="000000"/>
                </a:solidFill>
                <a:latin typeface="Asap Bold"/>
                <a:ea typeface="Asap Bold"/>
                <a:cs typeface="Asap Bold"/>
                <a:sym typeface="Asap Bold"/>
              </a:rPr>
              <a:t>tả</a:t>
            </a:r>
            <a:r>
              <a:rPr lang="en-US" sz="3200" b="1" dirty="0">
                <a:solidFill>
                  <a:srgbClr val="000000"/>
                </a:solidFill>
                <a:latin typeface="Asap Bold"/>
                <a:ea typeface="Asap Bold"/>
                <a:cs typeface="Asap Bold"/>
                <a:sym typeface="Asap Bold"/>
              </a:rPr>
              <a:t> </a:t>
            </a:r>
            <a:r>
              <a:rPr lang="en-US" sz="3200" b="1" dirty="0" err="1">
                <a:solidFill>
                  <a:srgbClr val="000000"/>
                </a:solidFill>
                <a:latin typeface="Asap Bold"/>
                <a:ea typeface="Asap Bold"/>
                <a:cs typeface="Asap Bold"/>
                <a:sym typeface="Asap Bold"/>
              </a:rPr>
              <a:t>bài</a:t>
            </a:r>
            <a:r>
              <a:rPr lang="en-US" sz="3200" b="1" dirty="0">
                <a:solidFill>
                  <a:srgbClr val="000000"/>
                </a:solidFill>
                <a:latin typeface="Asap Bold"/>
                <a:ea typeface="Asap Bold"/>
                <a:cs typeface="Asap Bold"/>
                <a:sym typeface="Asap Bold"/>
              </a:rPr>
              <a:t> </a:t>
            </a:r>
            <a:r>
              <a:rPr lang="en-US" sz="3200" b="1" dirty="0" err="1">
                <a:solidFill>
                  <a:srgbClr val="000000"/>
                </a:solidFill>
                <a:latin typeface="Asap Bold"/>
                <a:ea typeface="Asap Bold"/>
                <a:cs typeface="Asap Bold"/>
                <a:sym typeface="Asap Bold"/>
              </a:rPr>
              <a:t>toán</a:t>
            </a:r>
            <a:endParaRPr lang="en-US" sz="3200" b="1" dirty="0">
              <a:solidFill>
                <a:srgbClr val="000000"/>
              </a:solidFill>
              <a:latin typeface="Asap Bold"/>
              <a:ea typeface="Asap Bold"/>
              <a:cs typeface="Asap Bold"/>
              <a:sym typeface="Asap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5BFD1"/>
        </a:solidFill>
        <a:effectLst/>
      </p:bgPr>
    </p:bg>
    <p:spTree>
      <p:nvGrpSpPr>
        <p:cNvPr id="1" name=""/>
        <p:cNvGrpSpPr/>
        <p:nvPr/>
      </p:nvGrpSpPr>
      <p:grpSpPr>
        <a:xfrm>
          <a:off x="0" y="0"/>
          <a:ext cx="0" cy="0"/>
          <a:chOff x="0" y="0"/>
          <a:chExt cx="0" cy="0"/>
        </a:xfrm>
      </p:grpSpPr>
      <p:sp>
        <p:nvSpPr>
          <p:cNvPr id="2" name="AutoShape 2"/>
          <p:cNvSpPr/>
          <p:nvPr/>
        </p:nvSpPr>
        <p:spPr>
          <a:xfrm>
            <a:off x="0" y="0"/>
            <a:ext cx="7774067" cy="10287000"/>
          </a:xfrm>
          <a:prstGeom prst="rect">
            <a:avLst/>
          </a:prstGeom>
          <a:solidFill>
            <a:srgbClr val="FFF9F0"/>
          </a:solidFill>
        </p:spPr>
      </p:sp>
      <p:sp>
        <p:nvSpPr>
          <p:cNvPr id="3" name="Freeform 3"/>
          <p:cNvSpPr/>
          <p:nvPr/>
        </p:nvSpPr>
        <p:spPr>
          <a:xfrm>
            <a:off x="9253601" y="2966559"/>
            <a:ext cx="338568" cy="338568"/>
          </a:xfrm>
          <a:custGeom>
            <a:avLst/>
            <a:gdLst/>
            <a:ahLst/>
            <a:cxnLst/>
            <a:rect l="l" t="t" r="r" b="b"/>
            <a:pathLst>
              <a:path w="338568" h="338568">
                <a:moveTo>
                  <a:pt x="0" y="0"/>
                </a:moveTo>
                <a:lnTo>
                  <a:pt x="338569" y="0"/>
                </a:lnTo>
                <a:lnTo>
                  <a:pt x="338569" y="338568"/>
                </a:lnTo>
                <a:lnTo>
                  <a:pt x="0" y="3385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0" y="7380054"/>
            <a:ext cx="2277193" cy="3041326"/>
          </a:xfrm>
          <a:custGeom>
            <a:avLst/>
            <a:gdLst/>
            <a:ahLst/>
            <a:cxnLst/>
            <a:rect l="l" t="t" r="r" b="b"/>
            <a:pathLst>
              <a:path w="2277193" h="3041326">
                <a:moveTo>
                  <a:pt x="0" y="0"/>
                </a:moveTo>
                <a:lnTo>
                  <a:pt x="2277193" y="0"/>
                </a:lnTo>
                <a:lnTo>
                  <a:pt x="2277193" y="3041326"/>
                </a:lnTo>
                <a:lnTo>
                  <a:pt x="0" y="30413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8429188" y="994093"/>
            <a:ext cx="6518810" cy="548640"/>
          </a:xfrm>
          <a:prstGeom prst="rect">
            <a:avLst/>
          </a:prstGeom>
        </p:spPr>
        <p:txBody>
          <a:bodyPr lIns="0" tIns="0" rIns="0" bIns="0" rtlCol="0" anchor="t">
            <a:spAutoFit/>
          </a:bodyPr>
          <a:lstStyle/>
          <a:p>
            <a:pPr marL="0" lvl="0" indent="0" algn="l">
              <a:lnSpc>
                <a:spcPts val="4290"/>
              </a:lnSpc>
            </a:pPr>
            <a:r>
              <a:rPr lang="en-US" sz="3300" b="1">
                <a:solidFill>
                  <a:srgbClr val="000000"/>
                </a:solidFill>
                <a:latin typeface="Asap Bold"/>
                <a:ea typeface="Asap Bold"/>
                <a:cs typeface="Asap Bold"/>
                <a:sym typeface="Asap Bold"/>
              </a:rPr>
              <a:t>Các khó khăn:</a:t>
            </a:r>
          </a:p>
        </p:txBody>
      </p:sp>
      <p:sp>
        <p:nvSpPr>
          <p:cNvPr id="6" name="TextBox 6"/>
          <p:cNvSpPr txBox="1"/>
          <p:nvPr/>
        </p:nvSpPr>
        <p:spPr>
          <a:xfrm>
            <a:off x="1028700" y="4068837"/>
            <a:ext cx="6095312" cy="1577340"/>
          </a:xfrm>
          <a:prstGeom prst="rect">
            <a:avLst/>
          </a:prstGeom>
        </p:spPr>
        <p:txBody>
          <a:bodyPr lIns="0" tIns="0" rIns="0" bIns="0" rtlCol="0" anchor="t">
            <a:spAutoFit/>
          </a:bodyPr>
          <a:lstStyle/>
          <a:p>
            <a:pPr marL="0" lvl="0" indent="0" algn="l">
              <a:lnSpc>
                <a:spcPts val="6240"/>
              </a:lnSpc>
            </a:pPr>
            <a:r>
              <a:rPr lang="en-US" sz="4800" b="1">
                <a:solidFill>
                  <a:srgbClr val="000000"/>
                </a:solidFill>
                <a:latin typeface="Asap Bold"/>
                <a:ea typeface="Asap Bold"/>
                <a:cs typeface="Asap Bold"/>
                <a:sym typeface="Asap Bold"/>
              </a:rPr>
              <a:t>Khó khăn và những vấn đề cần giải quyết</a:t>
            </a:r>
          </a:p>
        </p:txBody>
      </p:sp>
      <p:sp>
        <p:nvSpPr>
          <p:cNvPr id="7" name="TextBox 7"/>
          <p:cNvSpPr txBox="1"/>
          <p:nvPr/>
        </p:nvSpPr>
        <p:spPr>
          <a:xfrm>
            <a:off x="10020945" y="2006521"/>
            <a:ext cx="6899219" cy="379321"/>
          </a:xfrm>
          <a:prstGeom prst="rect">
            <a:avLst/>
          </a:prstGeom>
        </p:spPr>
        <p:txBody>
          <a:bodyPr lIns="0" tIns="0" rIns="0" bIns="0" rtlCol="0" anchor="t">
            <a:spAutoFit/>
          </a:bodyPr>
          <a:lstStyle/>
          <a:p>
            <a:pPr marL="0" lvl="0" indent="0" algn="l">
              <a:lnSpc>
                <a:spcPts val="3096"/>
              </a:lnSpc>
              <a:spcBef>
                <a:spcPct val="0"/>
              </a:spcBef>
            </a:pPr>
            <a:r>
              <a:rPr lang="en-US" sz="2382" b="1">
                <a:solidFill>
                  <a:srgbClr val="000000"/>
                </a:solidFill>
                <a:latin typeface="Asap Bold"/>
                <a:ea typeface="Asap Bold"/>
                <a:cs typeface="Asap Bold"/>
                <a:sym typeface="Asap Bold"/>
              </a:rPr>
              <a:t>Sự đa dạng của đối tượng</a:t>
            </a:r>
          </a:p>
        </p:txBody>
      </p:sp>
      <p:sp>
        <p:nvSpPr>
          <p:cNvPr id="8" name="TextBox 8"/>
          <p:cNvSpPr txBox="1"/>
          <p:nvPr/>
        </p:nvSpPr>
        <p:spPr>
          <a:xfrm>
            <a:off x="10020945" y="2910679"/>
            <a:ext cx="6632889" cy="769846"/>
          </a:xfrm>
          <a:prstGeom prst="rect">
            <a:avLst/>
          </a:prstGeom>
        </p:spPr>
        <p:txBody>
          <a:bodyPr lIns="0" tIns="0" rIns="0" bIns="0" rtlCol="0" anchor="t">
            <a:spAutoFit/>
          </a:bodyPr>
          <a:lstStyle/>
          <a:p>
            <a:pPr marL="0" lvl="0" indent="0" algn="l">
              <a:lnSpc>
                <a:spcPts val="3096"/>
              </a:lnSpc>
              <a:spcBef>
                <a:spcPct val="0"/>
              </a:spcBef>
            </a:pPr>
            <a:r>
              <a:rPr lang="en-US" sz="2382" b="1">
                <a:solidFill>
                  <a:srgbClr val="000000"/>
                </a:solidFill>
                <a:latin typeface="Asap Bold"/>
                <a:ea typeface="Asap Bold"/>
                <a:cs typeface="Asap Bold"/>
                <a:sym typeface="Asap Bold"/>
              </a:rPr>
              <a:t>Tình huống có nhiều đối tượng trong cùng một khung hình</a:t>
            </a:r>
          </a:p>
        </p:txBody>
      </p:sp>
      <p:sp>
        <p:nvSpPr>
          <p:cNvPr id="9" name="TextBox 9"/>
          <p:cNvSpPr txBox="1"/>
          <p:nvPr/>
        </p:nvSpPr>
        <p:spPr>
          <a:xfrm>
            <a:off x="10020945" y="4092640"/>
            <a:ext cx="6632889" cy="389695"/>
          </a:xfrm>
          <a:prstGeom prst="rect">
            <a:avLst/>
          </a:prstGeom>
        </p:spPr>
        <p:txBody>
          <a:bodyPr lIns="0" tIns="0" rIns="0" bIns="0" rtlCol="0" anchor="t">
            <a:spAutoFit/>
          </a:bodyPr>
          <a:lstStyle/>
          <a:p>
            <a:pPr marL="0" lvl="0" indent="0" algn="l">
              <a:lnSpc>
                <a:spcPts val="3009"/>
              </a:lnSpc>
              <a:spcBef>
                <a:spcPct val="0"/>
              </a:spcBef>
            </a:pPr>
            <a:r>
              <a:rPr lang="en-US" sz="2315" b="1">
                <a:solidFill>
                  <a:srgbClr val="000000"/>
                </a:solidFill>
                <a:latin typeface="Asap Bold"/>
                <a:ea typeface="Asap Bold"/>
                <a:cs typeface="Asap Bold"/>
                <a:sym typeface="Asap Bold"/>
              </a:rPr>
              <a:t>Điều kiện môi trường và chất lượng video</a:t>
            </a:r>
          </a:p>
        </p:txBody>
      </p:sp>
      <p:sp>
        <p:nvSpPr>
          <p:cNvPr id="10" name="TextBox 10"/>
          <p:cNvSpPr txBox="1"/>
          <p:nvPr/>
        </p:nvSpPr>
        <p:spPr>
          <a:xfrm>
            <a:off x="10020945" y="6147940"/>
            <a:ext cx="6632889" cy="769846"/>
          </a:xfrm>
          <a:prstGeom prst="rect">
            <a:avLst/>
          </a:prstGeom>
        </p:spPr>
        <p:txBody>
          <a:bodyPr lIns="0" tIns="0" rIns="0" bIns="0" rtlCol="0" anchor="t">
            <a:spAutoFit/>
          </a:bodyPr>
          <a:lstStyle/>
          <a:p>
            <a:pPr algn="l">
              <a:lnSpc>
                <a:spcPts val="3096"/>
              </a:lnSpc>
            </a:pPr>
            <a:r>
              <a:rPr lang="en-US" sz="2382" b="1">
                <a:solidFill>
                  <a:srgbClr val="000000"/>
                </a:solidFill>
                <a:latin typeface="Asap Bold"/>
                <a:ea typeface="Asap Bold"/>
                <a:cs typeface="Asap Bold"/>
                <a:sym typeface="Asap Bold"/>
              </a:rPr>
              <a:t>Trích xuất đặc trưng (Feature Extraction):</a:t>
            </a:r>
          </a:p>
          <a:p>
            <a:pPr marL="0" lvl="0" indent="0" algn="l">
              <a:lnSpc>
                <a:spcPts val="3096"/>
              </a:lnSpc>
              <a:spcBef>
                <a:spcPct val="0"/>
              </a:spcBef>
            </a:pPr>
            <a:endParaRPr lang="en-US" sz="2382" b="1">
              <a:solidFill>
                <a:srgbClr val="000000"/>
              </a:solidFill>
              <a:latin typeface="Asap Bold"/>
              <a:ea typeface="Asap Bold"/>
              <a:cs typeface="Asap Bold"/>
              <a:sym typeface="Asap Bold"/>
            </a:endParaRPr>
          </a:p>
        </p:txBody>
      </p:sp>
      <p:sp>
        <p:nvSpPr>
          <p:cNvPr id="11" name="TextBox 11"/>
          <p:cNvSpPr txBox="1"/>
          <p:nvPr/>
        </p:nvSpPr>
        <p:spPr>
          <a:xfrm>
            <a:off x="10020945" y="6981313"/>
            <a:ext cx="6632889" cy="742262"/>
          </a:xfrm>
          <a:prstGeom prst="rect">
            <a:avLst/>
          </a:prstGeom>
        </p:spPr>
        <p:txBody>
          <a:bodyPr lIns="0" tIns="0" rIns="0" bIns="0" rtlCol="0" anchor="t">
            <a:spAutoFit/>
          </a:bodyPr>
          <a:lstStyle/>
          <a:p>
            <a:pPr algn="l">
              <a:lnSpc>
                <a:spcPts val="2995"/>
              </a:lnSpc>
            </a:pPr>
            <a:r>
              <a:rPr lang="en-US" sz="2304" b="1">
                <a:solidFill>
                  <a:srgbClr val="000000"/>
                </a:solidFill>
                <a:latin typeface="Asap Bold"/>
                <a:ea typeface="Asap Bold"/>
                <a:cs typeface="Asap Bold"/>
                <a:sym typeface="Asap Bold"/>
              </a:rPr>
              <a:t>Phân loại đối tượng (Object Classification):</a:t>
            </a:r>
          </a:p>
          <a:p>
            <a:pPr marL="0" lvl="0" indent="0" algn="l">
              <a:lnSpc>
                <a:spcPts val="2995"/>
              </a:lnSpc>
              <a:spcBef>
                <a:spcPct val="0"/>
              </a:spcBef>
            </a:pPr>
            <a:endParaRPr lang="en-US" sz="2304" b="1">
              <a:solidFill>
                <a:srgbClr val="000000"/>
              </a:solidFill>
              <a:latin typeface="Asap Bold"/>
              <a:ea typeface="Asap Bold"/>
              <a:cs typeface="Asap Bold"/>
              <a:sym typeface="Asap Bold"/>
            </a:endParaRPr>
          </a:p>
        </p:txBody>
      </p:sp>
      <p:sp>
        <p:nvSpPr>
          <p:cNvPr id="12" name="Freeform 12"/>
          <p:cNvSpPr/>
          <p:nvPr/>
        </p:nvSpPr>
        <p:spPr>
          <a:xfrm>
            <a:off x="9253601" y="4125987"/>
            <a:ext cx="338568" cy="338568"/>
          </a:xfrm>
          <a:custGeom>
            <a:avLst/>
            <a:gdLst/>
            <a:ahLst/>
            <a:cxnLst/>
            <a:rect l="l" t="t" r="r" b="b"/>
            <a:pathLst>
              <a:path w="338568" h="338568">
                <a:moveTo>
                  <a:pt x="0" y="0"/>
                </a:moveTo>
                <a:lnTo>
                  <a:pt x="338569" y="0"/>
                </a:lnTo>
                <a:lnTo>
                  <a:pt x="338569" y="338568"/>
                </a:lnTo>
                <a:lnTo>
                  <a:pt x="0" y="3385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9253601" y="2029494"/>
            <a:ext cx="338568" cy="338568"/>
          </a:xfrm>
          <a:custGeom>
            <a:avLst/>
            <a:gdLst/>
            <a:ahLst/>
            <a:cxnLst/>
            <a:rect l="l" t="t" r="r" b="b"/>
            <a:pathLst>
              <a:path w="338568" h="338568">
                <a:moveTo>
                  <a:pt x="0" y="0"/>
                </a:moveTo>
                <a:lnTo>
                  <a:pt x="338569" y="0"/>
                </a:lnTo>
                <a:lnTo>
                  <a:pt x="338569" y="338569"/>
                </a:lnTo>
                <a:lnTo>
                  <a:pt x="0" y="3385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8429188" y="5017005"/>
            <a:ext cx="7517548" cy="548640"/>
          </a:xfrm>
          <a:prstGeom prst="rect">
            <a:avLst/>
          </a:prstGeom>
        </p:spPr>
        <p:txBody>
          <a:bodyPr lIns="0" tIns="0" rIns="0" bIns="0" rtlCol="0" anchor="t">
            <a:spAutoFit/>
          </a:bodyPr>
          <a:lstStyle/>
          <a:p>
            <a:pPr marL="0" lvl="0" indent="0" algn="l">
              <a:lnSpc>
                <a:spcPts val="4290"/>
              </a:lnSpc>
            </a:pPr>
            <a:r>
              <a:rPr lang="en-US" sz="3300" b="1">
                <a:solidFill>
                  <a:srgbClr val="000000"/>
                </a:solidFill>
                <a:latin typeface="Asap Bold"/>
                <a:ea typeface="Asap Bold"/>
                <a:cs typeface="Asap Bold"/>
                <a:sym typeface="Asap Bold"/>
              </a:rPr>
              <a:t>Vấn đề cần giải quyết của bài toán:</a:t>
            </a:r>
          </a:p>
        </p:txBody>
      </p:sp>
      <p:sp>
        <p:nvSpPr>
          <p:cNvPr id="15" name="Freeform 15"/>
          <p:cNvSpPr/>
          <p:nvPr/>
        </p:nvSpPr>
        <p:spPr>
          <a:xfrm>
            <a:off x="9253601" y="7020537"/>
            <a:ext cx="338568" cy="338568"/>
          </a:xfrm>
          <a:custGeom>
            <a:avLst/>
            <a:gdLst/>
            <a:ahLst/>
            <a:cxnLst/>
            <a:rect l="l" t="t" r="r" b="b"/>
            <a:pathLst>
              <a:path w="338568" h="338568">
                <a:moveTo>
                  <a:pt x="0" y="0"/>
                </a:moveTo>
                <a:lnTo>
                  <a:pt x="338569" y="0"/>
                </a:lnTo>
                <a:lnTo>
                  <a:pt x="338569" y="338568"/>
                </a:lnTo>
                <a:lnTo>
                  <a:pt x="0" y="3385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9253601" y="6165720"/>
            <a:ext cx="338568" cy="338568"/>
          </a:xfrm>
          <a:custGeom>
            <a:avLst/>
            <a:gdLst/>
            <a:ahLst/>
            <a:cxnLst/>
            <a:rect l="l" t="t" r="r" b="b"/>
            <a:pathLst>
              <a:path w="338568" h="338568">
                <a:moveTo>
                  <a:pt x="0" y="0"/>
                </a:moveTo>
                <a:lnTo>
                  <a:pt x="338569" y="0"/>
                </a:lnTo>
                <a:lnTo>
                  <a:pt x="338569" y="338568"/>
                </a:lnTo>
                <a:lnTo>
                  <a:pt x="0" y="3385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9253601" y="7884384"/>
            <a:ext cx="338568" cy="338568"/>
          </a:xfrm>
          <a:custGeom>
            <a:avLst/>
            <a:gdLst/>
            <a:ahLst/>
            <a:cxnLst/>
            <a:rect l="l" t="t" r="r" b="b"/>
            <a:pathLst>
              <a:path w="338568" h="338568">
                <a:moveTo>
                  <a:pt x="0" y="0"/>
                </a:moveTo>
                <a:lnTo>
                  <a:pt x="338569" y="0"/>
                </a:lnTo>
                <a:lnTo>
                  <a:pt x="338569" y="338568"/>
                </a:lnTo>
                <a:lnTo>
                  <a:pt x="0" y="3385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10020945" y="7828504"/>
            <a:ext cx="6632889" cy="742262"/>
          </a:xfrm>
          <a:prstGeom prst="rect">
            <a:avLst/>
          </a:prstGeom>
        </p:spPr>
        <p:txBody>
          <a:bodyPr lIns="0" tIns="0" rIns="0" bIns="0" rtlCol="0" anchor="t">
            <a:spAutoFit/>
          </a:bodyPr>
          <a:lstStyle/>
          <a:p>
            <a:pPr algn="l">
              <a:lnSpc>
                <a:spcPts val="2995"/>
              </a:lnSpc>
            </a:pPr>
            <a:r>
              <a:rPr lang="en-US" sz="2304" b="1">
                <a:solidFill>
                  <a:srgbClr val="000000"/>
                </a:solidFill>
                <a:latin typeface="Asap Bold"/>
                <a:ea typeface="Asap Bold"/>
                <a:cs typeface="Asap Bold"/>
                <a:sym typeface="Asap Bold"/>
              </a:rPr>
              <a:t>Định vị đối tượng (Object Localization):</a:t>
            </a:r>
          </a:p>
          <a:p>
            <a:pPr marL="0" lvl="0" indent="0" algn="l">
              <a:lnSpc>
                <a:spcPts val="2995"/>
              </a:lnSpc>
              <a:spcBef>
                <a:spcPct val="0"/>
              </a:spcBef>
            </a:pPr>
            <a:endParaRPr lang="en-US" sz="2304" b="1">
              <a:solidFill>
                <a:srgbClr val="000000"/>
              </a:solidFill>
              <a:latin typeface="Asap Bold"/>
              <a:ea typeface="Asap Bold"/>
              <a:cs typeface="Asap Bold"/>
              <a:sym typeface="Asap Bold"/>
            </a:endParaRPr>
          </a:p>
        </p:txBody>
      </p:sp>
      <p:sp>
        <p:nvSpPr>
          <p:cNvPr id="19" name="Freeform 19"/>
          <p:cNvSpPr/>
          <p:nvPr/>
        </p:nvSpPr>
        <p:spPr>
          <a:xfrm>
            <a:off x="9253601" y="8699697"/>
            <a:ext cx="338568" cy="338568"/>
          </a:xfrm>
          <a:custGeom>
            <a:avLst/>
            <a:gdLst/>
            <a:ahLst/>
            <a:cxnLst/>
            <a:rect l="l" t="t" r="r" b="b"/>
            <a:pathLst>
              <a:path w="338568" h="338568">
                <a:moveTo>
                  <a:pt x="0" y="0"/>
                </a:moveTo>
                <a:lnTo>
                  <a:pt x="338569" y="0"/>
                </a:lnTo>
                <a:lnTo>
                  <a:pt x="338569" y="338569"/>
                </a:lnTo>
                <a:lnTo>
                  <a:pt x="0" y="3385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10020945" y="8643817"/>
            <a:ext cx="6632889" cy="742262"/>
          </a:xfrm>
          <a:prstGeom prst="rect">
            <a:avLst/>
          </a:prstGeom>
        </p:spPr>
        <p:txBody>
          <a:bodyPr lIns="0" tIns="0" rIns="0" bIns="0" rtlCol="0" anchor="t">
            <a:spAutoFit/>
          </a:bodyPr>
          <a:lstStyle/>
          <a:p>
            <a:pPr algn="l">
              <a:lnSpc>
                <a:spcPts val="2995"/>
              </a:lnSpc>
            </a:pPr>
            <a:r>
              <a:rPr lang="en-US" sz="2304" b="1">
                <a:solidFill>
                  <a:srgbClr val="000000"/>
                </a:solidFill>
                <a:latin typeface="Asap Bold"/>
                <a:ea typeface="Asap Bold"/>
                <a:cs typeface="Asap Bold"/>
                <a:sym typeface="Asap Bold"/>
              </a:rPr>
              <a:t>Định vị đối tượng (Object Localization):</a:t>
            </a:r>
          </a:p>
          <a:p>
            <a:pPr marL="0" lvl="0" indent="0" algn="l">
              <a:lnSpc>
                <a:spcPts val="2995"/>
              </a:lnSpc>
              <a:spcBef>
                <a:spcPct val="0"/>
              </a:spcBef>
            </a:pPr>
            <a:endParaRPr lang="en-US" sz="2304" b="1">
              <a:solidFill>
                <a:srgbClr val="000000"/>
              </a:solidFill>
              <a:latin typeface="Asap Bold"/>
              <a:ea typeface="Asap Bold"/>
              <a:cs typeface="Asap Bold"/>
              <a:sym typeface="Asap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5BFD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793573"/>
            <a:ext cx="16458607" cy="8699854"/>
            <a:chOff x="0" y="0"/>
            <a:chExt cx="8277467" cy="4375386"/>
          </a:xfrm>
        </p:grpSpPr>
        <p:sp>
          <p:nvSpPr>
            <p:cNvPr id="3" name="Freeform 3"/>
            <p:cNvSpPr/>
            <p:nvPr/>
          </p:nvSpPr>
          <p:spPr>
            <a:xfrm>
              <a:off x="0" y="0"/>
              <a:ext cx="8277467" cy="4375386"/>
            </a:xfrm>
            <a:custGeom>
              <a:avLst/>
              <a:gdLst/>
              <a:ahLst/>
              <a:cxnLst/>
              <a:rect l="l" t="t" r="r" b="b"/>
              <a:pathLst>
                <a:path w="8277467" h="4375386">
                  <a:moveTo>
                    <a:pt x="0" y="0"/>
                  </a:moveTo>
                  <a:lnTo>
                    <a:pt x="0" y="4375386"/>
                  </a:lnTo>
                  <a:lnTo>
                    <a:pt x="8277467" y="4375386"/>
                  </a:lnTo>
                  <a:lnTo>
                    <a:pt x="8277467" y="0"/>
                  </a:lnTo>
                  <a:lnTo>
                    <a:pt x="0" y="0"/>
                  </a:lnTo>
                  <a:close/>
                  <a:moveTo>
                    <a:pt x="8216507" y="4314426"/>
                  </a:moveTo>
                  <a:lnTo>
                    <a:pt x="59690" y="4314426"/>
                  </a:lnTo>
                  <a:lnTo>
                    <a:pt x="59690" y="59690"/>
                  </a:lnTo>
                  <a:lnTo>
                    <a:pt x="8216507" y="59690"/>
                  </a:lnTo>
                  <a:lnTo>
                    <a:pt x="8216507" y="4314426"/>
                  </a:lnTo>
                  <a:close/>
                </a:path>
              </a:pathLst>
            </a:custGeom>
            <a:solidFill>
              <a:srgbClr val="000000"/>
            </a:solidFill>
          </p:spPr>
        </p:sp>
      </p:grpSp>
      <p:sp>
        <p:nvSpPr>
          <p:cNvPr id="4" name="TextBox 4"/>
          <p:cNvSpPr txBox="1"/>
          <p:nvPr/>
        </p:nvSpPr>
        <p:spPr>
          <a:xfrm>
            <a:off x="1780459" y="1494010"/>
            <a:ext cx="11714737" cy="742950"/>
          </a:xfrm>
          <a:prstGeom prst="rect">
            <a:avLst/>
          </a:prstGeom>
        </p:spPr>
        <p:txBody>
          <a:bodyPr lIns="0" tIns="0" rIns="0" bIns="0" rtlCol="0" anchor="t">
            <a:spAutoFit/>
          </a:bodyPr>
          <a:lstStyle/>
          <a:p>
            <a:pPr marL="0" lvl="0" indent="0" algn="l">
              <a:lnSpc>
                <a:spcPts val="5831"/>
              </a:lnSpc>
            </a:pPr>
            <a:r>
              <a:rPr lang="en-US" sz="4859" b="1">
                <a:solidFill>
                  <a:srgbClr val="000000"/>
                </a:solidFill>
                <a:latin typeface="Asap Bold"/>
                <a:ea typeface="Asap Bold"/>
                <a:cs typeface="Asap Bold"/>
                <a:sym typeface="Asap Bold"/>
              </a:rPr>
              <a:t>1.2. Các phương pháp sử dụng</a:t>
            </a:r>
          </a:p>
        </p:txBody>
      </p:sp>
      <p:sp>
        <p:nvSpPr>
          <p:cNvPr id="5" name="Freeform 5"/>
          <p:cNvSpPr/>
          <p:nvPr/>
        </p:nvSpPr>
        <p:spPr>
          <a:xfrm flipV="1">
            <a:off x="15659129" y="-583854"/>
            <a:ext cx="3200342" cy="5641629"/>
          </a:xfrm>
          <a:custGeom>
            <a:avLst/>
            <a:gdLst/>
            <a:ahLst/>
            <a:cxnLst/>
            <a:rect l="l" t="t" r="r" b="b"/>
            <a:pathLst>
              <a:path w="3200342" h="5641629">
                <a:moveTo>
                  <a:pt x="0" y="5641629"/>
                </a:moveTo>
                <a:lnTo>
                  <a:pt x="3200342" y="5641629"/>
                </a:lnTo>
                <a:lnTo>
                  <a:pt x="3200342" y="0"/>
                </a:lnTo>
                <a:lnTo>
                  <a:pt x="0" y="0"/>
                </a:lnTo>
                <a:lnTo>
                  <a:pt x="0" y="56416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780459" y="2392325"/>
            <a:ext cx="4354879" cy="548640"/>
          </a:xfrm>
          <a:prstGeom prst="rect">
            <a:avLst/>
          </a:prstGeom>
        </p:spPr>
        <p:txBody>
          <a:bodyPr lIns="0" tIns="0" rIns="0" bIns="0" rtlCol="0" anchor="t">
            <a:spAutoFit/>
          </a:bodyPr>
          <a:lstStyle/>
          <a:p>
            <a:pPr marL="0" lvl="0" indent="0" algn="l">
              <a:lnSpc>
                <a:spcPts val="4290"/>
              </a:lnSpc>
            </a:pPr>
            <a:r>
              <a:rPr lang="en-US" sz="3300" b="1">
                <a:solidFill>
                  <a:srgbClr val="000000"/>
                </a:solidFill>
                <a:latin typeface="Asap Bold"/>
                <a:ea typeface="Asap Bold"/>
                <a:cs typeface="Asap Bold"/>
                <a:sym typeface="Asap Bold"/>
              </a:rPr>
              <a:t>Phương pháp CNN</a:t>
            </a:r>
          </a:p>
        </p:txBody>
      </p:sp>
      <p:sp>
        <p:nvSpPr>
          <p:cNvPr id="7" name="TextBox 7"/>
          <p:cNvSpPr txBox="1"/>
          <p:nvPr/>
        </p:nvSpPr>
        <p:spPr>
          <a:xfrm>
            <a:off x="2184636" y="3264815"/>
            <a:ext cx="15074664" cy="1950720"/>
          </a:xfrm>
          <a:prstGeom prst="rect">
            <a:avLst/>
          </a:prstGeom>
        </p:spPr>
        <p:txBody>
          <a:bodyPr lIns="0" tIns="0" rIns="0" bIns="0" rtlCol="0" anchor="t">
            <a:spAutoFit/>
          </a:bodyPr>
          <a:lstStyle/>
          <a:p>
            <a:pPr algn="l">
              <a:lnSpc>
                <a:spcPts val="3120"/>
              </a:lnSpc>
            </a:pPr>
            <a:r>
              <a:rPr lang="en-US" sz="2400">
                <a:solidFill>
                  <a:srgbClr val="000000"/>
                </a:solidFill>
                <a:latin typeface="Asap"/>
                <a:ea typeface="Asap"/>
                <a:cs typeface="Asap"/>
                <a:sym typeface="Asap"/>
              </a:rPr>
              <a:t>Ý tưởng chính của CNN là sử dụng các lớp tích chập (convolutional layers) để tự động học và trích xuất các đặc trưng quan trọng từ dữ liệu hình ảnh hoặc video mà không cần sự can thiệp của con người. Các lớp tích chập giúp hệ thống học các đặc trưng không gian ở nhiều mức độ khác nhau, từ các đặc trưng cơ bản như cạnh, góc đến các đặc trưng phức tạp hơn như hình dáng, cấu trúc và các đối tượng trong hình ảnh.</a:t>
            </a:r>
          </a:p>
          <a:p>
            <a:pPr marL="0" lvl="0" indent="0" algn="l">
              <a:lnSpc>
                <a:spcPts val="3120"/>
              </a:lnSpc>
            </a:pPr>
            <a:endParaRPr lang="en-US" sz="2400">
              <a:solidFill>
                <a:srgbClr val="000000"/>
              </a:solidFill>
              <a:latin typeface="Asap"/>
              <a:ea typeface="Asap"/>
              <a:cs typeface="Asap"/>
              <a:sym typeface="Asap"/>
            </a:endParaRPr>
          </a:p>
        </p:txBody>
      </p:sp>
      <p:sp>
        <p:nvSpPr>
          <p:cNvPr id="8" name="TextBox 8"/>
          <p:cNvSpPr txBox="1"/>
          <p:nvPr/>
        </p:nvSpPr>
        <p:spPr>
          <a:xfrm>
            <a:off x="1780459" y="5363172"/>
            <a:ext cx="4354879" cy="548640"/>
          </a:xfrm>
          <a:prstGeom prst="rect">
            <a:avLst/>
          </a:prstGeom>
        </p:spPr>
        <p:txBody>
          <a:bodyPr lIns="0" tIns="0" rIns="0" bIns="0" rtlCol="0" anchor="t">
            <a:spAutoFit/>
          </a:bodyPr>
          <a:lstStyle/>
          <a:p>
            <a:pPr marL="0" lvl="0" indent="0" algn="l">
              <a:lnSpc>
                <a:spcPts val="4290"/>
              </a:lnSpc>
            </a:pPr>
            <a:r>
              <a:rPr lang="en-US" sz="3300" b="1">
                <a:solidFill>
                  <a:srgbClr val="000000"/>
                </a:solidFill>
                <a:latin typeface="Asap Bold"/>
                <a:ea typeface="Asap Bold"/>
                <a:cs typeface="Asap Bold"/>
                <a:sym typeface="Asap Bold"/>
              </a:rPr>
              <a:t>Phương pháp YOLO</a:t>
            </a:r>
          </a:p>
        </p:txBody>
      </p:sp>
      <p:sp>
        <p:nvSpPr>
          <p:cNvPr id="9" name="TextBox 9"/>
          <p:cNvSpPr txBox="1"/>
          <p:nvPr/>
        </p:nvSpPr>
        <p:spPr>
          <a:xfrm>
            <a:off x="2184636" y="6040400"/>
            <a:ext cx="15074664" cy="2731770"/>
          </a:xfrm>
          <a:prstGeom prst="rect">
            <a:avLst/>
          </a:prstGeom>
        </p:spPr>
        <p:txBody>
          <a:bodyPr lIns="0" tIns="0" rIns="0" bIns="0" rtlCol="0" anchor="t">
            <a:spAutoFit/>
          </a:bodyPr>
          <a:lstStyle/>
          <a:p>
            <a:pPr algn="l">
              <a:lnSpc>
                <a:spcPts val="3120"/>
              </a:lnSpc>
            </a:pPr>
            <a:r>
              <a:rPr lang="en-US" sz="2400">
                <a:solidFill>
                  <a:srgbClr val="000000"/>
                </a:solidFill>
                <a:latin typeface="Asap"/>
                <a:ea typeface="Asap"/>
                <a:cs typeface="Asap"/>
                <a:sym typeface="Asap"/>
              </a:rPr>
              <a:t> Việc kết hợp YOLO với các thuật toán theo dõi đối tượng như DeepSORT mang lại khả năng theo dõi đối tượng qua nhiều khung hình liên tiếp. Sau khi YOLO phát hiện các đối tượng trong video, thuật toán DeepSORT có thể gán một ID duy nhất cho từng đối tượng và theo dõi chúng qua các khung hình tiếp theo. Điều này giúp duy trì sự nhận diện nhất quán của đối tượng, ngay cả khi chúng di chuyển qua các khu vực khác nhau hoặc bị che khuất tạm thời.</a:t>
            </a:r>
          </a:p>
          <a:p>
            <a:pPr algn="l">
              <a:lnSpc>
                <a:spcPts val="3120"/>
              </a:lnSpc>
            </a:pPr>
            <a:endParaRPr lang="en-US" sz="2400">
              <a:solidFill>
                <a:srgbClr val="000000"/>
              </a:solidFill>
              <a:latin typeface="Asap"/>
              <a:ea typeface="Asap"/>
              <a:cs typeface="Asap"/>
              <a:sym typeface="Asap"/>
            </a:endParaRPr>
          </a:p>
          <a:p>
            <a:pPr marL="0" lvl="0" indent="0" algn="l">
              <a:lnSpc>
                <a:spcPts val="3120"/>
              </a:lnSpc>
            </a:pPr>
            <a:endParaRPr lang="en-US" sz="2400">
              <a:solidFill>
                <a:srgbClr val="000000"/>
              </a:solidFill>
              <a:latin typeface="Asap"/>
              <a:ea typeface="Asap"/>
              <a:cs typeface="Asap"/>
              <a:sym typeface="As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5BFD1"/>
        </a:solidFill>
        <a:effectLst/>
      </p:bgPr>
    </p:bg>
    <p:spTree>
      <p:nvGrpSpPr>
        <p:cNvPr id="1" name=""/>
        <p:cNvGrpSpPr/>
        <p:nvPr/>
      </p:nvGrpSpPr>
      <p:grpSpPr>
        <a:xfrm>
          <a:off x="0" y="0"/>
          <a:ext cx="0" cy="0"/>
          <a:chOff x="0" y="0"/>
          <a:chExt cx="0" cy="0"/>
        </a:xfrm>
      </p:grpSpPr>
      <p:grpSp>
        <p:nvGrpSpPr>
          <p:cNvPr id="2" name="Group 2"/>
          <p:cNvGrpSpPr/>
          <p:nvPr/>
        </p:nvGrpSpPr>
        <p:grpSpPr>
          <a:xfrm>
            <a:off x="266044" y="450044"/>
            <a:ext cx="17755912" cy="9385596"/>
            <a:chOff x="0" y="0"/>
            <a:chExt cx="8277467" cy="4375386"/>
          </a:xfrm>
        </p:grpSpPr>
        <p:sp>
          <p:nvSpPr>
            <p:cNvPr id="3" name="Freeform 3"/>
            <p:cNvSpPr/>
            <p:nvPr/>
          </p:nvSpPr>
          <p:spPr>
            <a:xfrm>
              <a:off x="0" y="0"/>
              <a:ext cx="8277467" cy="4375386"/>
            </a:xfrm>
            <a:custGeom>
              <a:avLst/>
              <a:gdLst/>
              <a:ahLst/>
              <a:cxnLst/>
              <a:rect l="l" t="t" r="r" b="b"/>
              <a:pathLst>
                <a:path w="8277467" h="4375386">
                  <a:moveTo>
                    <a:pt x="0" y="0"/>
                  </a:moveTo>
                  <a:lnTo>
                    <a:pt x="0" y="4375386"/>
                  </a:lnTo>
                  <a:lnTo>
                    <a:pt x="8277467" y="4375386"/>
                  </a:lnTo>
                  <a:lnTo>
                    <a:pt x="8277467" y="0"/>
                  </a:lnTo>
                  <a:lnTo>
                    <a:pt x="0" y="0"/>
                  </a:lnTo>
                  <a:close/>
                  <a:moveTo>
                    <a:pt x="8216507" y="4314426"/>
                  </a:moveTo>
                  <a:lnTo>
                    <a:pt x="59690" y="4314426"/>
                  </a:lnTo>
                  <a:lnTo>
                    <a:pt x="59690" y="59690"/>
                  </a:lnTo>
                  <a:lnTo>
                    <a:pt x="8216507" y="59690"/>
                  </a:lnTo>
                  <a:lnTo>
                    <a:pt x="8216507" y="4314426"/>
                  </a:lnTo>
                  <a:close/>
                </a:path>
              </a:pathLst>
            </a:custGeom>
            <a:solidFill>
              <a:srgbClr val="000000"/>
            </a:solidFill>
          </p:spPr>
        </p:sp>
      </p:grpSp>
      <p:sp>
        <p:nvSpPr>
          <p:cNvPr id="4" name="AutoShape 4"/>
          <p:cNvSpPr/>
          <p:nvPr/>
        </p:nvSpPr>
        <p:spPr>
          <a:xfrm rot="-5400000">
            <a:off x="546454" y="7751947"/>
            <a:ext cx="983543" cy="0"/>
          </a:xfrm>
          <a:prstGeom prst="line">
            <a:avLst/>
          </a:prstGeom>
          <a:ln w="19050" cap="flat">
            <a:solidFill>
              <a:srgbClr val="8AA4B5"/>
            </a:solidFill>
            <a:prstDash val="solid"/>
            <a:headEnd type="none" w="sm" len="sm"/>
            <a:tailEnd type="none" w="sm" len="sm"/>
          </a:ln>
        </p:spPr>
      </p:sp>
      <p:sp>
        <p:nvSpPr>
          <p:cNvPr id="5" name="Freeform 5"/>
          <p:cNvSpPr/>
          <p:nvPr/>
        </p:nvSpPr>
        <p:spPr>
          <a:xfrm>
            <a:off x="1088837" y="1884823"/>
            <a:ext cx="5524907" cy="3017981"/>
          </a:xfrm>
          <a:custGeom>
            <a:avLst/>
            <a:gdLst/>
            <a:ahLst/>
            <a:cxnLst/>
            <a:rect l="l" t="t" r="r" b="b"/>
            <a:pathLst>
              <a:path w="5524907" h="3017981">
                <a:moveTo>
                  <a:pt x="0" y="0"/>
                </a:moveTo>
                <a:lnTo>
                  <a:pt x="5524908" y="0"/>
                </a:lnTo>
                <a:lnTo>
                  <a:pt x="5524908" y="3017980"/>
                </a:lnTo>
                <a:lnTo>
                  <a:pt x="0" y="30179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1490408" y="1884823"/>
            <a:ext cx="5524907" cy="3017981"/>
          </a:xfrm>
          <a:custGeom>
            <a:avLst/>
            <a:gdLst/>
            <a:ahLst/>
            <a:cxnLst/>
            <a:rect l="l" t="t" r="r" b="b"/>
            <a:pathLst>
              <a:path w="5524907" h="3017981">
                <a:moveTo>
                  <a:pt x="0" y="0"/>
                </a:moveTo>
                <a:lnTo>
                  <a:pt x="5524907" y="0"/>
                </a:lnTo>
                <a:lnTo>
                  <a:pt x="5524907" y="3017980"/>
                </a:lnTo>
                <a:lnTo>
                  <a:pt x="0" y="30179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190443" y="6213700"/>
            <a:ext cx="5423301" cy="2962478"/>
          </a:xfrm>
          <a:custGeom>
            <a:avLst/>
            <a:gdLst/>
            <a:ahLst/>
            <a:cxnLst/>
            <a:rect l="l" t="t" r="r" b="b"/>
            <a:pathLst>
              <a:path w="5423301" h="2962478">
                <a:moveTo>
                  <a:pt x="0" y="0"/>
                </a:moveTo>
                <a:lnTo>
                  <a:pt x="5423302" y="0"/>
                </a:lnTo>
                <a:lnTo>
                  <a:pt x="5423302" y="2962478"/>
                </a:lnTo>
                <a:lnTo>
                  <a:pt x="0" y="29624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1490408" y="6071703"/>
            <a:ext cx="5503766" cy="3006432"/>
          </a:xfrm>
          <a:custGeom>
            <a:avLst/>
            <a:gdLst/>
            <a:ahLst/>
            <a:cxnLst/>
            <a:rect l="l" t="t" r="r" b="b"/>
            <a:pathLst>
              <a:path w="5503766" h="3006432">
                <a:moveTo>
                  <a:pt x="0" y="0"/>
                </a:moveTo>
                <a:lnTo>
                  <a:pt x="5503766" y="0"/>
                </a:lnTo>
                <a:lnTo>
                  <a:pt x="5503766" y="3006432"/>
                </a:lnTo>
                <a:lnTo>
                  <a:pt x="0" y="30064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7200726" y="4619223"/>
            <a:ext cx="3835554" cy="1583038"/>
          </a:xfrm>
          <a:custGeom>
            <a:avLst/>
            <a:gdLst/>
            <a:ahLst/>
            <a:cxnLst/>
            <a:rect l="l" t="t" r="r" b="b"/>
            <a:pathLst>
              <a:path w="3835554" h="1583038">
                <a:moveTo>
                  <a:pt x="0" y="0"/>
                </a:moveTo>
                <a:lnTo>
                  <a:pt x="3835554" y="0"/>
                </a:lnTo>
                <a:lnTo>
                  <a:pt x="3835554" y="1583038"/>
                </a:lnTo>
                <a:lnTo>
                  <a:pt x="0" y="15830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532088" y="773402"/>
            <a:ext cx="10311927" cy="739946"/>
          </a:xfrm>
          <a:prstGeom prst="rect">
            <a:avLst/>
          </a:prstGeom>
        </p:spPr>
        <p:txBody>
          <a:bodyPr lIns="0" tIns="0" rIns="0" bIns="0" rtlCol="0" anchor="t">
            <a:spAutoFit/>
          </a:bodyPr>
          <a:lstStyle/>
          <a:p>
            <a:pPr algn="ctr">
              <a:lnSpc>
                <a:spcPts val="5940"/>
              </a:lnSpc>
            </a:pPr>
            <a:r>
              <a:rPr lang="en-US" sz="4243" b="1">
                <a:solidFill>
                  <a:srgbClr val="000000"/>
                </a:solidFill>
                <a:latin typeface="Asap Bold"/>
                <a:ea typeface="Asap Bold"/>
                <a:cs typeface="Asap Bold"/>
                <a:sym typeface="Asap Bold"/>
              </a:rPr>
              <a:t>1.3 Ngôn ngữ Và thư viện  sử dụng </a:t>
            </a:r>
          </a:p>
        </p:txBody>
      </p:sp>
      <p:sp>
        <p:nvSpPr>
          <p:cNvPr id="11" name="TextBox 11"/>
          <p:cNvSpPr txBox="1"/>
          <p:nvPr/>
        </p:nvSpPr>
        <p:spPr>
          <a:xfrm>
            <a:off x="7484726" y="5076167"/>
            <a:ext cx="3359289" cy="523875"/>
          </a:xfrm>
          <a:prstGeom prst="rect">
            <a:avLst/>
          </a:prstGeom>
        </p:spPr>
        <p:txBody>
          <a:bodyPr lIns="0" tIns="0" rIns="0" bIns="0" rtlCol="0" anchor="t">
            <a:spAutoFit/>
          </a:bodyPr>
          <a:lstStyle/>
          <a:p>
            <a:pPr algn="l">
              <a:lnSpc>
                <a:spcPts val="4200"/>
              </a:lnSpc>
            </a:pPr>
            <a:r>
              <a:rPr lang="en-US" sz="3000" b="1">
                <a:solidFill>
                  <a:srgbClr val="000000"/>
                </a:solidFill>
                <a:latin typeface="Asap Bold"/>
                <a:ea typeface="Asap Bold"/>
                <a:cs typeface="Asap Bold"/>
                <a:sym typeface="Asap Bold"/>
              </a:rPr>
              <a:t>Ngôn ngữ Python</a:t>
            </a:r>
          </a:p>
        </p:txBody>
      </p:sp>
      <p:sp>
        <p:nvSpPr>
          <p:cNvPr id="12" name="TextBox 12"/>
          <p:cNvSpPr txBox="1"/>
          <p:nvPr/>
        </p:nvSpPr>
        <p:spPr>
          <a:xfrm>
            <a:off x="1684345" y="2295441"/>
            <a:ext cx="4435499" cy="1857057"/>
          </a:xfrm>
          <a:prstGeom prst="rect">
            <a:avLst/>
          </a:prstGeom>
        </p:spPr>
        <p:txBody>
          <a:bodyPr lIns="0" tIns="0" rIns="0" bIns="0" rtlCol="0" anchor="t">
            <a:spAutoFit/>
          </a:bodyPr>
          <a:lstStyle/>
          <a:p>
            <a:pPr algn="ctr">
              <a:lnSpc>
                <a:spcPts val="3692"/>
              </a:lnSpc>
            </a:pPr>
            <a:r>
              <a:rPr lang="en-US" sz="2637" b="1">
                <a:solidFill>
                  <a:srgbClr val="000000"/>
                </a:solidFill>
                <a:latin typeface="Asap Bold"/>
                <a:ea typeface="Asap Bold"/>
                <a:cs typeface="Asap Bold"/>
                <a:sym typeface="Asap Bold"/>
              </a:rPr>
              <a:t>Thư viện Chính</a:t>
            </a:r>
          </a:p>
          <a:p>
            <a:pPr marL="569442" lvl="1" indent="-284721" algn="l">
              <a:lnSpc>
                <a:spcPts val="3692"/>
              </a:lnSpc>
              <a:buFont typeface="Arial"/>
              <a:buChar char="•"/>
            </a:pPr>
            <a:r>
              <a:rPr lang="en-US" sz="2637" b="1">
                <a:solidFill>
                  <a:srgbClr val="000000"/>
                </a:solidFill>
                <a:latin typeface="Asap Bold"/>
                <a:ea typeface="Asap Bold"/>
                <a:cs typeface="Asap Bold"/>
                <a:sym typeface="Asap Bold"/>
              </a:rPr>
              <a:t>Thư viện ultralytics.YOLO </a:t>
            </a:r>
          </a:p>
          <a:p>
            <a:pPr marL="569442" lvl="1" indent="-284721" algn="l">
              <a:lnSpc>
                <a:spcPts val="3692"/>
              </a:lnSpc>
              <a:buFont typeface="Arial"/>
              <a:buChar char="•"/>
            </a:pPr>
            <a:r>
              <a:rPr lang="en-US" sz="2637" b="1">
                <a:solidFill>
                  <a:srgbClr val="000000"/>
                </a:solidFill>
                <a:latin typeface="Asap Bold"/>
                <a:ea typeface="Asap Bold"/>
                <a:cs typeface="Asap Bold"/>
                <a:sym typeface="Asap Bold"/>
              </a:rPr>
              <a:t>Thư Viện cv2 (opencv)</a:t>
            </a:r>
          </a:p>
          <a:p>
            <a:pPr algn="ctr">
              <a:lnSpc>
                <a:spcPts val="3692"/>
              </a:lnSpc>
            </a:pPr>
            <a:endParaRPr lang="en-US" sz="2637" b="1">
              <a:solidFill>
                <a:srgbClr val="000000"/>
              </a:solidFill>
              <a:latin typeface="Asap Bold"/>
              <a:ea typeface="Asap Bold"/>
              <a:cs typeface="Asap Bold"/>
              <a:sym typeface="Asap Bold"/>
            </a:endParaRPr>
          </a:p>
        </p:txBody>
      </p:sp>
      <p:sp>
        <p:nvSpPr>
          <p:cNvPr id="13" name="TextBox 13"/>
          <p:cNvSpPr txBox="1"/>
          <p:nvPr/>
        </p:nvSpPr>
        <p:spPr>
          <a:xfrm>
            <a:off x="2047992" y="6787416"/>
            <a:ext cx="3708205" cy="1508333"/>
          </a:xfrm>
          <a:prstGeom prst="rect">
            <a:avLst/>
          </a:prstGeom>
        </p:spPr>
        <p:txBody>
          <a:bodyPr lIns="0" tIns="0" rIns="0" bIns="0" rtlCol="0" anchor="t">
            <a:spAutoFit/>
          </a:bodyPr>
          <a:lstStyle/>
          <a:p>
            <a:pPr algn="ctr">
              <a:lnSpc>
                <a:spcPts val="4013"/>
              </a:lnSpc>
            </a:pPr>
            <a:r>
              <a:rPr lang="en-US" sz="2866" b="1">
                <a:solidFill>
                  <a:srgbClr val="000000"/>
                </a:solidFill>
                <a:latin typeface="Asap Bold"/>
                <a:ea typeface="Asap Bold"/>
                <a:cs typeface="Asap Bold"/>
                <a:sym typeface="Asap Bold"/>
              </a:rPr>
              <a:t>Thư viện Cơ Bản  </a:t>
            </a:r>
          </a:p>
          <a:p>
            <a:pPr marL="618949" lvl="1" indent="-309474" algn="l">
              <a:lnSpc>
                <a:spcPts val="4013"/>
              </a:lnSpc>
              <a:buFont typeface="Arial"/>
              <a:buChar char="•"/>
            </a:pPr>
            <a:r>
              <a:rPr lang="en-US" sz="2866" b="1">
                <a:solidFill>
                  <a:srgbClr val="000000"/>
                </a:solidFill>
                <a:latin typeface="Asap Bold"/>
                <a:ea typeface="Asap Bold"/>
                <a:cs typeface="Asap Bold"/>
                <a:sym typeface="Asap Bold"/>
              </a:rPr>
              <a:t>Thư viện torch </a:t>
            </a:r>
          </a:p>
          <a:p>
            <a:pPr marL="618949" lvl="1" indent="-309474" algn="l">
              <a:lnSpc>
                <a:spcPts val="4013"/>
              </a:lnSpc>
              <a:buFont typeface="Arial"/>
              <a:buChar char="•"/>
            </a:pPr>
            <a:r>
              <a:rPr lang="en-US" sz="2866" b="1">
                <a:solidFill>
                  <a:srgbClr val="000000"/>
                </a:solidFill>
                <a:latin typeface="Asap Bold"/>
                <a:ea typeface="Asap Bold"/>
                <a:cs typeface="Asap Bold"/>
                <a:sym typeface="Asap Bold"/>
              </a:rPr>
              <a:t>Thư viện numpy </a:t>
            </a:r>
          </a:p>
        </p:txBody>
      </p:sp>
      <p:sp>
        <p:nvSpPr>
          <p:cNvPr id="14" name="TextBox 14"/>
          <p:cNvSpPr txBox="1"/>
          <p:nvPr/>
        </p:nvSpPr>
        <p:spPr>
          <a:xfrm>
            <a:off x="12138184" y="2105748"/>
            <a:ext cx="4208214" cy="3807562"/>
          </a:xfrm>
          <a:prstGeom prst="rect">
            <a:avLst/>
          </a:prstGeom>
        </p:spPr>
        <p:txBody>
          <a:bodyPr lIns="0" tIns="0" rIns="0" bIns="0" rtlCol="0" anchor="t">
            <a:spAutoFit/>
          </a:bodyPr>
          <a:lstStyle/>
          <a:p>
            <a:pPr algn="ctr">
              <a:lnSpc>
                <a:spcPts val="3809"/>
              </a:lnSpc>
            </a:pPr>
            <a:r>
              <a:rPr lang="en-US" sz="2721" b="1">
                <a:solidFill>
                  <a:srgbClr val="000000"/>
                </a:solidFill>
                <a:latin typeface="Asap Bold"/>
                <a:ea typeface="Asap Bold"/>
                <a:cs typeface="Asap Bold"/>
                <a:sym typeface="Asap Bold"/>
              </a:rPr>
              <a:t>Thư viện cho huấn luyện &amp; đánh giá </a:t>
            </a:r>
          </a:p>
          <a:p>
            <a:pPr marL="587464" lvl="1" indent="-293732" algn="l">
              <a:lnSpc>
                <a:spcPts val="3809"/>
              </a:lnSpc>
              <a:buFont typeface="Arial"/>
              <a:buChar char="•"/>
            </a:pPr>
            <a:r>
              <a:rPr lang="en-US" sz="2721" b="1">
                <a:solidFill>
                  <a:srgbClr val="000000"/>
                </a:solidFill>
                <a:latin typeface="Asap Bold"/>
                <a:ea typeface="Asap Bold"/>
                <a:cs typeface="Asap Bold"/>
                <a:sym typeface="Asap Bold"/>
              </a:rPr>
              <a:t>Thư viện pandas </a:t>
            </a:r>
          </a:p>
          <a:p>
            <a:pPr marL="587464" lvl="1" indent="-293732" algn="l">
              <a:lnSpc>
                <a:spcPts val="3809"/>
              </a:lnSpc>
              <a:buFont typeface="Arial"/>
              <a:buChar char="•"/>
            </a:pPr>
            <a:r>
              <a:rPr lang="en-US" sz="2721" b="1">
                <a:solidFill>
                  <a:srgbClr val="000000"/>
                </a:solidFill>
                <a:latin typeface="Asap Bold"/>
                <a:ea typeface="Asap Bold"/>
                <a:cs typeface="Asap Bold"/>
                <a:sym typeface="Asap Bold"/>
              </a:rPr>
              <a:t>Thư viện matplotlib.pyplot </a:t>
            </a:r>
          </a:p>
          <a:p>
            <a:pPr algn="ctr">
              <a:lnSpc>
                <a:spcPts val="3809"/>
              </a:lnSpc>
            </a:pPr>
            <a:endParaRPr lang="en-US" sz="2721" b="1">
              <a:solidFill>
                <a:srgbClr val="000000"/>
              </a:solidFill>
              <a:latin typeface="Asap Bold"/>
              <a:ea typeface="Asap Bold"/>
              <a:cs typeface="Asap Bold"/>
              <a:sym typeface="Asap Bold"/>
            </a:endParaRPr>
          </a:p>
          <a:p>
            <a:pPr algn="ctr">
              <a:lnSpc>
                <a:spcPts val="3809"/>
              </a:lnSpc>
            </a:pPr>
            <a:endParaRPr lang="en-US" sz="2721" b="1">
              <a:solidFill>
                <a:srgbClr val="000000"/>
              </a:solidFill>
              <a:latin typeface="Asap Bold"/>
              <a:ea typeface="Asap Bold"/>
              <a:cs typeface="Asap Bold"/>
              <a:sym typeface="Asap Bold"/>
            </a:endParaRPr>
          </a:p>
          <a:p>
            <a:pPr algn="ctr">
              <a:lnSpc>
                <a:spcPts val="3809"/>
              </a:lnSpc>
            </a:pPr>
            <a:endParaRPr lang="en-US" sz="2721" b="1">
              <a:solidFill>
                <a:srgbClr val="000000"/>
              </a:solidFill>
              <a:latin typeface="Asap Bold"/>
              <a:ea typeface="Asap Bold"/>
              <a:cs typeface="Asap Bold"/>
              <a:sym typeface="Asap Bold"/>
            </a:endParaRPr>
          </a:p>
        </p:txBody>
      </p:sp>
      <p:sp>
        <p:nvSpPr>
          <p:cNvPr id="15" name="TextBox 15"/>
          <p:cNvSpPr txBox="1"/>
          <p:nvPr/>
        </p:nvSpPr>
        <p:spPr>
          <a:xfrm>
            <a:off x="12298222" y="6479544"/>
            <a:ext cx="3532343" cy="2124075"/>
          </a:xfrm>
          <a:prstGeom prst="rect">
            <a:avLst/>
          </a:prstGeom>
        </p:spPr>
        <p:txBody>
          <a:bodyPr lIns="0" tIns="0" rIns="0" bIns="0" rtlCol="0" anchor="t">
            <a:spAutoFit/>
          </a:bodyPr>
          <a:lstStyle/>
          <a:p>
            <a:pPr algn="ctr">
              <a:lnSpc>
                <a:spcPts val="4200"/>
              </a:lnSpc>
            </a:pPr>
            <a:r>
              <a:rPr lang="en-US" sz="3000" b="1">
                <a:solidFill>
                  <a:srgbClr val="000000"/>
                </a:solidFill>
                <a:latin typeface="Asap Bold"/>
                <a:ea typeface="Asap Bold"/>
                <a:cs typeface="Asap Bold"/>
                <a:sym typeface="Asap Bold"/>
              </a:rPr>
              <a:t>Thư viện hỗ trợ </a:t>
            </a:r>
          </a:p>
          <a:p>
            <a:pPr marL="647700" lvl="1" indent="-323850" algn="l">
              <a:lnSpc>
                <a:spcPts val="4200"/>
              </a:lnSpc>
              <a:buFont typeface="Arial"/>
              <a:buChar char="•"/>
            </a:pPr>
            <a:r>
              <a:rPr lang="en-US" sz="3000" b="1">
                <a:solidFill>
                  <a:srgbClr val="000000"/>
                </a:solidFill>
                <a:latin typeface="Asap Bold"/>
                <a:ea typeface="Asap Bold"/>
                <a:cs typeface="Asap Bold"/>
                <a:sym typeface="Asap Bold"/>
              </a:rPr>
              <a:t>Thư viện tqdm</a:t>
            </a:r>
          </a:p>
          <a:p>
            <a:pPr marL="647700" lvl="1" indent="-323850" algn="l">
              <a:lnSpc>
                <a:spcPts val="4200"/>
              </a:lnSpc>
              <a:buFont typeface="Arial"/>
              <a:buChar char="•"/>
            </a:pPr>
            <a:r>
              <a:rPr lang="en-US" sz="3000" b="1">
                <a:solidFill>
                  <a:srgbClr val="000000"/>
                </a:solidFill>
                <a:latin typeface="Asap Bold"/>
                <a:ea typeface="Asap Bold"/>
                <a:cs typeface="Asap Bold"/>
                <a:sym typeface="Asap Bold"/>
              </a:rPr>
              <a:t>Thư viện yaml </a:t>
            </a:r>
          </a:p>
          <a:p>
            <a:pPr marL="647700" lvl="1" indent="-323850" algn="l">
              <a:lnSpc>
                <a:spcPts val="4200"/>
              </a:lnSpc>
              <a:buFont typeface="Arial"/>
              <a:buChar char="•"/>
            </a:pPr>
            <a:r>
              <a:rPr lang="en-US" sz="3000" b="1">
                <a:solidFill>
                  <a:srgbClr val="000000"/>
                </a:solidFill>
                <a:latin typeface="Asap Bold"/>
                <a:ea typeface="Asap Bold"/>
                <a:cs typeface="Asap Bold"/>
                <a:sym typeface="Asap Bold"/>
              </a:rPr>
              <a:t>Thư viện os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987671" cy="10287000"/>
            <a:chOff x="0" y="0"/>
            <a:chExt cx="2103749" cy="2709333"/>
          </a:xfrm>
        </p:grpSpPr>
        <p:sp>
          <p:nvSpPr>
            <p:cNvPr id="3" name="Freeform 3"/>
            <p:cNvSpPr/>
            <p:nvPr/>
          </p:nvSpPr>
          <p:spPr>
            <a:xfrm>
              <a:off x="0" y="0"/>
              <a:ext cx="2103749" cy="2709333"/>
            </a:xfrm>
            <a:custGeom>
              <a:avLst/>
              <a:gdLst/>
              <a:ahLst/>
              <a:cxnLst/>
              <a:rect l="l" t="t" r="r" b="b"/>
              <a:pathLst>
                <a:path w="2103749" h="2709333">
                  <a:moveTo>
                    <a:pt x="0" y="0"/>
                  </a:moveTo>
                  <a:lnTo>
                    <a:pt x="2103749" y="0"/>
                  </a:lnTo>
                  <a:lnTo>
                    <a:pt x="2103749" y="2709333"/>
                  </a:lnTo>
                  <a:lnTo>
                    <a:pt x="0" y="2709333"/>
                  </a:lnTo>
                  <a:close/>
                </a:path>
              </a:pathLst>
            </a:custGeom>
            <a:solidFill>
              <a:srgbClr val="FFF9F0"/>
            </a:solidFill>
          </p:spPr>
        </p:sp>
        <p:sp>
          <p:nvSpPr>
            <p:cNvPr id="4" name="TextBox 4"/>
            <p:cNvSpPr txBox="1"/>
            <p:nvPr/>
          </p:nvSpPr>
          <p:spPr>
            <a:xfrm>
              <a:off x="0" y="-19050"/>
              <a:ext cx="2103749" cy="2728383"/>
            </a:xfrm>
            <a:prstGeom prst="rect">
              <a:avLst/>
            </a:prstGeom>
          </p:spPr>
          <p:txBody>
            <a:bodyPr lIns="50800" tIns="50800" rIns="50800" bIns="50800" rtlCol="0" anchor="ctr"/>
            <a:lstStyle/>
            <a:p>
              <a:pPr algn="ctr">
                <a:lnSpc>
                  <a:spcPts val="2860"/>
                </a:lnSpc>
              </a:pPr>
              <a:endParaRPr/>
            </a:p>
          </p:txBody>
        </p:sp>
      </p:grpSp>
      <p:sp>
        <p:nvSpPr>
          <p:cNvPr id="5" name="AutoShape 5"/>
          <p:cNvSpPr/>
          <p:nvPr/>
        </p:nvSpPr>
        <p:spPr>
          <a:xfrm>
            <a:off x="1320464" y="724741"/>
            <a:ext cx="16183892" cy="8837519"/>
          </a:xfrm>
          <a:prstGeom prst="rect">
            <a:avLst/>
          </a:prstGeom>
          <a:solidFill>
            <a:srgbClr val="A5BFD1"/>
          </a:solidFill>
        </p:spPr>
      </p:sp>
      <p:sp>
        <p:nvSpPr>
          <p:cNvPr id="6" name="AutoShape 6"/>
          <p:cNvSpPr/>
          <p:nvPr/>
        </p:nvSpPr>
        <p:spPr>
          <a:xfrm rot="5400000">
            <a:off x="4067677" y="6453012"/>
            <a:ext cx="1172781" cy="6667206"/>
          </a:xfrm>
          <a:prstGeom prst="rect">
            <a:avLst/>
          </a:prstGeom>
          <a:solidFill>
            <a:srgbClr val="191919"/>
          </a:solidFill>
        </p:spPr>
      </p:sp>
      <p:grpSp>
        <p:nvGrpSpPr>
          <p:cNvPr id="7" name="Group 7"/>
          <p:cNvGrpSpPr/>
          <p:nvPr/>
        </p:nvGrpSpPr>
        <p:grpSpPr>
          <a:xfrm>
            <a:off x="0" y="6605314"/>
            <a:ext cx="3687586" cy="3681686"/>
            <a:chOff x="0" y="0"/>
            <a:chExt cx="6350000" cy="6339840"/>
          </a:xfrm>
        </p:grpSpPr>
        <p:sp>
          <p:nvSpPr>
            <p:cNvPr id="8" name="Freeform 8"/>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6F3EA"/>
            </a:solidFill>
          </p:spPr>
        </p:sp>
      </p:grpSp>
      <p:sp>
        <p:nvSpPr>
          <p:cNvPr id="9" name="AutoShape 9"/>
          <p:cNvSpPr/>
          <p:nvPr/>
        </p:nvSpPr>
        <p:spPr>
          <a:xfrm>
            <a:off x="-1478493" y="8706005"/>
            <a:ext cx="9739544" cy="109399"/>
          </a:xfrm>
          <a:prstGeom prst="rect">
            <a:avLst/>
          </a:prstGeom>
          <a:solidFill>
            <a:srgbClr val="191919"/>
          </a:solidFill>
        </p:spPr>
      </p:sp>
      <p:sp>
        <p:nvSpPr>
          <p:cNvPr id="10" name="TextBox 10"/>
          <p:cNvSpPr txBox="1"/>
          <p:nvPr/>
        </p:nvSpPr>
        <p:spPr>
          <a:xfrm>
            <a:off x="3993835" y="4579217"/>
            <a:ext cx="10311927" cy="1221278"/>
          </a:xfrm>
          <a:prstGeom prst="rect">
            <a:avLst/>
          </a:prstGeom>
        </p:spPr>
        <p:txBody>
          <a:bodyPr lIns="0" tIns="0" rIns="0" bIns="0" rtlCol="0" anchor="t">
            <a:spAutoFit/>
          </a:bodyPr>
          <a:lstStyle/>
          <a:p>
            <a:pPr algn="ctr">
              <a:lnSpc>
                <a:spcPts val="9860"/>
              </a:lnSpc>
            </a:pPr>
            <a:r>
              <a:rPr lang="en-US" sz="7043" b="1">
                <a:solidFill>
                  <a:srgbClr val="000000"/>
                </a:solidFill>
                <a:latin typeface="Asap Bold"/>
                <a:ea typeface="Asap Bold"/>
                <a:cs typeface="Asap Bold"/>
                <a:sym typeface="Asap Bold"/>
              </a:rPr>
              <a:t>2. Xây dựng hệ thống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1065</Words>
  <Application>Microsoft Office PowerPoint</Application>
  <PresentationFormat>Custom</PresentationFormat>
  <Paragraphs>80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Asap Bold</vt:lpstr>
      <vt:lpstr>Arial</vt:lpstr>
      <vt:lpstr>Calibri</vt:lpstr>
      <vt:lpstr>Canva Sans Bold</vt:lpstr>
      <vt:lpstr>Asap</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dc:title>
  <dc:creator>My Laptop</dc:creator>
  <cp:lastModifiedBy>anh bui</cp:lastModifiedBy>
  <cp:revision>2</cp:revision>
  <dcterms:created xsi:type="dcterms:W3CDTF">2006-08-16T00:00:00Z</dcterms:created>
  <dcterms:modified xsi:type="dcterms:W3CDTF">2024-12-07T03:24:32Z</dcterms:modified>
  <dc:identifier>DAGOc4IvspU</dc:identifier>
</cp:coreProperties>
</file>