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Cascadia Code SemiBold" panose="020B0609020000020004" pitchFamily="49" charset="0"/>
      <p:bold r:id="rId7"/>
      <p:boldItalic r:id="rId8"/>
    </p:embeddedFont>
    <p:embeddedFont>
      <p:font typeface="Cascadia Code SemiLight" panose="020B0609020000020004" pitchFamily="49" charset="0"/>
      <p:regular r:id="rId9"/>
      <p:italic r:id="rId10"/>
    </p:embeddedFont>
    <p:embeddedFont>
      <p:font typeface="Roboto Mono" panose="020F050202020403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6FED"/>
    <a:srgbClr val="F9A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6" y="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83d5328d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4b83d5328d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83d5328d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4b83d5328d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b83d5328d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4b83d5328d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100000">
              <a:srgbClr val="F9A763"/>
            </a:gs>
            <a:gs pos="0">
              <a:srgbClr val="AB6FED"/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100000">
              <a:srgbClr val="F9A763"/>
            </a:gs>
            <a:gs pos="0">
              <a:srgbClr val="AB6FED"/>
            </a:gs>
          </a:gsLst>
          <a:lin ang="5400000" scaled="1"/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93985" y="139170"/>
            <a:ext cx="694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Passport Parsing</a:t>
            </a:r>
            <a:endParaRPr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98" name="Google Shape;98;p24" title="SwissHacks logo main_white@2x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959" y="192510"/>
            <a:ext cx="1296121" cy="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4"/>
          <p:cNvSpPr txBox="1"/>
          <p:nvPr/>
        </p:nvSpPr>
        <p:spPr>
          <a:xfrm>
            <a:off x="465959" y="955938"/>
            <a:ext cx="7963338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Utilized open-source AI tool (PaddleOCR) for robust text extraction</a:t>
            </a: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Outperforms standard OCR and upscaling by recognizing more languages/characters</a:t>
            </a: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Applied pattern recognition to extract key fields (e.g. country code, ID number, dates)</a:t>
            </a: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more sophisticated methods (not yet implemented): analyze signature, passport photo visibility</a:t>
            </a:r>
            <a:endParaRPr sz="18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-52065" y="84170"/>
            <a:ext cx="694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Deep dive form preprocessing</a:t>
            </a:r>
            <a:endParaRPr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105" name="Google Shape;105;p25" title="SwissHacks logo main_white@2x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959" y="192510"/>
            <a:ext cx="1296122" cy="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-52075" y="549275"/>
            <a:ext cx="4725300" cy="25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dirty="0">
                <a:solidFill>
                  <a:schemeClr val="dk1"/>
                </a:solidFill>
              </a:rPr>
              <a:t>Deep Dive: DOCX Table Extraction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de" sz="700" b="1" dirty="0">
                <a:solidFill>
                  <a:schemeClr val="dk1"/>
                </a:solidFill>
              </a:rPr>
              <a:t>Purpose: Extract Tabular Data: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The </a:t>
            </a:r>
            <a:r>
              <a:rPr lang="de" sz="7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extract_from_docx_tables()</a:t>
            </a:r>
            <a:r>
              <a:rPr lang="de" sz="700" dirty="0">
                <a:solidFill>
                  <a:schemeClr val="dk1"/>
                </a:solidFill>
              </a:rPr>
              <a:t> function reads a DOCX file and extracts data from tables into a structured format (CSV). This is especially useful when onboarding forms or profiles are filled in Word documents with tables.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Methodology: Using </a:t>
            </a:r>
            <a:r>
              <a:rPr lang="de" sz="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python-docx</a:t>
            </a:r>
            <a:r>
              <a:rPr lang="de" sz="700" b="1" dirty="0">
                <a:solidFill>
                  <a:schemeClr val="dk1"/>
                </a:solidFill>
              </a:rPr>
              <a:t>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The DOCX file is loaded, and each table is iterated.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For each table, every row is processed by extracting text from its cells.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Rows with no content are skipped. If all cells in a row contain the same text, the row is assumed to be a section header and skipped.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Parsing Checkboxes: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The function searches for checkbox symbols (☒, ☐) using a regular expression. If a checked box (☒) is found, it extracts the corresponding value(s).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Multiple checked values are concatenated, providing a consolidated result.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Grouping and Flattening: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If multiple rows share the same key (first cell), their values are grouped and concatenated using a delimiter (</a:t>
            </a:r>
            <a:r>
              <a:rPr lang="de" sz="7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"; "</a:t>
            </a:r>
            <a:r>
              <a:rPr lang="de" sz="700" dirty="0">
                <a:solidFill>
                  <a:schemeClr val="dk1"/>
                </a:solidFill>
              </a:rPr>
              <a:t>).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The final key/value pairs are then compiled into a DataFrame and exported as a CSV.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Advantages: Robust Data Extraction: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Automatically parses various table layouts and groups data from multiple rows if necessary.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Checkbox Interpretation: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Handles checkbox symbols and extracts only those values that are checked, which is valuable for form-based data.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Reusable: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The approach can be adapted for a range of DOCX documents containing different table structures.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Limitations: Assumptions on Table Layout: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This function assumes that the first cell is always the key and subsequent cells form the value. Variations in table layout may require further adjustments.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Complex Tables: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If tables contain merged cells or highly complex layouts, the extraction logic may need enhancements.</a:t>
            </a:r>
            <a:br>
              <a:rPr lang="de" sz="700" dirty="0">
                <a:solidFill>
                  <a:schemeClr val="dk1"/>
                </a:solidFill>
              </a:rPr>
            </a:br>
            <a:r>
              <a:rPr lang="de" sz="700" b="1" dirty="0">
                <a:solidFill>
                  <a:schemeClr val="dk1"/>
                </a:solidFill>
              </a:rPr>
              <a:t>Data Cleaning:</a:t>
            </a:r>
            <a:br>
              <a:rPr lang="de" sz="700" b="1" dirty="0">
                <a:solidFill>
                  <a:schemeClr val="dk1"/>
                </a:solidFill>
              </a:rPr>
            </a:br>
            <a:r>
              <a:rPr lang="de" sz="700" dirty="0">
                <a:solidFill>
                  <a:schemeClr val="dk1"/>
                </a:solidFill>
              </a:rPr>
              <a:t> Additional cleaning (e.g., handling unexpected whitespace or formatting issues) might be required for consistent downstream processing.</a:t>
            </a:r>
            <a:endParaRPr sz="7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4643450" y="549275"/>
            <a:ext cx="45351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>
                <a:solidFill>
                  <a:schemeClr val="dk1"/>
                </a:solidFill>
              </a:rPr>
              <a:t>Deep Dive: PDF Form &amp; Signature Extraction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de" sz="700" b="1">
                <a:solidFill>
                  <a:schemeClr val="dk1"/>
                </a:solidFill>
              </a:rPr>
              <a:t>Purpose: Extract Form Data:</a:t>
            </a:r>
            <a:br>
              <a:rPr lang="de" sz="700" b="1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 The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pdf_to_table()</a:t>
            </a:r>
            <a:r>
              <a:rPr lang="de" sz="700">
                <a:solidFill>
                  <a:schemeClr val="dk1"/>
                </a:solidFill>
              </a:rPr>
              <a:t> function scans a PDF for form fields (widgets) and captures key/value pairs. This data is saved as a CSV for further processing.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Extract a Signature Image: </a:t>
            </a:r>
            <a:r>
              <a:rPr lang="de" sz="700">
                <a:solidFill>
                  <a:schemeClr val="dk1"/>
                </a:solidFill>
              </a:rPr>
              <a:t>The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extract_signature()</a:t>
            </a:r>
            <a:r>
              <a:rPr lang="de" sz="700">
                <a:solidFill>
                  <a:schemeClr val="dk1"/>
                </a:solidFill>
              </a:rPr>
              <a:t> function searches for a specific anchor text (e.g., "Specimen Signature:") within the PDF. Once found, it defines a rectangular region based on preset offsets and dimensions, removes border artifacts, renders the clipped region to create an image (PNG), and saves it.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Methodology: Using PyMuPDF (</a:t>
            </a:r>
            <a:r>
              <a:rPr lang="de" sz="7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fitz</a:t>
            </a:r>
            <a:r>
              <a:rPr lang="de" sz="700" b="1">
                <a:solidFill>
                  <a:schemeClr val="dk1"/>
                </a:solidFill>
              </a:rPr>
              <a:t>):</a:t>
            </a:r>
            <a:br>
              <a:rPr lang="de" sz="700" b="1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The PDF is opened and iterated page-by-page.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In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pdf_to_table()</a:t>
            </a:r>
            <a:r>
              <a:rPr lang="de" sz="700">
                <a:solidFill>
                  <a:schemeClr val="dk1"/>
                </a:solidFill>
              </a:rPr>
              <a:t>, each page’s form fields (widgets) are accessed with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page.widgets()</a:t>
            </a:r>
            <a:r>
              <a:rPr lang="de" sz="700">
                <a:solidFill>
                  <a:schemeClr val="dk1"/>
                </a:solidFill>
              </a:rPr>
              <a:t>. Each widget's name and value are appended to a list.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A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pandas.DataFrame</a:t>
            </a:r>
            <a:r>
              <a:rPr lang="de" sz="700">
                <a:solidFill>
                  <a:schemeClr val="dk1"/>
                </a:solidFill>
              </a:rPr>
              <a:t> is created from the collected data and then saved as a CSV file.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Extracting a Signature: </a:t>
            </a:r>
            <a:r>
              <a:rPr lang="de" sz="700">
                <a:solidFill>
                  <a:schemeClr val="dk1"/>
                </a:solidFill>
              </a:rPr>
              <a:t>The function uses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page.get_text("blocks")</a:t>
            </a:r>
            <a:r>
              <a:rPr lang="de" sz="700">
                <a:solidFill>
                  <a:schemeClr val="dk1"/>
                </a:solidFill>
              </a:rPr>
              <a:t> to extract blocks of text with their coordinates.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It searches for the specified anchor text. Once found, it determines a rectangle below the anchor as the candidate area for the signature.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This rectangle is adjusted via offsets and a border inset to exclude extraneous border lines.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>
                <a:solidFill>
                  <a:schemeClr val="dk1"/>
                </a:solidFill>
              </a:rPr>
              <a:t>A zoom factor is applied to increase image resolution before saving the clipped signature region as an image file.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Advantages: Automation: </a:t>
            </a:r>
            <a:r>
              <a:rPr lang="de" sz="700">
                <a:solidFill>
                  <a:schemeClr val="dk1"/>
                </a:solidFill>
              </a:rPr>
              <a:t>Easily processes entire PDFs to extract data and specific document elements (like the signature) without manual intervention.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Flexibility: </a:t>
            </a:r>
            <a:r>
              <a:rPr lang="de" sz="700">
                <a:solidFill>
                  <a:schemeClr val="dk1"/>
                </a:solidFill>
              </a:rPr>
              <a:t>Tuning of offsets and dimensions allows adaptation to different document layouts.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Integration Ready: </a:t>
            </a:r>
            <a:r>
              <a:rPr lang="de" sz="700">
                <a:solidFill>
                  <a:schemeClr val="dk1"/>
                </a:solidFill>
              </a:rPr>
              <a:t>The extracted CSV data can be fed into further validation workflows or audit tools.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Limitations: Manual Tuning: </a:t>
            </a:r>
            <a:r>
              <a:rPr lang="de" sz="700">
                <a:solidFill>
                  <a:schemeClr val="dk1"/>
                </a:solidFill>
              </a:rPr>
              <a:t>The offsets (e.g.,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LEFT_OFFSET</a:t>
            </a:r>
            <a:r>
              <a:rPr lang="de" sz="700">
                <a:solidFill>
                  <a:schemeClr val="dk1"/>
                </a:solidFill>
              </a:rPr>
              <a:t>,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TOP_OFFSET</a:t>
            </a:r>
            <a:r>
              <a:rPr lang="de" sz="700">
                <a:solidFill>
                  <a:schemeClr val="dk1"/>
                </a:solidFill>
              </a:rPr>
              <a:t>,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de" sz="700">
                <a:solidFill>
                  <a:schemeClr val="dk1"/>
                </a:solidFill>
              </a:rPr>
              <a:t>, </a:t>
            </a:r>
            <a:r>
              <a:rPr lang="de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de" sz="700">
                <a:solidFill>
                  <a:schemeClr val="dk1"/>
                </a:solidFill>
              </a:rPr>
              <a:t>) and the border inset may require adjustments for different PDFs.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Dependent on Anchor Text: </a:t>
            </a:r>
            <a:r>
              <a:rPr lang="de" sz="700">
                <a:solidFill>
                  <a:schemeClr val="dk1"/>
                </a:solidFill>
              </a:rPr>
              <a:t>If the anchor text is not present or formatted differently, the signature extraction may fail.</a:t>
            </a:r>
            <a:br>
              <a:rPr lang="de" sz="700">
                <a:solidFill>
                  <a:schemeClr val="dk1"/>
                </a:solidFill>
              </a:rPr>
            </a:br>
            <a:r>
              <a:rPr lang="de" sz="700" b="1">
                <a:solidFill>
                  <a:schemeClr val="dk1"/>
                </a:solidFill>
              </a:rPr>
              <a:t>Error Handling: </a:t>
            </a:r>
            <a:r>
              <a:rPr lang="de" sz="700">
                <a:solidFill>
                  <a:schemeClr val="dk1"/>
                </a:solidFill>
              </a:rPr>
              <a:t>While it attempts to suppress internal warnings, additional robust error handling could be needed for edge cases.</a:t>
            </a:r>
            <a:br>
              <a:rPr lang="de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93985" y="139170"/>
            <a:ext cx="694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Deep dive consistency checks</a:t>
            </a:r>
            <a:endParaRPr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113" name="Google Shape;113;p26" title="SwissHacks logo main_white@2x 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959" y="192510"/>
            <a:ext cx="1296121" cy="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 txBox="1"/>
          <p:nvPr/>
        </p:nvSpPr>
        <p:spPr>
          <a:xfrm>
            <a:off x="0" y="660125"/>
            <a:ext cx="2869500" cy="25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b="1" dirty="0">
                <a:solidFill>
                  <a:schemeClr val="dk1"/>
                </a:solidFill>
              </a:rPr>
              <a:t>1. Rule-Based Checkers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800" b="1" dirty="0">
                <a:solidFill>
                  <a:schemeClr val="dk1"/>
                </a:solidFill>
              </a:rPr>
              <a:t>Methodology: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Use direct equality checks, regular expressions, and pattern matching to compare key fields such as names, dates, and numerical values.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For example, verify that the surname in the form exactly matches the one in the narrative, or that the date format conforms to ISO standards.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Advantages: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Speed: These checks are fast and computationally inexpensive.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Determinism: They provide consistent, reproducible results based on clearly defined rules.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Limitations: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Rigidity: They can miss subtle contextual differences; for example, they won’t flag a minor typographical error that might be explainable in context.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Over-Simplification: They may flag acceptable variations (e.g., rounding differences in salary figures) as discrepancies.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Integration: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Ideal for preliminary filtering where obvious misalignments (e.g., "KSmith" vs. "Smith") are flagged automatically.</a:t>
            </a:r>
            <a:br>
              <a:rPr lang="de" sz="800" dirty="0">
                <a:solidFill>
                  <a:schemeClr val="dk1"/>
                </a:solidFill>
              </a:rPr>
            </a:br>
            <a:endParaRPr sz="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6126400" y="608375"/>
            <a:ext cx="3052200" cy="26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 b="1" dirty="0">
                <a:solidFill>
                  <a:schemeClr val="dk1"/>
                </a:solidFill>
              </a:rPr>
              <a:t>3. SOTA LLM – Gemini 1.5 Pro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800" b="1" dirty="0">
                <a:solidFill>
                  <a:schemeClr val="dk1"/>
                </a:solidFill>
              </a:rPr>
              <a:t>Methodology: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Leverage Gemini’s advanced natural language processing capabilities by constructing comprehensive prompts that combine multiple data sources (e.g., structured profile, narrative text, and passport data).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By asking Gemini to analyze these combined sources, you can obtain an overall consistency check and determine if there are any material contradictions.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Prompt Engineering: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Carefully word prompts to instruct Gemini to extract exactly the kind of errors want..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Advantages: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High Accuracy: Capable of detecting subtle inconsistencies that may elude rule-based systems.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Flexibility: Can integrate qualitative aspects such as understanding that a slight income discrepancy may be normal due to rounding or reporting variance.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Limitations: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Cost &amp; Latency: Dependent on API rate limits and response time, especially with free-tier quotas.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Overreaction: May occasionally flag inconsistencies that are minor; prompt tuning is critical to balance sensitivity.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Integration: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Best used as a higher-level audit tool that provides a final verdict on consistency after preliminary filtering. Or to operate on specific task, i.e. for example a single call that only judges wealth consistency.</a:t>
            </a:r>
            <a:endParaRPr sz="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963485" y="660125"/>
            <a:ext cx="3000000" cy="3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de" sz="1300" b="1" dirty="0">
                <a:solidFill>
                  <a:schemeClr val="dk1"/>
                </a:solidFill>
              </a:rPr>
              <a:t>2. On-Device LM for NLI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800" b="1" dirty="0">
                <a:solidFill>
                  <a:schemeClr val="dk1"/>
                </a:solidFill>
              </a:rPr>
              <a:t>Methodology: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Construct premise–hypothesis pairs by generating natural language summaries from each data source.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Use a fine-tuned, in-house language model trained on natural language interference to evaluate consistency by checking for subtle mismatches that aren’t caught by rigid rule-based systems.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Advantages: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Contextual Understanding: These models are trained to capture nuances in language, which allows them to understand explainable variations versus genuine contradictions.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Privacy and Speed: Running models on-device ensures that data remains local and results are returned quickly without reliance on external APIs.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Limitations: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Coverage: They might have a narrower scope if not fine-tuned on a sufficiently diverse dataset.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Maintenance: On-device models require periodic updates and careful calibration to reduce false positives or negatives.</a:t>
            </a:r>
            <a:br>
              <a:rPr lang="de" sz="800" dirty="0">
                <a:solidFill>
                  <a:schemeClr val="dk1"/>
                </a:solidFill>
              </a:rPr>
            </a:br>
            <a:r>
              <a:rPr lang="de" sz="800" b="1" dirty="0">
                <a:solidFill>
                  <a:schemeClr val="dk1"/>
                </a:solidFill>
              </a:rPr>
              <a:t>Integration:</a:t>
            </a:r>
            <a:br>
              <a:rPr lang="de" sz="800" b="1" dirty="0">
                <a:solidFill>
                  <a:schemeClr val="dk1"/>
                </a:solidFill>
              </a:rPr>
            </a:br>
            <a:r>
              <a:rPr lang="de" sz="800" dirty="0">
                <a:solidFill>
                  <a:schemeClr val="dk1"/>
                </a:solidFill>
              </a:rPr>
              <a:t>Best suited for environments with strict data privacy requirements and where quick, local inference is essential.</a:t>
            </a:r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Roboto Mono</vt:lpstr>
      <vt:lpstr>Cascadia Code SemiBold</vt:lpstr>
      <vt:lpstr>Cascadia Code SemiLight</vt:lpstr>
      <vt:lpstr>Arial</vt:lpstr>
      <vt:lpstr>Simple Light</vt:lpstr>
      <vt:lpstr>Simple Light</vt:lpstr>
      <vt:lpstr>Passport Parsing</vt:lpstr>
      <vt:lpstr>Deep dive form preprocessing</vt:lpstr>
      <vt:lpstr>Deep dive consistency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Moritz Pabst</dc:creator>
  <cp:lastModifiedBy>Moritz Pabst</cp:lastModifiedBy>
  <cp:revision>1</cp:revision>
  <dcterms:modified xsi:type="dcterms:W3CDTF">2025-04-13T09:32:23Z</dcterms:modified>
</cp:coreProperties>
</file>