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2186940"/>
          </a:xfrm>
        </p:spPr>
        <p:txBody>
          <a:bodyPr/>
          <a:p>
            <a:r>
              <a:rPr lang="zh-CN" altLang="en-US" sz="9600"/>
              <a:t>历史杂谈</a:t>
            </a:r>
            <a:endParaRPr lang="zh-CN" altLang="en-US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600"/>
              <a:t>魏国的百年兴衰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351135" cy="1325880"/>
          </a:xfrm>
        </p:spPr>
        <p:txBody>
          <a:bodyPr/>
          <a:p>
            <a:r>
              <a:rPr lang="zh-CN" altLang="en-US" sz="6000" b="0"/>
              <a:t>赵魏韩三家分晋</a:t>
            </a:r>
            <a:endParaRPr lang="zh-CN" altLang="en-US" sz="6000" b="0"/>
          </a:p>
        </p:txBody>
      </p:sp>
      <p:sp>
        <p:nvSpPr>
          <p:cNvPr id="5" name="文本框 4"/>
          <p:cNvSpPr txBox="1"/>
          <p:nvPr/>
        </p:nvSpPr>
        <p:spPr>
          <a:xfrm>
            <a:off x="3431540" y="1584325"/>
            <a:ext cx="183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骊姬之乱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47700" y="2983230"/>
            <a:ext cx="1880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公室衰落 </a:t>
            </a:r>
            <a:endParaRPr lang="zh-CN" altLang="en-US" sz="32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45535" y="222440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 flipH="1">
            <a:off x="1588135" y="1876425"/>
            <a:ext cx="1843405" cy="110617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5270" y="2983230"/>
            <a:ext cx="2654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外姓把持权力</a:t>
            </a:r>
            <a:endParaRPr lang="zh-CN" altLang="en-US" sz="3200"/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>
            <a:off x="5262880" y="1876425"/>
            <a:ext cx="130175" cy="110680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2527935" y="3275330"/>
            <a:ext cx="153733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72730" y="2982595"/>
            <a:ext cx="347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智氏挟韩魏灭赵</a:t>
            </a:r>
            <a:endParaRPr lang="zh-CN" altLang="en-US" sz="32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20205" y="3274695"/>
            <a:ext cx="1152525" cy="63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1445" y="4726305"/>
            <a:ext cx="5755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韩魏反水智氏灭族，三家分晋</a:t>
            </a:r>
            <a:endParaRPr lang="zh-CN" altLang="en-US" sz="3200"/>
          </a:p>
        </p:txBody>
      </p:sp>
      <p:cxnSp>
        <p:nvCxnSpPr>
          <p:cNvPr id="20" name="直接箭头连接符 19"/>
          <p:cNvCxnSpPr>
            <a:stCxn id="16" idx="2"/>
            <a:endCxn id="19" idx="0"/>
          </p:cNvCxnSpPr>
          <p:nvPr/>
        </p:nvCxnSpPr>
        <p:spPr>
          <a:xfrm flipH="1">
            <a:off x="6819265" y="3566160"/>
            <a:ext cx="2792730" cy="11601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一代贤君  魏文侯</a:t>
            </a:r>
            <a:endParaRPr lang="zh-CN" altLang="en-US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3048635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李悝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252855" y="1584325"/>
            <a:ext cx="1644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师从子夏</a:t>
            </a:r>
            <a:endParaRPr lang="zh-CN" altLang="en-US" sz="2800"/>
          </a:p>
          <a:p>
            <a:r>
              <a:rPr lang="zh-CN" altLang="en-US" sz="1600"/>
              <a:t>子夏</a:t>
            </a:r>
            <a:r>
              <a:rPr lang="en-US" altLang="zh-CN" sz="1600"/>
              <a:t>:</a:t>
            </a:r>
            <a:r>
              <a:rPr lang="zh-CN" altLang="en-US" sz="1600"/>
              <a:t>孔门十哲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3645535" y="1707515"/>
            <a:ext cx="1633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西河学派</a:t>
            </a:r>
            <a:endParaRPr lang="zh-CN" altLang="en-US" sz="2800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2897505" y="1968500"/>
            <a:ext cx="74803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475" y="3048635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吴起</a:t>
            </a:r>
            <a:endParaRPr lang="zh-CN" altLang="en-US" sz="2800"/>
          </a:p>
        </p:txBody>
      </p:sp>
      <p:cxnSp>
        <p:nvCxnSpPr>
          <p:cNvPr id="10" name="直接箭头连接符 9"/>
          <p:cNvCxnSpPr>
            <a:stCxn id="6" idx="2"/>
            <a:endCxn id="4" idx="0"/>
          </p:cNvCxnSpPr>
          <p:nvPr/>
        </p:nvCxnSpPr>
        <p:spPr>
          <a:xfrm flipH="1">
            <a:off x="1222375" y="2352675"/>
            <a:ext cx="852805" cy="69596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>
          <a:xfrm>
            <a:off x="2075180" y="2352675"/>
            <a:ext cx="2045970" cy="69596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7700" y="4462780"/>
            <a:ext cx="1149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变法</a:t>
            </a:r>
            <a:endParaRPr lang="zh-CN" altLang="en-US" sz="2800"/>
          </a:p>
        </p:txBody>
      </p:sp>
      <p:cxnSp>
        <p:nvCxnSpPr>
          <p:cNvPr id="13" name="直接箭头连接符 12"/>
          <p:cNvCxnSpPr>
            <a:stCxn id="4" idx="2"/>
            <a:endCxn id="12" idx="0"/>
          </p:cNvCxnSpPr>
          <p:nvPr/>
        </p:nvCxnSpPr>
        <p:spPr>
          <a:xfrm>
            <a:off x="1222375" y="3570605"/>
            <a:ext cx="0" cy="8921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33640" y="1584325"/>
            <a:ext cx="3366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选贤任能</a:t>
            </a:r>
            <a:endParaRPr lang="zh-CN" altLang="en-US" sz="6000"/>
          </a:p>
        </p:txBody>
      </p:sp>
      <p:sp>
        <p:nvSpPr>
          <p:cNvPr id="16" name="文本框 15"/>
          <p:cNvSpPr txBox="1"/>
          <p:nvPr/>
        </p:nvSpPr>
        <p:spPr>
          <a:xfrm>
            <a:off x="10454005" y="3570605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乐羊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8127365" y="3570605"/>
            <a:ext cx="1413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西门豹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5839460" y="3570605"/>
            <a:ext cx="1144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翟璜</a:t>
            </a:r>
            <a:endParaRPr lang="zh-CN" altLang="en-US" sz="280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 flipH="1">
            <a:off x="8834120" y="2599055"/>
            <a:ext cx="382905" cy="97155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  <a:endCxn id="18" idx="0"/>
          </p:cNvCxnSpPr>
          <p:nvPr/>
        </p:nvCxnSpPr>
        <p:spPr>
          <a:xfrm flipH="1">
            <a:off x="6411595" y="2599055"/>
            <a:ext cx="2805430" cy="97155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0"/>
          </p:cNvCxnSpPr>
          <p:nvPr/>
        </p:nvCxnSpPr>
        <p:spPr>
          <a:xfrm>
            <a:off x="9238615" y="2620010"/>
            <a:ext cx="1724025" cy="9505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54375" y="4281170"/>
            <a:ext cx="173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兵家四圣</a:t>
            </a:r>
            <a:endParaRPr lang="zh-CN" altLang="en-US" sz="2800"/>
          </a:p>
        </p:txBody>
      </p:sp>
      <p:cxnSp>
        <p:nvCxnSpPr>
          <p:cNvPr id="23" name="直接箭头连接符 22"/>
          <p:cNvCxnSpPr>
            <a:stCxn id="9" idx="2"/>
            <a:endCxn id="22" idx="0"/>
          </p:cNvCxnSpPr>
          <p:nvPr/>
        </p:nvCxnSpPr>
        <p:spPr>
          <a:xfrm>
            <a:off x="4121150" y="3570605"/>
            <a:ext cx="0" cy="71056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6000" b="0"/>
              <a:t>西河学派</a:t>
            </a:r>
            <a:endParaRPr lang="zh-CN" sz="6000" b="0"/>
          </a:p>
        </p:txBody>
      </p:sp>
      <p:sp>
        <p:nvSpPr>
          <p:cNvPr id="4" name="文本框 3"/>
          <p:cNvSpPr txBox="1"/>
          <p:nvPr/>
        </p:nvSpPr>
        <p:spPr>
          <a:xfrm>
            <a:off x="647700" y="2026285"/>
            <a:ext cx="36791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吴起攻克河西</a:t>
            </a:r>
            <a:endParaRPr lang="zh-CN" altLang="en-US" sz="4400">
              <a:sym typeface="+mn-ea"/>
            </a:endParaRPr>
          </a:p>
          <a:p>
            <a:r>
              <a:rPr lang="zh-CN" altLang="en-US" sz="4400">
                <a:sym typeface="+mn-ea"/>
              </a:rPr>
              <a:t>设立西河郡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69965" y="2026285"/>
            <a:ext cx="42894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子夏坐镇西河</a:t>
            </a:r>
            <a:endParaRPr lang="zh-CN" altLang="en-US" sz="4400">
              <a:sym typeface="+mn-ea"/>
            </a:endParaRPr>
          </a:p>
          <a:p>
            <a:r>
              <a:rPr lang="zh-CN" altLang="en-US" sz="4400"/>
              <a:t>士人蜂拥而至</a:t>
            </a:r>
            <a:endParaRPr lang="zh-CN" altLang="en-US" sz="4400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4326890" y="2748915"/>
            <a:ext cx="174307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6000"/>
              <a:t>力克中山 三晋封侯</a:t>
            </a:r>
            <a:endParaRPr lang="en-US" altLang="zh-CN" sz="6000"/>
          </a:p>
        </p:txBody>
      </p:sp>
      <p:sp>
        <p:nvSpPr>
          <p:cNvPr id="5" name="文本框 4"/>
          <p:cNvSpPr txBox="1"/>
          <p:nvPr/>
        </p:nvSpPr>
        <p:spPr>
          <a:xfrm>
            <a:off x="647700" y="1894205"/>
            <a:ext cx="6911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公元前</a:t>
            </a:r>
            <a:r>
              <a:rPr lang="en-US" altLang="zh-CN" sz="4400"/>
              <a:t>407</a:t>
            </a:r>
            <a:r>
              <a:rPr lang="zh-CN" altLang="en-US" sz="4400"/>
              <a:t>年乐羊一战灭国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47700" y="3291840"/>
            <a:ext cx="826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公元前</a:t>
            </a:r>
            <a:r>
              <a:rPr lang="en-US" altLang="zh-CN" sz="4400"/>
              <a:t>403</a:t>
            </a:r>
            <a:r>
              <a:rPr lang="zh-CN" altLang="en-US" sz="4400"/>
              <a:t>年三晋破齐 天子封侯</a:t>
            </a:r>
            <a:endParaRPr lang="en-US" altLang="zh-CN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璜成争相</a:t>
            </a:r>
            <a:endParaRPr lang="zh-CN" altLang="en-US" sz="6000" b="0"/>
          </a:p>
        </p:txBody>
      </p:sp>
      <p:sp>
        <p:nvSpPr>
          <p:cNvPr id="5" name="文本框 4"/>
          <p:cNvSpPr txBox="1"/>
          <p:nvPr/>
        </p:nvSpPr>
        <p:spPr>
          <a:xfrm>
            <a:off x="647700" y="1861185"/>
            <a:ext cx="17316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翟璜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5933440" y="1861185"/>
            <a:ext cx="2341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公子成</a:t>
            </a:r>
            <a:endParaRPr lang="zh-CN" alt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 b="0"/>
              <a:t>武侯继位 衰落的开始</a:t>
            </a:r>
            <a:endParaRPr lang="zh-CN" altLang="en-US" sz="6000" b="0"/>
          </a:p>
        </p:txBody>
      </p:sp>
      <p:sp>
        <p:nvSpPr>
          <p:cNvPr id="5" name="文本框 4"/>
          <p:cNvSpPr txBox="1"/>
          <p:nvPr/>
        </p:nvSpPr>
        <p:spPr>
          <a:xfrm>
            <a:off x="647700" y="1823085"/>
            <a:ext cx="2542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贵族抬头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47700" y="3295015"/>
            <a:ext cx="109035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魏置相，相田文。吴起不悦，谓田文曰：“请与子论功，可乎？”田文曰：“可。”起曰：“将三军，使士卒乐死，敌国不敢谋，子孰与起？”文曰：“不如子。”起曰：“治百官，亲万民，实府库，子孰与起？”文曰：“不如子。”起曰：“守西河而秦兵不敢东乡，韩赵宾从，子孰与起？”文曰：“不如子。”起曰：“此三者，子皆出吾下，而位加吾上，何也？”文曰：“主少国疑，大臣未附，百姓不信，方是之时，属之於子乎？属之於我乎？”起默然良久，曰：“属之子矣。”文曰：“此乃吾所以居子之上也。”吴起乃自知弗如田文。田文既死，公叔为相，尚魏公主，而害吴起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agel</dc:creator>
  <cp:lastModifiedBy>agel</cp:lastModifiedBy>
  <cp:revision>4</cp:revision>
  <dcterms:created xsi:type="dcterms:W3CDTF">2020-07-14T17:11:34Z</dcterms:created>
  <dcterms:modified xsi:type="dcterms:W3CDTF">2020-07-14T17:11:34Z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