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705"/>
            <a:ext cx="9144000" cy="2186940"/>
          </a:xfrm>
        </p:spPr>
        <p:txBody>
          <a:bodyPr/>
          <a:p>
            <a:r>
              <a:rPr lang="zh-CN" altLang="en-US" sz="9600"/>
              <a:t>历史杂谈</a:t>
            </a:r>
            <a:endParaRPr lang="zh-CN" altLang="en-US" sz="9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000" b="0"/>
              <a:t>齐魏争霸</a:t>
            </a:r>
            <a:endParaRPr lang="zh-CN" altLang="en-US" sz="6000" b="0"/>
          </a:p>
        </p:txBody>
      </p:sp>
      <p:sp>
        <p:nvSpPr>
          <p:cNvPr id="4" name="文本框 3"/>
          <p:cNvSpPr txBox="1"/>
          <p:nvPr/>
        </p:nvSpPr>
        <p:spPr>
          <a:xfrm>
            <a:off x="647700" y="1840230"/>
            <a:ext cx="14884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庞涓</a:t>
            </a:r>
            <a:endParaRPr lang="zh-CN" altLang="en-US" sz="4400"/>
          </a:p>
        </p:txBody>
      </p:sp>
      <p:sp>
        <p:nvSpPr>
          <p:cNvPr id="5" name="文本框 4"/>
          <p:cNvSpPr txBox="1"/>
          <p:nvPr/>
        </p:nvSpPr>
        <p:spPr>
          <a:xfrm>
            <a:off x="2136140" y="1840230"/>
            <a:ext cx="20897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太子申</a:t>
            </a:r>
            <a:endParaRPr lang="zh-CN" altLang="en-US" sz="4400"/>
          </a:p>
        </p:txBody>
      </p:sp>
      <p:sp>
        <p:nvSpPr>
          <p:cNvPr id="6" name="文本框 5"/>
          <p:cNvSpPr txBox="1"/>
          <p:nvPr/>
        </p:nvSpPr>
        <p:spPr>
          <a:xfrm>
            <a:off x="7019925" y="1840230"/>
            <a:ext cx="1624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田忌</a:t>
            </a:r>
            <a:endParaRPr lang="zh-CN" altLang="en-US" sz="4400"/>
          </a:p>
        </p:txBody>
      </p:sp>
      <p:sp>
        <p:nvSpPr>
          <p:cNvPr id="7" name="文本框 6"/>
          <p:cNvSpPr txBox="1"/>
          <p:nvPr/>
        </p:nvSpPr>
        <p:spPr>
          <a:xfrm>
            <a:off x="8869045" y="1840230"/>
            <a:ext cx="1624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孙膑</a:t>
            </a:r>
            <a:endParaRPr lang="zh-CN" altLang="en-US" sz="4400"/>
          </a:p>
        </p:txBody>
      </p:sp>
      <p:sp>
        <p:nvSpPr>
          <p:cNvPr id="8" name="文本框 7"/>
          <p:cNvSpPr txBox="1"/>
          <p:nvPr/>
        </p:nvSpPr>
        <p:spPr>
          <a:xfrm>
            <a:off x="4351655" y="2608580"/>
            <a:ext cx="25431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桂陵之战</a:t>
            </a:r>
            <a:endParaRPr lang="zh-CN" altLang="en-US" sz="4400"/>
          </a:p>
        </p:txBody>
      </p:sp>
      <p:sp>
        <p:nvSpPr>
          <p:cNvPr id="9" name="文本框 8"/>
          <p:cNvSpPr txBox="1"/>
          <p:nvPr/>
        </p:nvSpPr>
        <p:spPr>
          <a:xfrm>
            <a:off x="4368800" y="5786755"/>
            <a:ext cx="25266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马陵之战</a:t>
            </a:r>
            <a:endParaRPr lang="zh-CN" altLang="en-US" sz="4400"/>
          </a:p>
        </p:txBody>
      </p:sp>
      <p:cxnSp>
        <p:nvCxnSpPr>
          <p:cNvPr id="10" name="直接箭头连接符 9"/>
          <p:cNvCxnSpPr>
            <a:stCxn id="4" idx="2"/>
            <a:endCxn id="8" idx="1"/>
          </p:cNvCxnSpPr>
          <p:nvPr/>
        </p:nvCxnSpPr>
        <p:spPr>
          <a:xfrm>
            <a:off x="1391920" y="2608580"/>
            <a:ext cx="2959735" cy="38417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2"/>
            <a:endCxn id="8" idx="3"/>
          </p:cNvCxnSpPr>
          <p:nvPr/>
        </p:nvCxnSpPr>
        <p:spPr>
          <a:xfrm flipH="1">
            <a:off x="6894830" y="2608580"/>
            <a:ext cx="2786380" cy="38417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5629275" y="3376930"/>
            <a:ext cx="5080" cy="98806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351655" y="4197985"/>
            <a:ext cx="25266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逢泽会盟</a:t>
            </a:r>
            <a:endParaRPr lang="zh-CN" altLang="en-US" sz="4400"/>
          </a:p>
        </p:txBody>
      </p:sp>
      <p:cxnSp>
        <p:nvCxnSpPr>
          <p:cNvPr id="14" name="直接箭头连接符 13"/>
          <p:cNvCxnSpPr>
            <a:stCxn id="13" idx="2"/>
            <a:endCxn id="9" idx="0"/>
          </p:cNvCxnSpPr>
          <p:nvPr/>
        </p:nvCxnSpPr>
        <p:spPr>
          <a:xfrm>
            <a:off x="5615305" y="4966335"/>
            <a:ext cx="17145" cy="82042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000" b="0"/>
              <a:t>割地求和</a:t>
            </a:r>
            <a:endParaRPr lang="zh-CN" altLang="en-US" sz="6000" b="0"/>
          </a:p>
        </p:txBody>
      </p:sp>
      <p:sp>
        <p:nvSpPr>
          <p:cNvPr id="4" name="文本框 3"/>
          <p:cNvSpPr txBox="1"/>
          <p:nvPr/>
        </p:nvSpPr>
        <p:spPr>
          <a:xfrm>
            <a:off x="647700" y="1823085"/>
            <a:ext cx="1859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/>
              <a:t>公子昂</a:t>
            </a:r>
            <a:endParaRPr lang="zh-CN" altLang="en-US" sz="4400"/>
          </a:p>
        </p:txBody>
      </p:sp>
      <p:sp>
        <p:nvSpPr>
          <p:cNvPr id="5" name="文本框 4"/>
          <p:cNvSpPr txBox="1"/>
          <p:nvPr/>
        </p:nvSpPr>
        <p:spPr>
          <a:xfrm>
            <a:off x="8467725" y="1823085"/>
            <a:ext cx="1300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/>
              <a:t>商鞅</a:t>
            </a:r>
            <a:endParaRPr lang="zh-CN" altLang="en-US" sz="4400"/>
          </a:p>
        </p:txBody>
      </p:sp>
      <p:sp>
        <p:nvSpPr>
          <p:cNvPr id="6" name="文本框 5"/>
          <p:cNvSpPr txBox="1"/>
          <p:nvPr/>
        </p:nvSpPr>
        <p:spPr>
          <a:xfrm>
            <a:off x="647700" y="3438525"/>
            <a:ext cx="1300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/>
              <a:t>龙贾</a:t>
            </a:r>
            <a:endParaRPr lang="zh-CN" altLang="en-US" sz="4400"/>
          </a:p>
        </p:txBody>
      </p:sp>
      <p:sp>
        <p:nvSpPr>
          <p:cNvPr id="7" name="文本框 6"/>
          <p:cNvSpPr txBox="1"/>
          <p:nvPr/>
        </p:nvSpPr>
        <p:spPr>
          <a:xfrm>
            <a:off x="8467725" y="3438525"/>
            <a:ext cx="1859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/>
              <a:t>公孙衍</a:t>
            </a:r>
            <a:endParaRPr lang="zh-CN" altLang="en-US" sz="4400"/>
          </a:p>
        </p:txBody>
      </p:sp>
      <p:sp>
        <p:nvSpPr>
          <p:cNvPr id="8" name="文本框 7"/>
          <p:cNvSpPr txBox="1"/>
          <p:nvPr/>
        </p:nvSpPr>
        <p:spPr>
          <a:xfrm>
            <a:off x="8467725" y="5003800"/>
            <a:ext cx="1300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/>
              <a:t>张仪</a:t>
            </a:r>
            <a:endParaRPr lang="zh-CN" altLang="en-US" sz="4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/>
          </p:nvPr>
        </p:nvSpPr>
        <p:spPr>
          <a:xfrm>
            <a:off x="664210" y="492760"/>
            <a:ext cx="10515600" cy="1325563"/>
          </a:xfrm>
        </p:spPr>
        <p:txBody>
          <a:bodyPr>
            <a:noAutofit/>
          </a:bodyPr>
          <a:p>
            <a:pPr algn="ctr"/>
            <a:r>
              <a:rPr lang="zh-CN" altLang="en-US" sz="9600" b="0"/>
              <a:t>辉煌落幕</a:t>
            </a:r>
            <a:endParaRPr lang="zh-CN" altLang="en-US" sz="9600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351135" cy="1325880"/>
          </a:xfrm>
        </p:spPr>
        <p:txBody>
          <a:bodyPr/>
          <a:p>
            <a:r>
              <a:rPr lang="zh-CN" altLang="en-US" sz="6000" b="0"/>
              <a:t>三家分晋</a:t>
            </a:r>
            <a:endParaRPr lang="zh-CN" altLang="en-US" sz="6000" b="0"/>
          </a:p>
        </p:txBody>
      </p:sp>
      <p:sp>
        <p:nvSpPr>
          <p:cNvPr id="5" name="文本框 4"/>
          <p:cNvSpPr txBox="1"/>
          <p:nvPr/>
        </p:nvSpPr>
        <p:spPr>
          <a:xfrm>
            <a:off x="3431540" y="1584325"/>
            <a:ext cx="1831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骊姬之乱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647700" y="2983230"/>
            <a:ext cx="1880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公室衰落 </a:t>
            </a:r>
            <a:endParaRPr lang="zh-CN" altLang="en-US" sz="32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645535" y="222440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1"/>
          </p:cNvCxnSpPr>
          <p:nvPr/>
        </p:nvCxnSpPr>
        <p:spPr>
          <a:xfrm flipH="1">
            <a:off x="1588135" y="1876425"/>
            <a:ext cx="1843405" cy="1106170"/>
          </a:xfrm>
          <a:prstGeom prst="straightConnector1">
            <a:avLst/>
          </a:prstGeom>
          <a:ln w="76200" cmpd="sng">
            <a:solidFill>
              <a:schemeClr val="tx1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065270" y="2983230"/>
            <a:ext cx="26549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外姓把持权力</a:t>
            </a:r>
            <a:endParaRPr lang="zh-CN" altLang="en-US" sz="3200"/>
          </a:p>
        </p:txBody>
      </p:sp>
      <p:cxnSp>
        <p:nvCxnSpPr>
          <p:cNvPr id="12" name="直接箭头连接符 11"/>
          <p:cNvCxnSpPr>
            <a:stCxn id="5" idx="3"/>
            <a:endCxn id="10" idx="0"/>
          </p:cNvCxnSpPr>
          <p:nvPr/>
        </p:nvCxnSpPr>
        <p:spPr>
          <a:xfrm>
            <a:off x="5262880" y="1876425"/>
            <a:ext cx="130175" cy="110680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10" idx="1"/>
          </p:cNvCxnSpPr>
          <p:nvPr/>
        </p:nvCxnSpPr>
        <p:spPr>
          <a:xfrm>
            <a:off x="2527935" y="3275330"/>
            <a:ext cx="1537335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872730" y="2982595"/>
            <a:ext cx="34785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智氏挟韩魏灭赵</a:t>
            </a:r>
            <a:endParaRPr lang="zh-CN" altLang="en-US" sz="320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720205" y="3274695"/>
            <a:ext cx="1152525" cy="63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41445" y="4726305"/>
            <a:ext cx="5755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韩魏反水智氏灭族  三家分晋</a:t>
            </a:r>
            <a:endParaRPr lang="zh-CN" altLang="en-US" sz="3200"/>
          </a:p>
        </p:txBody>
      </p:sp>
      <p:cxnSp>
        <p:nvCxnSpPr>
          <p:cNvPr id="20" name="直接箭头连接符 19"/>
          <p:cNvCxnSpPr>
            <a:stCxn id="16" idx="2"/>
            <a:endCxn id="19" idx="0"/>
          </p:cNvCxnSpPr>
          <p:nvPr/>
        </p:nvCxnSpPr>
        <p:spPr>
          <a:xfrm flipH="1">
            <a:off x="6819265" y="3566160"/>
            <a:ext cx="2792730" cy="116014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000" b="0"/>
              <a:t>一代贤君</a:t>
            </a:r>
            <a:endParaRPr lang="zh-CN" altLang="en-US" sz="6000" b="0"/>
          </a:p>
        </p:txBody>
      </p:sp>
      <p:sp>
        <p:nvSpPr>
          <p:cNvPr id="4" name="文本框 3"/>
          <p:cNvSpPr txBox="1"/>
          <p:nvPr/>
        </p:nvSpPr>
        <p:spPr>
          <a:xfrm>
            <a:off x="647700" y="3048635"/>
            <a:ext cx="1149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李悝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252855" y="1584325"/>
            <a:ext cx="16446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师从子夏</a:t>
            </a:r>
            <a:endParaRPr lang="zh-CN" altLang="en-US" sz="2800"/>
          </a:p>
          <a:p>
            <a:r>
              <a:rPr lang="zh-CN" altLang="en-US" sz="1600"/>
              <a:t>子夏</a:t>
            </a:r>
            <a:r>
              <a:rPr lang="en-US" altLang="zh-CN" sz="1600"/>
              <a:t>:</a:t>
            </a:r>
            <a:r>
              <a:rPr lang="zh-CN" altLang="en-US" sz="1600"/>
              <a:t>孔门十哲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3645535" y="1707515"/>
            <a:ext cx="1633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西河学派</a:t>
            </a:r>
            <a:endParaRPr lang="zh-CN" altLang="en-US" sz="2800"/>
          </a:p>
        </p:txBody>
      </p:sp>
      <p:cxnSp>
        <p:nvCxnSpPr>
          <p:cNvPr id="8" name="直接箭头连接符 7"/>
          <p:cNvCxnSpPr>
            <a:stCxn id="6" idx="3"/>
            <a:endCxn id="7" idx="1"/>
          </p:cNvCxnSpPr>
          <p:nvPr/>
        </p:nvCxnSpPr>
        <p:spPr>
          <a:xfrm>
            <a:off x="2897505" y="1968500"/>
            <a:ext cx="74803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546475" y="3048635"/>
            <a:ext cx="1149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吴起</a:t>
            </a:r>
            <a:endParaRPr lang="zh-CN" altLang="en-US" sz="2800"/>
          </a:p>
        </p:txBody>
      </p:sp>
      <p:cxnSp>
        <p:nvCxnSpPr>
          <p:cNvPr id="10" name="直接箭头连接符 9"/>
          <p:cNvCxnSpPr>
            <a:stCxn id="6" idx="2"/>
            <a:endCxn id="4" idx="0"/>
          </p:cNvCxnSpPr>
          <p:nvPr/>
        </p:nvCxnSpPr>
        <p:spPr>
          <a:xfrm flipH="1">
            <a:off x="1222375" y="2352675"/>
            <a:ext cx="852805" cy="69596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9" idx="0"/>
          </p:cNvCxnSpPr>
          <p:nvPr/>
        </p:nvCxnSpPr>
        <p:spPr>
          <a:xfrm>
            <a:off x="2075180" y="2352675"/>
            <a:ext cx="2045970" cy="69596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47700" y="4462780"/>
            <a:ext cx="1149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变法</a:t>
            </a:r>
            <a:endParaRPr lang="zh-CN" altLang="en-US" sz="2800"/>
          </a:p>
        </p:txBody>
      </p:sp>
      <p:cxnSp>
        <p:nvCxnSpPr>
          <p:cNvPr id="13" name="直接箭头连接符 12"/>
          <p:cNvCxnSpPr>
            <a:stCxn id="4" idx="2"/>
            <a:endCxn id="12" idx="0"/>
          </p:cNvCxnSpPr>
          <p:nvPr/>
        </p:nvCxnSpPr>
        <p:spPr>
          <a:xfrm>
            <a:off x="1222375" y="3570605"/>
            <a:ext cx="0" cy="89217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533640" y="1584325"/>
            <a:ext cx="33667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/>
              <a:t>选贤任能</a:t>
            </a:r>
            <a:endParaRPr lang="zh-CN" altLang="en-US" sz="6000"/>
          </a:p>
        </p:txBody>
      </p:sp>
      <p:sp>
        <p:nvSpPr>
          <p:cNvPr id="16" name="文本框 15"/>
          <p:cNvSpPr txBox="1"/>
          <p:nvPr/>
        </p:nvSpPr>
        <p:spPr>
          <a:xfrm>
            <a:off x="10454005" y="3570605"/>
            <a:ext cx="1017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乐羊</a:t>
            </a:r>
            <a:endParaRPr lang="zh-CN" altLang="en-US" sz="2800"/>
          </a:p>
        </p:txBody>
      </p:sp>
      <p:sp>
        <p:nvSpPr>
          <p:cNvPr id="17" name="文本框 16"/>
          <p:cNvSpPr txBox="1"/>
          <p:nvPr/>
        </p:nvSpPr>
        <p:spPr>
          <a:xfrm>
            <a:off x="8127365" y="3570605"/>
            <a:ext cx="14135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西门豹</a:t>
            </a:r>
            <a:endParaRPr lang="zh-CN" altLang="en-US" sz="2800"/>
          </a:p>
        </p:txBody>
      </p:sp>
      <p:sp>
        <p:nvSpPr>
          <p:cNvPr id="18" name="文本框 17"/>
          <p:cNvSpPr txBox="1"/>
          <p:nvPr/>
        </p:nvSpPr>
        <p:spPr>
          <a:xfrm>
            <a:off x="5839460" y="3570605"/>
            <a:ext cx="1144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翟璜</a:t>
            </a:r>
            <a:endParaRPr lang="zh-CN" altLang="en-US" sz="2800"/>
          </a:p>
        </p:txBody>
      </p:sp>
      <p:cxnSp>
        <p:nvCxnSpPr>
          <p:cNvPr id="19" name="直接箭头连接符 18"/>
          <p:cNvCxnSpPr>
            <a:stCxn id="14" idx="2"/>
            <a:endCxn id="17" idx="0"/>
          </p:cNvCxnSpPr>
          <p:nvPr/>
        </p:nvCxnSpPr>
        <p:spPr>
          <a:xfrm flipH="1">
            <a:off x="8834120" y="2599055"/>
            <a:ext cx="382905" cy="97155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4" idx="2"/>
            <a:endCxn id="18" idx="0"/>
          </p:cNvCxnSpPr>
          <p:nvPr/>
        </p:nvCxnSpPr>
        <p:spPr>
          <a:xfrm flipH="1">
            <a:off x="6411595" y="2599055"/>
            <a:ext cx="2805430" cy="97155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6" idx="0"/>
          </p:cNvCxnSpPr>
          <p:nvPr/>
        </p:nvCxnSpPr>
        <p:spPr>
          <a:xfrm>
            <a:off x="9238615" y="2620010"/>
            <a:ext cx="1724025" cy="95059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54375" y="4281170"/>
            <a:ext cx="1733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兵家四圣</a:t>
            </a:r>
            <a:endParaRPr lang="zh-CN" altLang="en-US" sz="2800"/>
          </a:p>
        </p:txBody>
      </p:sp>
      <p:cxnSp>
        <p:nvCxnSpPr>
          <p:cNvPr id="23" name="直接箭头连接符 22"/>
          <p:cNvCxnSpPr>
            <a:stCxn id="9" idx="2"/>
            <a:endCxn id="22" idx="0"/>
          </p:cNvCxnSpPr>
          <p:nvPr/>
        </p:nvCxnSpPr>
        <p:spPr>
          <a:xfrm>
            <a:off x="4121150" y="3570605"/>
            <a:ext cx="0" cy="71056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sz="6000" b="0"/>
              <a:t>西河学派</a:t>
            </a:r>
            <a:endParaRPr lang="zh-CN" sz="6000" b="0"/>
          </a:p>
        </p:txBody>
      </p:sp>
      <p:sp>
        <p:nvSpPr>
          <p:cNvPr id="4" name="文本框 3"/>
          <p:cNvSpPr txBox="1"/>
          <p:nvPr/>
        </p:nvSpPr>
        <p:spPr>
          <a:xfrm>
            <a:off x="647700" y="2026285"/>
            <a:ext cx="367919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ym typeface="+mn-ea"/>
              </a:rPr>
              <a:t>吴起攻克河西</a:t>
            </a:r>
            <a:endParaRPr lang="zh-CN" altLang="en-US" sz="4400">
              <a:sym typeface="+mn-ea"/>
            </a:endParaRPr>
          </a:p>
          <a:p>
            <a:r>
              <a:rPr lang="zh-CN" altLang="en-US" sz="4400">
                <a:sym typeface="+mn-ea"/>
              </a:rPr>
              <a:t>设立西河郡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86805" y="2364740"/>
            <a:ext cx="42894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ym typeface="+mn-ea"/>
              </a:rPr>
              <a:t>子夏坐镇西河</a:t>
            </a:r>
            <a:endParaRPr lang="zh-CN" altLang="en-US" sz="4400"/>
          </a:p>
        </p:txBody>
      </p:sp>
      <p:cxnSp>
        <p:nvCxnSpPr>
          <p:cNvPr id="7" name="直接箭头连接符 6"/>
          <p:cNvCxnSpPr>
            <a:stCxn id="4" idx="3"/>
            <a:endCxn id="6" idx="1"/>
          </p:cNvCxnSpPr>
          <p:nvPr/>
        </p:nvCxnSpPr>
        <p:spPr>
          <a:xfrm>
            <a:off x="4326890" y="2748915"/>
            <a:ext cx="1859915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6000"/>
              <a:t>三晋封侯</a:t>
            </a:r>
            <a:endParaRPr lang="en-US" altLang="zh-CN" sz="6000"/>
          </a:p>
        </p:txBody>
      </p:sp>
      <p:sp>
        <p:nvSpPr>
          <p:cNvPr id="5" name="文本框 4"/>
          <p:cNvSpPr txBox="1"/>
          <p:nvPr/>
        </p:nvSpPr>
        <p:spPr>
          <a:xfrm>
            <a:off x="647700" y="1894205"/>
            <a:ext cx="69119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公元前</a:t>
            </a:r>
            <a:r>
              <a:rPr lang="en-US" altLang="zh-CN" sz="4400"/>
              <a:t>407</a:t>
            </a:r>
            <a:r>
              <a:rPr lang="zh-CN" altLang="en-US" sz="4400"/>
              <a:t>年乐羊一战灭国</a:t>
            </a:r>
            <a:endParaRPr lang="zh-CN" altLang="en-US" sz="4400"/>
          </a:p>
        </p:txBody>
      </p:sp>
      <p:sp>
        <p:nvSpPr>
          <p:cNvPr id="6" name="文本框 5"/>
          <p:cNvSpPr txBox="1"/>
          <p:nvPr/>
        </p:nvSpPr>
        <p:spPr>
          <a:xfrm>
            <a:off x="647700" y="3291840"/>
            <a:ext cx="82638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公元前</a:t>
            </a:r>
            <a:r>
              <a:rPr lang="en-US" altLang="zh-CN" sz="4400"/>
              <a:t>403</a:t>
            </a:r>
            <a:r>
              <a:rPr lang="zh-CN" altLang="en-US" sz="4400"/>
              <a:t>年三晋破齐 天子封侯</a:t>
            </a:r>
            <a:endParaRPr lang="en-US" altLang="zh-CN"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000" b="0"/>
              <a:t>吴起争相</a:t>
            </a:r>
            <a:endParaRPr lang="zh-CN" altLang="en-US" sz="6000" b="0"/>
          </a:p>
        </p:txBody>
      </p:sp>
      <p:sp>
        <p:nvSpPr>
          <p:cNvPr id="3" name="文本框 2"/>
          <p:cNvSpPr txBox="1"/>
          <p:nvPr/>
        </p:nvSpPr>
        <p:spPr>
          <a:xfrm>
            <a:off x="647700" y="1722755"/>
            <a:ext cx="103022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吴起为西河守，甚有声名。魏置相，相田文。吴起不悦，谓田文曰：“请与子论功，可乎？”田文曰：“可。”起曰：“将三军，使士卒乐死，敌国不敢谋，子孰与起？”文曰：“不如子。”起曰：“治百官，亲万民，实府库，子孰与起？”文曰：“不如子。”起曰：“守西河而秦兵不敢东乡，韩赵宾从，子孰与起？”文曰：“不如子。”起曰：“此三者，子皆出吾下，而位加吾上，何也？”文曰：“主少国疑，大臣未附，百姓不信，方是之时，属之於子乎？属之於我乎？”起默然良久，曰：“属之子矣。”文曰：“此乃吾所以居子之上也。”吴起乃自知弗如田文。田文既死，公叔为相，尚魏公主，而害吴起。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000" b="0"/>
              <a:t>阴晋克秦</a:t>
            </a:r>
            <a:endParaRPr lang="zh-CN" altLang="en-US" sz="6000" b="0"/>
          </a:p>
        </p:txBody>
      </p:sp>
      <p:sp>
        <p:nvSpPr>
          <p:cNvPr id="3" name="文本框 2"/>
          <p:cNvSpPr txBox="1"/>
          <p:nvPr/>
        </p:nvSpPr>
        <p:spPr>
          <a:xfrm>
            <a:off x="647700" y="3444875"/>
            <a:ext cx="30772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400"/>
              <a:t>五万</a:t>
            </a:r>
            <a:endParaRPr lang="zh-CN" sz="4400"/>
          </a:p>
        </p:txBody>
      </p:sp>
      <p:sp>
        <p:nvSpPr>
          <p:cNvPr id="4" name="文本框 3"/>
          <p:cNvSpPr txBox="1"/>
          <p:nvPr/>
        </p:nvSpPr>
        <p:spPr>
          <a:xfrm>
            <a:off x="647700" y="2317750"/>
            <a:ext cx="14217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400"/>
              <a:t>吴起</a:t>
            </a:r>
            <a:endParaRPr lang="zh-CN" sz="4400"/>
          </a:p>
        </p:txBody>
      </p:sp>
      <p:sp>
        <p:nvSpPr>
          <p:cNvPr id="7" name="文本框 6"/>
          <p:cNvSpPr txBox="1"/>
          <p:nvPr/>
        </p:nvSpPr>
        <p:spPr>
          <a:xfrm>
            <a:off x="3430270" y="2317750"/>
            <a:ext cx="26422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400"/>
              <a:t>秦惠公</a:t>
            </a:r>
            <a:endParaRPr lang="zh-CN" sz="4400"/>
          </a:p>
        </p:txBody>
      </p:sp>
      <p:sp>
        <p:nvSpPr>
          <p:cNvPr id="8" name="文本框 7"/>
          <p:cNvSpPr txBox="1"/>
          <p:nvPr/>
        </p:nvSpPr>
        <p:spPr>
          <a:xfrm>
            <a:off x="3430270" y="3444875"/>
            <a:ext cx="28765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400"/>
              <a:t>五十万</a:t>
            </a:r>
            <a:endParaRPr lang="zh-CN" sz="4400"/>
          </a:p>
        </p:txBody>
      </p:sp>
      <p:sp>
        <p:nvSpPr>
          <p:cNvPr id="10" name="文本框 9"/>
          <p:cNvSpPr txBox="1"/>
          <p:nvPr/>
        </p:nvSpPr>
        <p:spPr>
          <a:xfrm>
            <a:off x="6507480" y="2919730"/>
            <a:ext cx="41471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400"/>
              <a:t>秦惠公郁郁而终</a:t>
            </a:r>
            <a:endParaRPr lang="zh-CN"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000" b="0"/>
              <a:t>田氏代齐</a:t>
            </a:r>
            <a:endParaRPr lang="zh-CN" altLang="en-US" sz="6000" b="0"/>
          </a:p>
        </p:txBody>
      </p:sp>
      <p:sp>
        <p:nvSpPr>
          <p:cNvPr id="4" name="文本框 3"/>
          <p:cNvSpPr txBox="1"/>
          <p:nvPr/>
        </p:nvSpPr>
        <p:spPr>
          <a:xfrm>
            <a:off x="785495" y="1856740"/>
            <a:ext cx="68230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礼乐崩坏的标志性事件</a:t>
            </a:r>
            <a:endParaRPr lang="zh-CN" altLang="en-US" sz="4400"/>
          </a:p>
        </p:txBody>
      </p:sp>
      <p:sp>
        <p:nvSpPr>
          <p:cNvPr id="6" name="文本框 5"/>
          <p:cNvSpPr txBox="1"/>
          <p:nvPr/>
        </p:nvSpPr>
        <p:spPr>
          <a:xfrm>
            <a:off x="785495" y="3271520"/>
            <a:ext cx="34778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恶棍横行 </a:t>
            </a:r>
            <a:endParaRPr lang="zh-CN" altLang="en-US" sz="4400"/>
          </a:p>
        </p:txBody>
      </p:sp>
      <p:sp>
        <p:nvSpPr>
          <p:cNvPr id="7" name="文本框 6"/>
          <p:cNvSpPr txBox="1"/>
          <p:nvPr/>
        </p:nvSpPr>
        <p:spPr>
          <a:xfrm>
            <a:off x="6214110" y="3271520"/>
            <a:ext cx="34778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骗子当道</a:t>
            </a:r>
            <a:endParaRPr lang="zh-CN" altLang="en-US" sz="4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000" b="0"/>
              <a:t>浊泽惊变</a:t>
            </a:r>
            <a:endParaRPr lang="zh-CN" altLang="en-US" sz="6000" b="0"/>
          </a:p>
        </p:txBody>
      </p:sp>
      <p:sp>
        <p:nvSpPr>
          <p:cNvPr id="5" name="文本框 4"/>
          <p:cNvSpPr txBox="1"/>
          <p:nvPr/>
        </p:nvSpPr>
        <p:spPr>
          <a:xfrm>
            <a:off x="647700" y="1872615"/>
            <a:ext cx="22663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赵成侯</a:t>
            </a:r>
            <a:endParaRPr lang="zh-CN" altLang="en-US" sz="4400"/>
          </a:p>
        </p:txBody>
      </p:sp>
      <p:sp>
        <p:nvSpPr>
          <p:cNvPr id="6" name="文本框 5"/>
          <p:cNvSpPr txBox="1"/>
          <p:nvPr/>
        </p:nvSpPr>
        <p:spPr>
          <a:xfrm>
            <a:off x="647700" y="3655695"/>
            <a:ext cx="22663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韩懿侯</a:t>
            </a:r>
            <a:endParaRPr lang="zh-CN" altLang="en-US" sz="4400"/>
          </a:p>
        </p:txBody>
      </p:sp>
      <p:sp>
        <p:nvSpPr>
          <p:cNvPr id="7" name="文本框 6"/>
          <p:cNvSpPr txBox="1"/>
          <p:nvPr/>
        </p:nvSpPr>
        <p:spPr>
          <a:xfrm>
            <a:off x="4497070" y="3655695"/>
            <a:ext cx="22663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魏罃</a:t>
            </a:r>
            <a:endParaRPr lang="zh-CN" altLang="en-US" sz="4400"/>
          </a:p>
        </p:txBody>
      </p:sp>
      <p:sp>
        <p:nvSpPr>
          <p:cNvPr id="8" name="文本框 7"/>
          <p:cNvSpPr txBox="1"/>
          <p:nvPr/>
        </p:nvSpPr>
        <p:spPr>
          <a:xfrm>
            <a:off x="4497070" y="1872615"/>
            <a:ext cx="22663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魏缓</a:t>
            </a:r>
            <a:endParaRPr lang="zh-CN" altLang="en-US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WPS 演示</Application>
  <PresentationFormat>宽屏</PresentationFormat>
  <Paragraphs>114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Droid Sans Fallback</vt:lpstr>
      <vt:lpstr>Arial Black</vt:lpstr>
      <vt:lpstr>微软雅黑</vt:lpstr>
      <vt:lpstr>宋体</vt:lpstr>
      <vt:lpstr>Arial Unicode MS</vt:lpstr>
      <vt:lpstr>MT Extra</vt:lpstr>
      <vt:lpstr>Times New Roman</vt:lpstr>
      <vt:lpstr>Office 主题​​</vt:lpstr>
      <vt:lpstr>历史杂谈</vt:lpstr>
      <vt:lpstr>赵魏韩三家分晋</vt:lpstr>
      <vt:lpstr>一代贤君  魏文侯</vt:lpstr>
      <vt:lpstr>西河学派</vt:lpstr>
      <vt:lpstr>力克中山 三晋封侯</vt:lpstr>
      <vt:lpstr>璜成争相</vt:lpstr>
      <vt:lpstr>武侯继位 衰落的开始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agel</dc:creator>
  <cp:lastModifiedBy>agel</cp:lastModifiedBy>
  <cp:revision>5</cp:revision>
  <dcterms:created xsi:type="dcterms:W3CDTF">2020-07-15T12:41:53Z</dcterms:created>
  <dcterms:modified xsi:type="dcterms:W3CDTF">2020-07-15T12:41:53Z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