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4" r:id="rId4"/>
    <p:sldId id="259" r:id="rId5"/>
    <p:sldId id="274" r:id="rId6"/>
    <p:sldId id="258" r:id="rId7"/>
    <p:sldId id="263" r:id="rId8"/>
    <p:sldId id="267" r:id="rId9"/>
    <p:sldId id="265" r:id="rId10"/>
    <p:sldId id="262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3A4D-298F-4D73-8FFB-D08A13CAED1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5D3AA-D87C-4920-A471-05E1AD040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– </a:t>
            </a:r>
            <a:r>
              <a:rPr lang="en-US" dirty="0" err="1"/>
              <a:t>Prithika</a:t>
            </a:r>
            <a:r>
              <a:rPr lang="en-US" dirty="0"/>
              <a:t>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3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Prithika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4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5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Priya “just standard curves” -&gt; “standard generator”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61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Prithika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6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Prithika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5D3AA-D87C-4920-A471-05E1AD040A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0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loudflare.com/a-relatively-easy-to-understand-primer-on-elliptic-curve-cryptography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ichaelKoczwara/eternal-blue-doublepulsar-exploit-36b66f3edb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C69B-11D4-47CF-8489-45E88BD72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Curveball – Recent windows vulnerability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3ECCC-E952-4BF6-A9E6-34D5D11BA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Prithika</a:t>
            </a:r>
            <a:r>
              <a:rPr lang="en-US" dirty="0"/>
              <a:t> Vijayakumar, Priya </a:t>
            </a:r>
            <a:r>
              <a:rPr lang="en-US" dirty="0" err="1"/>
              <a:t>Sudharsanan</a:t>
            </a:r>
            <a:r>
              <a:rPr lang="en-US" dirty="0"/>
              <a:t>, and David Wecke</a:t>
            </a:r>
          </a:p>
        </p:txBody>
      </p:sp>
    </p:spTree>
    <p:extLst>
      <p:ext uri="{BB962C8B-B14F-4D97-AF65-F5344CB8AC3E}">
        <p14:creationId xmlns:p14="http://schemas.microsoft.com/office/powerpoint/2010/main" val="391460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DBB3-C5B2-4EEE-A4D0-4DCDD744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4631"/>
          </a:xfrm>
        </p:spPr>
        <p:txBody>
          <a:bodyPr/>
          <a:lstStyle/>
          <a:p>
            <a:r>
              <a:rPr lang="en-US" dirty="0"/>
              <a:t>Vulnerability in DSA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62552" y="1776963"/>
            <a:ext cx="11248256" cy="260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same exact bug could have manifested itself in a normal DSA signature verification library</a:t>
            </a:r>
          </a:p>
          <a:p>
            <a:r>
              <a:rPr lang="en-US" sz="1600" dirty="0"/>
              <a:t> If Crypto32.dll used normal DSA.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b = </a:t>
            </a:r>
            <a:r>
              <a:rPr lang="en-IN" sz="1600" b="1" dirty="0" err="1"/>
              <a:t>g</a:t>
            </a:r>
            <a:r>
              <a:rPr lang="en-IN" sz="1600" b="1" baseline="30000" dirty="0" err="1"/>
              <a:t>x</a:t>
            </a:r>
            <a:r>
              <a:rPr lang="en-IN" sz="1600" b="1" dirty="0"/>
              <a:t> mod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Private key x (create signature) and Public key </a:t>
            </a:r>
            <a:r>
              <a:rPr lang="en-IN" sz="1600" b="1" dirty="0" err="1"/>
              <a:t>pk</a:t>
            </a:r>
            <a:r>
              <a:rPr lang="en-IN" sz="1600" b="1" dirty="0"/>
              <a:t> </a:t>
            </a:r>
            <a:r>
              <a:rPr lang="en-IN" sz="1600" dirty="0"/>
              <a:t>=</a:t>
            </a:r>
            <a:r>
              <a:rPr lang="en-IN" sz="1600" b="1" dirty="0"/>
              <a:t> </a:t>
            </a:r>
            <a:r>
              <a:rPr lang="en-IN" sz="1600" b="1" dirty="0" err="1"/>
              <a:t>g</a:t>
            </a:r>
            <a:r>
              <a:rPr lang="en-IN" sz="1600" b="1" baseline="30000" dirty="0" err="1"/>
              <a:t>x</a:t>
            </a:r>
            <a:r>
              <a:rPr lang="en-IN" sz="1600" b="1" dirty="0"/>
              <a:t> mod</a:t>
            </a:r>
            <a:r>
              <a:rPr lang="en-IN" sz="1600" dirty="0"/>
              <a:t> </a:t>
            </a:r>
            <a:r>
              <a:rPr lang="en-IN" sz="1600" b="1" dirty="0"/>
              <a:t>p (verify signature)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X.509 cert says “this public key belongs to this person,” signed by someone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Chained cert, starting at a “root” certificate, attesting to the identity of a root certificate authority (CA).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 CA signs intermediate-&gt;intermediate signs other intermediate-&gt; and so on(attesting the identity)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26" t="51684" r="61494" b="13815"/>
          <a:stretch/>
        </p:blipFill>
        <p:spPr>
          <a:xfrm>
            <a:off x="303677" y="4386908"/>
            <a:ext cx="4081806" cy="23661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46086" y="4311374"/>
            <a:ext cx="7764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On receiving the cert user check the CA at the root</a:t>
            </a:r>
          </a:p>
          <a:p>
            <a:r>
              <a:rPr lang="en-US" sz="1600" dirty="0"/>
              <a:t>But what happens if Windows only checks to make sure the public key of the certificate in question matches a trusted entity not the associated system parameters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546086" y="5489429"/>
            <a:ext cx="737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attacker can change the value of </a:t>
            </a:r>
            <a:r>
              <a:rPr lang="en-US" sz="1600" b="1" dirty="0"/>
              <a:t>p</a:t>
            </a:r>
            <a:r>
              <a:rPr lang="en-US" sz="1600" dirty="0"/>
              <a:t> or </a:t>
            </a:r>
            <a:r>
              <a:rPr lang="en-US" sz="1600" b="1" dirty="0"/>
              <a:t>g</a:t>
            </a:r>
            <a:r>
              <a:rPr lang="en-US" sz="1600" dirty="0"/>
              <a:t> associated with a given public key </a:t>
            </a:r>
            <a:r>
              <a:rPr lang="en-US" sz="1600" b="1" dirty="0" err="1"/>
              <a:t>pk</a:t>
            </a:r>
            <a:r>
              <a:rPr lang="en-US" sz="1600" dirty="0"/>
              <a:t> without Windows noticing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546086" y="6168261"/>
            <a:ext cx="737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the authenticity of parameters associated with a given public key is not established, the attacker can choose any private key they want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0547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008C-F15F-43E1-9F9F-8487B3BE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C29ECF-0BBE-483E-9CD6-FA657AA55EE6}"/>
              </a:ext>
            </a:extLst>
          </p:cNvPr>
          <p:cNvSpPr txBox="1">
            <a:spLocks/>
          </p:cNvSpPr>
          <p:nvPr/>
        </p:nvSpPr>
        <p:spPr>
          <a:xfrm>
            <a:off x="737736" y="1332922"/>
            <a:ext cx="349093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Prithika</a:t>
            </a:r>
            <a:r>
              <a:rPr lang="en-US" sz="2800" dirty="0"/>
              <a:t> Vijayakumar</a:t>
            </a:r>
          </a:p>
          <a:p>
            <a:pPr marL="0" indent="0">
              <a:buNone/>
            </a:pPr>
            <a:r>
              <a:rPr lang="en-US" dirty="0"/>
              <a:t>Types of exploits</a:t>
            </a:r>
          </a:p>
          <a:p>
            <a:pPr marL="0" indent="0">
              <a:buNone/>
            </a:pPr>
            <a:r>
              <a:rPr lang="en-US" dirty="0"/>
              <a:t>Manifestation of vulnerability in DSA</a:t>
            </a:r>
          </a:p>
          <a:p>
            <a:pPr marL="0" indent="0">
              <a:buNone/>
            </a:pPr>
            <a:r>
              <a:rPr lang="en-US" dirty="0"/>
              <a:t>Risk &amp; Mitigation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5CD9AB-6245-48BE-A390-837B8EAA4499}"/>
              </a:ext>
            </a:extLst>
          </p:cNvPr>
          <p:cNvSpPr txBox="1">
            <a:spLocks/>
          </p:cNvSpPr>
          <p:nvPr/>
        </p:nvSpPr>
        <p:spPr>
          <a:xfrm>
            <a:off x="4385216" y="1715956"/>
            <a:ext cx="349093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Priya </a:t>
            </a:r>
            <a:r>
              <a:rPr lang="en-US" sz="2800" dirty="0" err="1"/>
              <a:t>Sudharsanan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Why NSA exposed this vulnerability</a:t>
            </a:r>
          </a:p>
          <a:p>
            <a:pPr marL="0" indent="0">
              <a:buNone/>
            </a:pPr>
            <a:r>
              <a:rPr lang="en-US" dirty="0"/>
              <a:t>Root cause of it</a:t>
            </a:r>
          </a:p>
          <a:p>
            <a:pPr marL="0" indent="0">
              <a:buNone/>
            </a:pPr>
            <a:r>
              <a:rPr lang="en-US" dirty="0"/>
              <a:t>Identifying malicious properties in certificate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4202C0-0D72-4D31-A0A0-60EF5091A24A}"/>
              </a:ext>
            </a:extLst>
          </p:cNvPr>
          <p:cNvSpPr txBox="1">
            <a:spLocks/>
          </p:cNvSpPr>
          <p:nvPr/>
        </p:nvSpPr>
        <p:spPr>
          <a:xfrm>
            <a:off x="8032696" y="1463742"/>
            <a:ext cx="349093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David Wecke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Replicate Attack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ECC Attack Details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Released patches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778-F90D-451C-956F-CA3B8EBF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7069F-A01C-4E94-91E5-8B9CA42A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572" y="2098200"/>
            <a:ext cx="4374856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7489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187B-1FA4-4ABE-A7DA-EB59307B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F8D2-2C56-4B08-B315-EA92BF71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5632"/>
            <a:ext cx="11029615" cy="36783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231771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3C9B-0A46-4847-BCAF-23A08ED8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93A9-61A1-4C07-B2B8-03744C50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recently patched Windows vulnerability was mentioned by the NSA in a very public announcement. It is known as CVE-2020-0601 aka Curveball. </a:t>
            </a:r>
          </a:p>
          <a:p>
            <a:pPr marL="0" indent="0">
              <a:buNone/>
            </a:pPr>
            <a:r>
              <a:rPr lang="en-US" dirty="0"/>
              <a:t>It exploits Elliptic Curve Cryptography and has many dangerous attack vectors.</a:t>
            </a:r>
          </a:p>
          <a:p>
            <a:pPr marL="0" indent="0">
              <a:buNone/>
            </a:pPr>
            <a:r>
              <a:rPr lang="en-US" dirty="0"/>
              <a:t>What vulnerabilities does this expose? What are the technical details of the attack? What does the patch fix specifically?</a:t>
            </a:r>
          </a:p>
        </p:txBody>
      </p:sp>
    </p:spTree>
    <p:extLst>
      <p:ext uri="{BB962C8B-B14F-4D97-AF65-F5344CB8AC3E}">
        <p14:creationId xmlns:p14="http://schemas.microsoft.com/office/powerpoint/2010/main" val="95477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1819-3310-44C3-B3D8-2D7DB99E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cause of curveball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4E26-CFFA-4866-8B67-C1A006C7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root cause of this vulnerability is a flawed implementation of the Elliptic Curve Cryptography (ECC) within Microsoft’s code.</a:t>
            </a:r>
          </a:p>
          <a:p>
            <a:r>
              <a:rPr lang="en-US" dirty="0"/>
              <a:t>The problem with Microsoft’s vulnerable code is that it verifies certificates even if the attacker’s specified their own </a:t>
            </a:r>
            <a:r>
              <a:rPr lang="en-US" b="1" i="1" dirty="0"/>
              <a:t>generator G’ </a:t>
            </a:r>
            <a:r>
              <a:rPr lang="en-US" dirty="0"/>
              <a:t>and not just standard curves.</a:t>
            </a:r>
          </a:p>
          <a:p>
            <a:r>
              <a:rPr lang="en-US" dirty="0"/>
              <a:t>The attacker has a new private key d’ that corresponds to the original public key </a:t>
            </a:r>
            <a:r>
              <a:rPr lang="en-US" b="1" dirty="0"/>
              <a:t>Q=d*G</a:t>
            </a:r>
            <a:r>
              <a:rPr lang="en-US" dirty="0"/>
              <a:t>, which is now also equal to </a:t>
            </a:r>
            <a:r>
              <a:rPr lang="en-US" b="1" dirty="0"/>
              <a:t>d’*G’</a:t>
            </a:r>
            <a:endParaRPr lang="en-US" dirty="0"/>
          </a:p>
          <a:p>
            <a:r>
              <a:rPr lang="en-US" dirty="0"/>
              <a:t>This may enable attackers to specify such parameters in their certificate and sign on behalf of others to masquerade as different sites over the web.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2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934E-A18A-41D8-B70D-87E4CF64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Elliptic Curve Cryptography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605BFEA2-8DD9-4EEA-B8B8-7E6A28A5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7ECF04-28D9-44E4-8C26-98E73A80B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/>
              <a:t>A dot A = B</a:t>
            </a:r>
          </a:p>
          <a:p>
            <a:r>
              <a:rPr lang="en-US" dirty="0"/>
              <a:t>A dot B = C</a:t>
            </a:r>
          </a:p>
          <a:p>
            <a:r>
              <a:rPr lang="en-US" dirty="0"/>
              <a:t>… n times</a:t>
            </a:r>
          </a:p>
          <a:p>
            <a:r>
              <a:rPr lang="en-US" dirty="0"/>
              <a:t>n = key</a:t>
            </a:r>
          </a:p>
          <a:p>
            <a:r>
              <a:rPr lang="en-US" dirty="0"/>
              <a:t>Public Point on curve,  A</a:t>
            </a:r>
          </a:p>
          <a:p>
            <a:pPr lvl="1"/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BA11B-0073-459A-9418-88593E2CC04F}"/>
              </a:ext>
            </a:extLst>
          </p:cNvPr>
          <p:cNvSpPr txBox="1"/>
          <p:nvPr/>
        </p:nvSpPr>
        <p:spPr>
          <a:xfrm>
            <a:off x="446534" y="6440261"/>
            <a:ext cx="795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https://blog.cloudflare.com/a-relatively-easy-to-understand-primer-on-elliptic-curve-cryptography/</a:t>
            </a:r>
            <a:r>
              <a:rPr lang="en-US" sz="1200" dirty="0"/>
              <a:t>, Nick Sullivan, 2013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D3821F-9D24-48BB-B6FD-221CA47F620F}"/>
              </a:ext>
            </a:extLst>
          </p:cNvPr>
          <p:cNvSpPr/>
          <p:nvPr/>
        </p:nvSpPr>
        <p:spPr>
          <a:xfrm>
            <a:off x="4666991" y="2271468"/>
            <a:ext cx="4074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393A"/>
                </a:solidFill>
                <a:latin typeface="-apple-system"/>
              </a:rPr>
              <a:t>y</a:t>
            </a:r>
            <a:r>
              <a:rPr lang="en-US" sz="2800" baseline="30000" dirty="0">
                <a:solidFill>
                  <a:srgbClr val="36393A"/>
                </a:solidFill>
                <a:latin typeface="-apple-system"/>
              </a:rPr>
              <a:t>2</a:t>
            </a:r>
            <a:r>
              <a:rPr lang="en-US" sz="2800" dirty="0">
                <a:solidFill>
                  <a:srgbClr val="36393A"/>
                </a:solidFill>
                <a:latin typeface="-apple-system"/>
              </a:rPr>
              <a:t> = x</a:t>
            </a:r>
            <a:r>
              <a:rPr lang="en-US" sz="2800" baseline="30000" dirty="0">
                <a:solidFill>
                  <a:srgbClr val="36393A"/>
                </a:solidFill>
                <a:latin typeface="-apple-system"/>
              </a:rPr>
              <a:t>3</a:t>
            </a:r>
            <a:r>
              <a:rPr lang="en-US" sz="2800" dirty="0">
                <a:solidFill>
                  <a:srgbClr val="36393A"/>
                </a:solidFill>
                <a:latin typeface="-apple-system"/>
              </a:rPr>
              <a:t> + ax + b mod 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C8FBF-D26A-45EF-B571-05369F556DBA}"/>
              </a:ext>
            </a:extLst>
          </p:cNvPr>
          <p:cNvSpPr/>
          <p:nvPr/>
        </p:nvSpPr>
        <p:spPr>
          <a:xfrm>
            <a:off x="8820504" y="1918886"/>
            <a:ext cx="1708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393A"/>
                </a:solidFill>
                <a:latin typeface="-apple-system"/>
              </a:rPr>
              <a:t>Q = k*G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FE533-094C-4576-BBAB-04178C0C72B7}"/>
              </a:ext>
            </a:extLst>
          </p:cNvPr>
          <p:cNvSpPr/>
          <p:nvPr/>
        </p:nvSpPr>
        <p:spPr>
          <a:xfrm>
            <a:off x="8820504" y="2503661"/>
            <a:ext cx="1708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393A"/>
                </a:solidFill>
                <a:latin typeface="-apple-system"/>
              </a:rPr>
              <a:t>Q = k*?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C8FCAF-FF4C-4415-9954-B384F9349C34}"/>
              </a:ext>
            </a:extLst>
          </p:cNvPr>
          <p:cNvSpPr/>
          <p:nvPr/>
        </p:nvSpPr>
        <p:spPr>
          <a:xfrm>
            <a:off x="8820504" y="3026881"/>
            <a:ext cx="1708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393A"/>
                </a:solidFill>
                <a:latin typeface="-apple-system"/>
              </a:rPr>
              <a:t>Q = </a:t>
            </a:r>
            <a:r>
              <a:rPr lang="en-US" sz="2800" strike="sngStrike" dirty="0">
                <a:solidFill>
                  <a:srgbClr val="36393A"/>
                </a:solidFill>
                <a:latin typeface="-apple-system"/>
              </a:rPr>
              <a:t>k</a:t>
            </a:r>
            <a:r>
              <a:rPr lang="en-US" sz="2800" dirty="0">
                <a:solidFill>
                  <a:srgbClr val="36393A"/>
                </a:solidFill>
                <a:latin typeface="-apple-system"/>
              </a:rPr>
              <a:t>*?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326BAB-FDD9-4F70-9239-FD40A9FD1D88}"/>
              </a:ext>
            </a:extLst>
          </p:cNvPr>
          <p:cNvSpPr/>
          <p:nvPr/>
        </p:nvSpPr>
        <p:spPr>
          <a:xfrm>
            <a:off x="8820504" y="3550101"/>
            <a:ext cx="1708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393A"/>
                </a:solidFill>
                <a:latin typeface="-apple-system"/>
              </a:rPr>
              <a:t>Q’ = k’*?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63592-E616-450F-8FD2-D36EC65689CA}"/>
              </a:ext>
            </a:extLst>
          </p:cNvPr>
          <p:cNvSpPr/>
          <p:nvPr/>
        </p:nvSpPr>
        <p:spPr>
          <a:xfrm>
            <a:off x="8820503" y="4073321"/>
            <a:ext cx="2547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393A"/>
                </a:solidFill>
                <a:latin typeface="-apple-system"/>
              </a:rPr>
              <a:t>Q’ = k’*Q/k’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241B74-4019-478C-B48D-4480546EF0DC}"/>
              </a:ext>
            </a:extLst>
          </p:cNvPr>
          <p:cNvSpPr/>
          <p:nvPr/>
        </p:nvSpPr>
        <p:spPr>
          <a:xfrm>
            <a:off x="8820504" y="4658096"/>
            <a:ext cx="2924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393A"/>
                </a:solidFill>
                <a:latin typeface="-apple-system"/>
              </a:rPr>
              <a:t>Q’ = k’*Q/k’ = Q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33AA6-164B-45FB-A918-894FABAEE1E0}"/>
              </a:ext>
            </a:extLst>
          </p:cNvPr>
          <p:cNvSpPr/>
          <p:nvPr/>
        </p:nvSpPr>
        <p:spPr>
          <a:xfrm>
            <a:off x="8820503" y="5310029"/>
            <a:ext cx="2924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393A"/>
                </a:solidFill>
                <a:latin typeface="-apple-system"/>
              </a:rPr>
              <a:t>k’ =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2775DC-2876-4F7C-9C7F-6EAAE511BC9D}"/>
              </a:ext>
            </a:extLst>
          </p:cNvPr>
          <p:cNvSpPr/>
          <p:nvPr/>
        </p:nvSpPr>
        <p:spPr>
          <a:xfrm>
            <a:off x="8820503" y="5775982"/>
            <a:ext cx="2924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6393A"/>
                </a:solidFill>
                <a:latin typeface="-apple-system"/>
              </a:rPr>
              <a:t>Q’ = 1*Q/1= Q</a:t>
            </a:r>
          </a:p>
        </p:txBody>
      </p:sp>
    </p:spTree>
    <p:extLst>
      <p:ext uri="{BB962C8B-B14F-4D97-AF65-F5344CB8AC3E}">
        <p14:creationId xmlns:p14="http://schemas.microsoft.com/office/powerpoint/2010/main" val="73597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C255-E81F-451A-A3F4-83C4B99D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4551-574B-4085-AE0D-F1BE720B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attacker could exploit the vulnerability by using a spoofed code-signing certificate to sign a malicious executable, making it appear the file was from a trusted, legitimate source</a:t>
            </a:r>
          </a:p>
          <a:p>
            <a:r>
              <a:rPr lang="en-US" dirty="0"/>
              <a:t>Places in which this Exploits could be impacted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Signed files and emails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Signed executables code launched as user mode processes.</a:t>
            </a:r>
          </a:p>
          <a:p>
            <a:r>
              <a:rPr lang="en-US" dirty="0"/>
              <a:t>The exploit could allow man in the middle attack</a:t>
            </a:r>
          </a:p>
          <a:p>
            <a:r>
              <a:rPr lang="en-US" dirty="0"/>
              <a:t>As a result, an attacker may be able to craft a certificate that appears to have the ability to be traced to a trusted root certificate authority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03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D7CB-40DE-4D7D-91C1-A99CE469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http exploit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7F342-0D65-43A9-9269-81A798033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Faking Microsoft root certificate</a:t>
            </a:r>
          </a:p>
        </p:txBody>
      </p:sp>
    </p:spTree>
    <p:extLst>
      <p:ext uri="{BB962C8B-B14F-4D97-AF65-F5344CB8AC3E}">
        <p14:creationId xmlns:p14="http://schemas.microsoft.com/office/powerpoint/2010/main" val="282442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F899-9BD6-4413-85B2-23FA4514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malicious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F93B-9918-4BD5-AE10-407FC7D7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Software utilities such as OpenSSL and Windows </a:t>
            </a:r>
            <a:r>
              <a:rPr lang="en-US" dirty="0" err="1"/>
              <a:t>certutil</a:t>
            </a:r>
            <a:r>
              <a:rPr lang="en-US" dirty="0"/>
              <a:t> can be used to perform in-depth analysis of certificates to check for malicious properties. </a:t>
            </a:r>
          </a:p>
          <a:p>
            <a:pPr fontAlgn="base"/>
            <a:r>
              <a:rPr lang="en-US" dirty="0" err="1"/>
              <a:t>Certutil</a:t>
            </a:r>
            <a:r>
              <a:rPr lang="en-US" dirty="0"/>
              <a:t> can be used to examine an X509 certificate by running the following command: </a:t>
            </a:r>
          </a:p>
          <a:p>
            <a:pPr lvl="1"/>
            <a:r>
              <a:rPr lang="en-US" b="1" dirty="0" err="1"/>
              <a:t>certutil</a:t>
            </a:r>
            <a:r>
              <a:rPr lang="en-US" b="1" dirty="0"/>
              <a:t> –</a:t>
            </a:r>
            <a:r>
              <a:rPr lang="en-US" b="1" dirty="0" err="1"/>
              <a:t>asn</a:t>
            </a:r>
            <a:r>
              <a:rPr lang="en-US" b="1" dirty="0"/>
              <a:t>&lt;</a:t>
            </a:r>
            <a:r>
              <a:rPr lang="en-US" b="1" dirty="0" err="1"/>
              <a:t>certificate_filename</a:t>
            </a:r>
            <a:r>
              <a:rPr lang="en-US" b="1" dirty="0"/>
              <a:t>&gt; </a:t>
            </a:r>
            <a:endParaRPr lang="en-US" dirty="0"/>
          </a:p>
          <a:p>
            <a:pPr fontAlgn="base"/>
            <a:r>
              <a:rPr lang="en-US" dirty="0"/>
              <a:t> OpenSSL can be used to examine an X509 certificate by running the following command: </a:t>
            </a:r>
          </a:p>
          <a:p>
            <a:pPr lvl="1"/>
            <a:r>
              <a:rPr lang="en-US" b="1" dirty="0" err="1"/>
              <a:t>openssl</a:t>
            </a:r>
            <a:r>
              <a:rPr lang="en-US" b="1" dirty="0"/>
              <a:t> asn1parse –inform DER –in &lt;certificate-filename&gt;–</a:t>
            </a:r>
            <a:r>
              <a:rPr lang="en-US" b="1" dirty="0" err="1"/>
              <a:t>i</a:t>
            </a:r>
            <a:r>
              <a:rPr lang="en-US" b="1" dirty="0"/>
              <a:t> –dump</a:t>
            </a:r>
            <a:endParaRPr lang="en-US" dirty="0"/>
          </a:p>
          <a:p>
            <a:pPr lvl="1"/>
            <a:r>
              <a:rPr lang="en-US" b="1" dirty="0" err="1"/>
              <a:t>openssl</a:t>
            </a:r>
            <a:r>
              <a:rPr lang="en-US" b="1" dirty="0"/>
              <a:t> x509 –inform DER –in&lt;</a:t>
            </a:r>
            <a:r>
              <a:rPr lang="en-US" b="1" dirty="0" err="1"/>
              <a:t>certificate_filename</a:t>
            </a:r>
            <a:r>
              <a:rPr lang="en-US" b="1" dirty="0"/>
              <a:t>&gt; –text</a:t>
            </a:r>
            <a:endParaRPr lang="en-US" dirty="0"/>
          </a:p>
          <a:p>
            <a:pPr fontAlgn="base"/>
            <a:r>
              <a:rPr lang="en-US" dirty="0"/>
              <a:t> </a:t>
            </a:r>
            <a:r>
              <a:rPr lang="en-US" dirty="0" err="1"/>
              <a:t>Certutil</a:t>
            </a:r>
            <a:r>
              <a:rPr lang="en-US" dirty="0"/>
              <a:t> can be used to list registered elliptic curves and view their parameters by running the following commands:</a:t>
            </a:r>
          </a:p>
          <a:p>
            <a:pPr lvl="1"/>
            <a:r>
              <a:rPr lang="en-US" b="1" dirty="0" err="1"/>
              <a:t>certutil</a:t>
            </a:r>
            <a:r>
              <a:rPr lang="en-US" b="1" dirty="0"/>
              <a:t> –</a:t>
            </a:r>
            <a:r>
              <a:rPr lang="en-US" b="1" dirty="0" err="1"/>
              <a:t>displayEccCurve</a:t>
            </a:r>
            <a:r>
              <a:rPr lang="en-US" b="1" dirty="0"/>
              <a:t> </a:t>
            </a:r>
            <a:endParaRPr lang="en-US" dirty="0"/>
          </a:p>
          <a:p>
            <a:pPr lvl="1"/>
            <a:r>
              <a:rPr lang="en-US" b="1" dirty="0" err="1"/>
              <a:t>certutil</a:t>
            </a:r>
            <a:r>
              <a:rPr lang="en-US" b="1" dirty="0"/>
              <a:t> –</a:t>
            </a:r>
            <a:r>
              <a:rPr lang="en-US" b="1" dirty="0" err="1"/>
              <a:t>displayEccCurve</a:t>
            </a:r>
            <a:r>
              <a:rPr lang="en-US" b="1" dirty="0"/>
              <a:t> &lt;</a:t>
            </a:r>
            <a:r>
              <a:rPr lang="en-US" b="1" dirty="0" err="1"/>
              <a:t>curve_name</a:t>
            </a:r>
            <a:r>
              <a:rPr lang="en-US" b="1" dirty="0"/>
              <a:t>&gt;</a:t>
            </a:r>
            <a:endParaRPr lang="en-US" dirty="0"/>
          </a:p>
          <a:p>
            <a:pPr fontAlgn="base"/>
            <a:r>
              <a:rPr lang="en-US" dirty="0"/>
              <a:t> OpenSSL can be used to view standard curves enabled/compiled into OpenSSL by running the following commands:</a:t>
            </a:r>
          </a:p>
          <a:p>
            <a:pPr lvl="1"/>
            <a:r>
              <a:rPr lang="en-US" b="1" dirty="0" err="1"/>
              <a:t>openssl</a:t>
            </a:r>
            <a:r>
              <a:rPr lang="en-US" b="1" dirty="0"/>
              <a:t> </a:t>
            </a:r>
            <a:r>
              <a:rPr lang="en-US" b="1" dirty="0" err="1"/>
              <a:t>ecparam</a:t>
            </a:r>
            <a:r>
              <a:rPr lang="en-US" b="1" dirty="0"/>
              <a:t> –</a:t>
            </a:r>
            <a:r>
              <a:rPr lang="en-US" b="1" dirty="0" err="1"/>
              <a:t>list_curves</a:t>
            </a:r>
            <a:r>
              <a:rPr lang="en-US" b="1" dirty="0"/>
              <a:t> </a:t>
            </a:r>
            <a:endParaRPr lang="en-US" dirty="0"/>
          </a:p>
          <a:p>
            <a:pPr lvl="1"/>
            <a:r>
              <a:rPr lang="en-US" b="1" dirty="0" err="1"/>
              <a:t>openssl</a:t>
            </a:r>
            <a:r>
              <a:rPr lang="en-US" b="1" dirty="0"/>
              <a:t> </a:t>
            </a:r>
            <a:r>
              <a:rPr lang="en-US" b="1" dirty="0" err="1"/>
              <a:t>ecparam</a:t>
            </a:r>
            <a:r>
              <a:rPr lang="en-US" b="1" dirty="0"/>
              <a:t> –name&lt;</a:t>
            </a:r>
            <a:r>
              <a:rPr lang="en-US" b="1" dirty="0" err="1"/>
              <a:t>curve_name</a:t>
            </a:r>
            <a:r>
              <a:rPr lang="en-US" b="1" dirty="0"/>
              <a:t>&gt; –</a:t>
            </a:r>
            <a:r>
              <a:rPr lang="en-US" b="1" dirty="0" err="1"/>
              <a:t>param_enc</a:t>
            </a:r>
            <a:r>
              <a:rPr lang="en-US" b="1" dirty="0"/>
              <a:t> explicit –text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9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BAAF-0F6C-447C-977E-738850B3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Risk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DC26-2FDB-42B8-9274-A00729E3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505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Systems at high risk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Windows based web application, web severs &amp; proxies that perform TLS validation.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Endpoints hosting critical infrastructure (DNS server, VPN server ,update server 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Endpoints directly exposed to internet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Endpoints regularly used by privileged users.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Network devices and endpoint logging features may detect vulnerabilities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Patching includes adding a couple of checks during signature verification to make sure ECDSA parameters are authentic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Cryptographically, this bug is a great example of how increasing the number of parameter choices increases system fragility.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038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F043-56B1-47BC-BBD1-3FB0E011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Why NSA decided to share this vulnerability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ternal Blue DoublePulsar Exploit - Michael Koczwara - Medium">
            <a:extLst>
              <a:ext uri="{FF2B5EF4-FFF2-40B4-BE49-F238E27FC236}">
                <a16:creationId xmlns:a16="http://schemas.microsoft.com/office/drawing/2014/main" id="{D4F88835-B0CE-4F9B-AE20-B65D7C89D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5" y="3057775"/>
            <a:ext cx="3305175" cy="225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4999-0342-4E1C-9F1A-7CA5060A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7" y="2110161"/>
            <a:ext cx="7105481" cy="40456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ETERNAL BLUE</a:t>
            </a:r>
            <a:endParaRPr lang="en-US" sz="1700" dirty="0"/>
          </a:p>
          <a:p>
            <a:pPr fontAlgn="base">
              <a:lnSpc>
                <a:spcPct val="90000"/>
              </a:lnSpc>
            </a:pPr>
            <a:r>
              <a:rPr lang="en-US" sz="1700" dirty="0"/>
              <a:t>The Leaked NSA spy tool that hacked the world</a:t>
            </a:r>
          </a:p>
          <a:p>
            <a:pPr fontAlgn="base">
              <a:lnSpc>
                <a:spcPct val="90000"/>
              </a:lnSpc>
            </a:pPr>
            <a:r>
              <a:rPr lang="en-US" sz="1700" dirty="0"/>
              <a:t>Used for Digital espionage</a:t>
            </a:r>
          </a:p>
          <a:p>
            <a:pPr fontAlgn="base">
              <a:lnSpc>
                <a:spcPct val="90000"/>
              </a:lnSpc>
            </a:pPr>
            <a:r>
              <a:rPr lang="en-US" sz="1700" dirty="0"/>
              <a:t>For hackers, this has become a go to tool to infiltrate target computers and spread malware across networks. </a:t>
            </a:r>
          </a:p>
          <a:p>
            <a:pPr fontAlgn="base">
              <a:lnSpc>
                <a:spcPct val="90000"/>
              </a:lnSpc>
            </a:pPr>
            <a:r>
              <a:rPr lang="en-US" sz="1700" dirty="0"/>
              <a:t>Example: WannaCry ransomware attack leveraged </a:t>
            </a:r>
            <a:r>
              <a:rPr lang="en-US" sz="1700" dirty="0" err="1"/>
              <a:t>EternalBlue</a:t>
            </a:r>
            <a:r>
              <a:rPr lang="en-US" sz="1700" dirty="0"/>
              <a:t> </a:t>
            </a:r>
          </a:p>
          <a:p>
            <a:pPr fontAlgn="base">
              <a:lnSpc>
                <a:spcPct val="90000"/>
              </a:lnSpc>
            </a:pPr>
            <a:r>
              <a:rPr lang="en-US" sz="1700" dirty="0" err="1"/>
              <a:t>EternalBlue</a:t>
            </a:r>
            <a:r>
              <a:rPr lang="en-US" sz="1700" dirty="0"/>
              <a:t> is still in demand in the world of hackers due to its limited digital trace.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7FBD6F-D358-4B6C-A8FA-C03C0DF626B8}"/>
              </a:ext>
            </a:extLst>
          </p:cNvPr>
          <p:cNvSpPr/>
          <p:nvPr/>
        </p:nvSpPr>
        <p:spPr>
          <a:xfrm>
            <a:off x="581192" y="5313556"/>
            <a:ext cx="3492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u="sng" dirty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https://medium.com/@MichaelKoczwara/eternal-blue-doublepulsar-exploit-36b66f3edb44</a:t>
            </a:r>
            <a:endParaRPr lang="en-US" sz="10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26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768</Words>
  <Application>Microsoft Office PowerPoint</Application>
  <PresentationFormat>Widescreen</PresentationFormat>
  <Paragraphs>124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Gill Sans MT</vt:lpstr>
      <vt:lpstr>Wingdings 2</vt:lpstr>
      <vt:lpstr>Dividend</vt:lpstr>
      <vt:lpstr>Curveball – Recent windows vulnerability</vt:lpstr>
      <vt:lpstr>Problem Statement</vt:lpstr>
      <vt:lpstr>Introduction: cause of curveball</vt:lpstr>
      <vt:lpstr>Elliptic Curve Cryptography</vt:lpstr>
      <vt:lpstr>types of exploits</vt:lpstr>
      <vt:lpstr>Demonstration of http exploit</vt:lpstr>
      <vt:lpstr>How to identify malicious certificates</vt:lpstr>
      <vt:lpstr>Evaluation of Risk and mitigation</vt:lpstr>
      <vt:lpstr>Why NSA decided to share this vulnerability</vt:lpstr>
      <vt:lpstr>Vulnerability in DSA</vt:lpstr>
      <vt:lpstr>Work Distribution</vt:lpstr>
      <vt:lpstr>Q &amp; 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Curveball – Recent windows vulnerability</dc:title>
  <dc:creator>David Wecke</dc:creator>
  <cp:lastModifiedBy>David Wecke</cp:lastModifiedBy>
  <cp:revision>9</cp:revision>
  <dcterms:created xsi:type="dcterms:W3CDTF">2020-04-21T13:03:52Z</dcterms:created>
  <dcterms:modified xsi:type="dcterms:W3CDTF">2020-04-21T17:22:18Z</dcterms:modified>
</cp:coreProperties>
</file>