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314" r:id="rId21"/>
    <p:sldId id="315" r:id="rId22"/>
    <p:sldId id="316" r:id="rId23"/>
    <p:sldId id="317" r:id="rId24"/>
    <p:sldId id="279" r:id="rId25"/>
    <p:sldId id="283" r:id="rId26"/>
    <p:sldId id="280" r:id="rId27"/>
    <p:sldId id="297" r:id="rId28"/>
    <p:sldId id="285" r:id="rId29"/>
    <p:sldId id="299" r:id="rId30"/>
    <p:sldId id="298" r:id="rId31"/>
    <p:sldId id="300" r:id="rId32"/>
    <p:sldId id="287" r:id="rId33"/>
    <p:sldId id="301" r:id="rId34"/>
    <p:sldId id="286" r:id="rId35"/>
    <p:sldId id="302" r:id="rId36"/>
    <p:sldId id="303" r:id="rId37"/>
    <p:sldId id="304" r:id="rId38"/>
    <p:sldId id="288" r:id="rId39"/>
    <p:sldId id="289" r:id="rId40"/>
    <p:sldId id="290" r:id="rId41"/>
    <p:sldId id="291" r:id="rId42"/>
    <p:sldId id="295" r:id="rId43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9E71-277E-4B1E-9F4B-E8229834BC57}" type="datetimeFigureOut">
              <a:rPr lang="hr-BA" smtClean="0"/>
              <a:pPr/>
              <a:t>03.11.2017.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8B86-78AD-479D-AFC3-9571A2CADB6A}" type="slidenum">
              <a:rPr lang="hr-BA" smtClean="0"/>
              <a:pPr/>
              <a:t>‹#›</a:t>
            </a:fld>
            <a:endParaRPr lang="hr-BA"/>
          </a:p>
        </p:txBody>
      </p:sp>
    </p:spTree>
    <p:extLst>
      <p:ext uri="{BB962C8B-B14F-4D97-AF65-F5344CB8AC3E}">
        <p14:creationId xmlns="" xmlns:p14="http://schemas.microsoft.com/office/powerpoint/2010/main" val="353011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9E71-277E-4B1E-9F4B-E8229834BC57}" type="datetimeFigureOut">
              <a:rPr lang="hr-BA" smtClean="0"/>
              <a:pPr/>
              <a:t>03.11.2017.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8B86-78AD-479D-AFC3-9571A2CADB6A}" type="slidenum">
              <a:rPr lang="hr-BA" smtClean="0"/>
              <a:pPr/>
              <a:t>‹#›</a:t>
            </a:fld>
            <a:endParaRPr lang="hr-BA"/>
          </a:p>
        </p:txBody>
      </p:sp>
    </p:spTree>
    <p:extLst>
      <p:ext uri="{BB962C8B-B14F-4D97-AF65-F5344CB8AC3E}">
        <p14:creationId xmlns="" xmlns:p14="http://schemas.microsoft.com/office/powerpoint/2010/main" val="10807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9E71-277E-4B1E-9F4B-E8229834BC57}" type="datetimeFigureOut">
              <a:rPr lang="hr-BA" smtClean="0"/>
              <a:pPr/>
              <a:t>03.11.2017.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8B86-78AD-479D-AFC3-9571A2CADB6A}" type="slidenum">
              <a:rPr lang="hr-BA" smtClean="0"/>
              <a:pPr/>
              <a:t>‹#›</a:t>
            </a:fld>
            <a:endParaRPr lang="hr-BA"/>
          </a:p>
        </p:txBody>
      </p:sp>
    </p:spTree>
    <p:extLst>
      <p:ext uri="{BB962C8B-B14F-4D97-AF65-F5344CB8AC3E}">
        <p14:creationId xmlns="" xmlns:p14="http://schemas.microsoft.com/office/powerpoint/2010/main" val="189746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9E71-277E-4B1E-9F4B-E8229834BC57}" type="datetimeFigureOut">
              <a:rPr lang="hr-BA" smtClean="0"/>
              <a:pPr/>
              <a:t>03.11.2017.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8B86-78AD-479D-AFC3-9571A2CADB6A}" type="slidenum">
              <a:rPr lang="hr-BA" smtClean="0"/>
              <a:pPr/>
              <a:t>‹#›</a:t>
            </a:fld>
            <a:endParaRPr lang="hr-BA"/>
          </a:p>
        </p:txBody>
      </p:sp>
    </p:spTree>
    <p:extLst>
      <p:ext uri="{BB962C8B-B14F-4D97-AF65-F5344CB8AC3E}">
        <p14:creationId xmlns="" xmlns:p14="http://schemas.microsoft.com/office/powerpoint/2010/main" val="359808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9E71-277E-4B1E-9F4B-E8229834BC57}" type="datetimeFigureOut">
              <a:rPr lang="hr-BA" smtClean="0"/>
              <a:pPr/>
              <a:t>03.11.2017.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8B86-78AD-479D-AFC3-9571A2CADB6A}" type="slidenum">
              <a:rPr lang="hr-BA" smtClean="0"/>
              <a:pPr/>
              <a:t>‹#›</a:t>
            </a:fld>
            <a:endParaRPr lang="hr-BA"/>
          </a:p>
        </p:txBody>
      </p:sp>
    </p:spTree>
    <p:extLst>
      <p:ext uri="{BB962C8B-B14F-4D97-AF65-F5344CB8AC3E}">
        <p14:creationId xmlns="" xmlns:p14="http://schemas.microsoft.com/office/powerpoint/2010/main" val="33550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9E71-277E-4B1E-9F4B-E8229834BC57}" type="datetimeFigureOut">
              <a:rPr lang="hr-BA" smtClean="0"/>
              <a:pPr/>
              <a:t>03.11.2017.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8B86-78AD-479D-AFC3-9571A2CADB6A}" type="slidenum">
              <a:rPr lang="hr-BA" smtClean="0"/>
              <a:pPr/>
              <a:t>‹#›</a:t>
            </a:fld>
            <a:endParaRPr lang="hr-BA"/>
          </a:p>
        </p:txBody>
      </p:sp>
    </p:spTree>
    <p:extLst>
      <p:ext uri="{BB962C8B-B14F-4D97-AF65-F5344CB8AC3E}">
        <p14:creationId xmlns="" xmlns:p14="http://schemas.microsoft.com/office/powerpoint/2010/main" val="145174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9E71-277E-4B1E-9F4B-E8229834BC57}" type="datetimeFigureOut">
              <a:rPr lang="hr-BA" smtClean="0"/>
              <a:pPr/>
              <a:t>03.11.2017.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8B86-78AD-479D-AFC3-9571A2CADB6A}" type="slidenum">
              <a:rPr lang="hr-BA" smtClean="0"/>
              <a:pPr/>
              <a:t>‹#›</a:t>
            </a:fld>
            <a:endParaRPr lang="hr-BA"/>
          </a:p>
        </p:txBody>
      </p:sp>
    </p:spTree>
    <p:extLst>
      <p:ext uri="{BB962C8B-B14F-4D97-AF65-F5344CB8AC3E}">
        <p14:creationId xmlns="" xmlns:p14="http://schemas.microsoft.com/office/powerpoint/2010/main" val="151523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9E71-277E-4B1E-9F4B-E8229834BC57}" type="datetimeFigureOut">
              <a:rPr lang="hr-BA" smtClean="0"/>
              <a:pPr/>
              <a:t>03.11.2017.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8B86-78AD-479D-AFC3-9571A2CADB6A}" type="slidenum">
              <a:rPr lang="hr-BA" smtClean="0"/>
              <a:pPr/>
              <a:t>‹#›</a:t>
            </a:fld>
            <a:endParaRPr lang="hr-BA"/>
          </a:p>
        </p:txBody>
      </p:sp>
    </p:spTree>
    <p:extLst>
      <p:ext uri="{BB962C8B-B14F-4D97-AF65-F5344CB8AC3E}">
        <p14:creationId xmlns="" xmlns:p14="http://schemas.microsoft.com/office/powerpoint/2010/main" val="325085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9E71-277E-4B1E-9F4B-E8229834BC57}" type="datetimeFigureOut">
              <a:rPr lang="hr-BA" smtClean="0"/>
              <a:pPr/>
              <a:t>03.11.2017.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8B86-78AD-479D-AFC3-9571A2CADB6A}" type="slidenum">
              <a:rPr lang="hr-BA" smtClean="0"/>
              <a:pPr/>
              <a:t>‹#›</a:t>
            </a:fld>
            <a:endParaRPr lang="hr-BA"/>
          </a:p>
        </p:txBody>
      </p:sp>
    </p:spTree>
    <p:extLst>
      <p:ext uri="{BB962C8B-B14F-4D97-AF65-F5344CB8AC3E}">
        <p14:creationId xmlns="" xmlns:p14="http://schemas.microsoft.com/office/powerpoint/2010/main" val="351574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9E71-277E-4B1E-9F4B-E8229834BC57}" type="datetimeFigureOut">
              <a:rPr lang="hr-BA" smtClean="0"/>
              <a:pPr/>
              <a:t>03.11.2017.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8B86-78AD-479D-AFC3-9571A2CADB6A}" type="slidenum">
              <a:rPr lang="hr-BA" smtClean="0"/>
              <a:pPr/>
              <a:t>‹#›</a:t>
            </a:fld>
            <a:endParaRPr lang="hr-BA"/>
          </a:p>
        </p:txBody>
      </p:sp>
    </p:spTree>
    <p:extLst>
      <p:ext uri="{BB962C8B-B14F-4D97-AF65-F5344CB8AC3E}">
        <p14:creationId xmlns="" xmlns:p14="http://schemas.microsoft.com/office/powerpoint/2010/main" val="318314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9E71-277E-4B1E-9F4B-E8229834BC57}" type="datetimeFigureOut">
              <a:rPr lang="hr-BA" smtClean="0"/>
              <a:pPr/>
              <a:t>03.11.2017.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8B86-78AD-479D-AFC3-9571A2CADB6A}" type="slidenum">
              <a:rPr lang="hr-BA" smtClean="0"/>
              <a:pPr/>
              <a:t>‹#›</a:t>
            </a:fld>
            <a:endParaRPr lang="hr-BA"/>
          </a:p>
        </p:txBody>
      </p:sp>
    </p:spTree>
    <p:extLst>
      <p:ext uri="{BB962C8B-B14F-4D97-AF65-F5344CB8AC3E}">
        <p14:creationId xmlns="" xmlns:p14="http://schemas.microsoft.com/office/powerpoint/2010/main" val="404535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59E71-277E-4B1E-9F4B-E8229834BC57}" type="datetimeFigureOut">
              <a:rPr lang="hr-BA" smtClean="0"/>
              <a:pPr/>
              <a:t>03.11.2017.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48B86-78AD-479D-AFC3-9571A2CADB6A}" type="slidenum">
              <a:rPr lang="hr-BA" smtClean="0"/>
              <a:pPr/>
              <a:t>‹#›</a:t>
            </a:fld>
            <a:endParaRPr lang="hr-BA"/>
          </a:p>
        </p:txBody>
      </p:sp>
    </p:spTree>
    <p:extLst>
      <p:ext uri="{BB962C8B-B14F-4D97-AF65-F5344CB8AC3E}">
        <p14:creationId xmlns="" xmlns:p14="http://schemas.microsoft.com/office/powerpoint/2010/main" val="104222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BA" smtClean="0"/>
              <a:t>Vježba 3 </a:t>
            </a:r>
            <a:r>
              <a:rPr lang="hr-BA" smtClean="0"/>
              <a:t>- rješenja i upute</a:t>
            </a:r>
            <a:endParaRPr lang="hr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BA"/>
          </a:p>
        </p:txBody>
      </p:sp>
    </p:spTree>
    <p:extLst>
      <p:ext uri="{BB962C8B-B14F-4D97-AF65-F5344CB8AC3E}">
        <p14:creationId xmlns="" xmlns:p14="http://schemas.microsoft.com/office/powerpoint/2010/main" val="27129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algn="just"/>
            <a:r>
              <a:rPr lang="hr-BA" dirty="0" smtClean="0"/>
              <a:t>Sada je preostalo još </a:t>
            </a:r>
            <a:r>
              <a:rPr lang="hr-BA" b="1" dirty="0" smtClean="0"/>
              <a:t>protumačiti način naplate</a:t>
            </a:r>
            <a:r>
              <a:rPr lang="hr-BA" dirty="0" smtClean="0"/>
              <a:t>:</a:t>
            </a:r>
          </a:p>
          <a:p>
            <a:pPr lvl="0" algn="just"/>
            <a:r>
              <a:rPr lang="hr-BA" dirty="0" smtClean="0"/>
              <a:t>za </a:t>
            </a:r>
            <a:r>
              <a:rPr lang="hr-BA" b="1" dirty="0" smtClean="0"/>
              <a:t>naučne knjige</a:t>
            </a:r>
            <a:r>
              <a:rPr lang="hr-BA" dirty="0" smtClean="0"/>
              <a:t>, </a:t>
            </a:r>
          </a:p>
          <a:p>
            <a:pPr marL="0" lvl="0" indent="0" algn="just">
              <a:lnSpc>
                <a:spcPct val="120000"/>
              </a:lnSpc>
              <a:buNone/>
            </a:pPr>
            <a:r>
              <a:rPr lang="hr-BA" sz="2800" dirty="0"/>
              <a:t> </a:t>
            </a:r>
            <a:r>
              <a:rPr lang="hr-BA" sz="2800" dirty="0" smtClean="0"/>
              <a:t>     if brojDana≤10 cijena=5 else</a:t>
            </a:r>
            <a:endParaRPr lang="en-US" sz="2800" dirty="0" smtClean="0"/>
          </a:p>
          <a:p>
            <a:pPr marL="0" lvl="0" indent="0" algn="just">
              <a:lnSpc>
                <a:spcPct val="120000"/>
              </a:lnSpc>
              <a:buNone/>
            </a:pPr>
            <a:r>
              <a:rPr lang="en-US" sz="2800" dirty="0"/>
              <a:t> </a:t>
            </a:r>
            <a:r>
              <a:rPr lang="hr-BA" sz="2800" dirty="0" smtClean="0"/>
              <a:t> {if</a:t>
            </a:r>
            <a:r>
              <a:rPr lang="en-US" sz="2800" dirty="0" smtClean="0"/>
              <a:t> </a:t>
            </a:r>
            <a:r>
              <a:rPr lang="hr-BA" sz="2800" dirty="0" smtClean="0"/>
              <a:t>izdanje≤1990 cijena=5+prekoračenje*0.5</a:t>
            </a:r>
            <a:r>
              <a:rPr lang="en-US" sz="2800" dirty="0" smtClean="0"/>
              <a:t> </a:t>
            </a:r>
            <a:r>
              <a:rPr lang="hr-BA" sz="2800" dirty="0" smtClean="0"/>
              <a:t>else cijena=5+prekoračenje*.3} </a:t>
            </a:r>
          </a:p>
          <a:p>
            <a:pPr lvl="0" algn="just"/>
            <a:r>
              <a:rPr lang="hr-BA" dirty="0" smtClean="0"/>
              <a:t>za </a:t>
            </a:r>
            <a:r>
              <a:rPr lang="hr-BA" b="1" dirty="0" smtClean="0"/>
              <a:t>zabavne knjige</a:t>
            </a:r>
            <a:r>
              <a:rPr lang="hr-BA" dirty="0" smtClean="0"/>
              <a:t>, </a:t>
            </a:r>
          </a:p>
          <a:p>
            <a:pPr marL="0" lvl="0" indent="0" algn="just">
              <a:buNone/>
            </a:pPr>
            <a:r>
              <a:rPr lang="hr-BA" dirty="0"/>
              <a:t> </a:t>
            </a:r>
            <a:r>
              <a:rPr lang="hr-BA" dirty="0" smtClean="0"/>
              <a:t>     if brojDana≤5 || dob≤18 cijena =4 else if dob≥18 cijena=4+prekoračenje*0.08 </a:t>
            </a:r>
          </a:p>
          <a:p>
            <a:endParaRPr lang="hr-BA" dirty="0"/>
          </a:p>
        </p:txBody>
      </p:sp>
    </p:spTree>
    <p:extLst>
      <p:ext uri="{BB962C8B-B14F-4D97-AF65-F5344CB8AC3E}">
        <p14:creationId xmlns="" xmlns:p14="http://schemas.microsoft.com/office/powerpoint/2010/main" val="4393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hr-BA" b="1" dirty="0" smtClean="0"/>
              <a:t>Implementacija rješenja</a:t>
            </a:r>
            <a:br>
              <a:rPr lang="hr-BA" b="1" dirty="0" smtClean="0"/>
            </a:br>
            <a:endParaRPr lang="hr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/>
          </a:bodyPr>
          <a:lstStyle/>
          <a:p>
            <a:pPr algn="justLow">
              <a:lnSpc>
                <a:spcPct val="120000"/>
              </a:lnSpc>
            </a:pPr>
            <a:r>
              <a:rPr lang="hr-BA" dirty="0" smtClean="0"/>
              <a:t>Očigledno</a:t>
            </a:r>
            <a:r>
              <a:rPr lang="hr-BA" dirty="0"/>
              <a:t>, potrebno je kreirati </a:t>
            </a:r>
            <a:r>
              <a:rPr lang="hr-BA" b="1" dirty="0"/>
              <a:t>konzolni meni </a:t>
            </a:r>
            <a:r>
              <a:rPr lang="hr-BA" dirty="0"/>
              <a:t>koji će sadržavati minimalno </a:t>
            </a:r>
            <a:r>
              <a:rPr lang="hr-BA" b="1" dirty="0"/>
              <a:t>tri opcije</a:t>
            </a:r>
            <a:r>
              <a:rPr lang="hr-BA" dirty="0"/>
              <a:t>: </a:t>
            </a:r>
            <a:r>
              <a:rPr lang="hr-BA" b="1" dirty="0"/>
              <a:t>registriranje zabavne knjige</a:t>
            </a:r>
            <a:r>
              <a:rPr lang="hr-BA" dirty="0"/>
              <a:t>, </a:t>
            </a:r>
            <a:r>
              <a:rPr lang="hr-BA" b="1" dirty="0"/>
              <a:t>naučne knjige </a:t>
            </a:r>
            <a:r>
              <a:rPr lang="hr-BA" dirty="0"/>
              <a:t>i </a:t>
            </a:r>
            <a:r>
              <a:rPr lang="hr-BA" b="1" dirty="0"/>
              <a:t>izračun iznosa za </a:t>
            </a:r>
            <a:r>
              <a:rPr lang="en-US" b="1" dirty="0" err="1" smtClean="0"/>
              <a:t>iznajmljivanje</a:t>
            </a:r>
            <a:r>
              <a:rPr lang="en-US" b="1" dirty="0" smtClean="0"/>
              <a:t>/</a:t>
            </a:r>
            <a:r>
              <a:rPr lang="hr-BA" b="1" dirty="0" smtClean="0"/>
              <a:t>naplatu </a:t>
            </a:r>
            <a:endParaRPr lang="en-US" b="1" dirty="0" smtClean="0"/>
          </a:p>
          <a:p>
            <a:pPr marL="0" indent="0">
              <a:buNone/>
            </a:pPr>
            <a:r>
              <a:rPr lang="hr-BA" dirty="0" smtClean="0"/>
              <a:t>(i </a:t>
            </a:r>
            <a:r>
              <a:rPr lang="hr-BA" dirty="0"/>
              <a:t>izlaz iz aplikacije). </a:t>
            </a:r>
          </a:p>
        </p:txBody>
      </p:sp>
    </p:spTree>
    <p:extLst>
      <p:ext uri="{BB962C8B-B14F-4D97-AF65-F5344CB8AC3E}">
        <p14:creationId xmlns="" xmlns:p14="http://schemas.microsoft.com/office/powerpoint/2010/main" val="36720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264696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30000"/>
              </a:lnSpc>
            </a:pPr>
            <a:r>
              <a:rPr lang="hr-BA" dirty="0" smtClean="0"/>
              <a:t>Prvo </a:t>
            </a:r>
            <a:r>
              <a:rPr lang="hr-BA" b="1" dirty="0" smtClean="0"/>
              <a:t>implementiramo klase</a:t>
            </a:r>
            <a:r>
              <a:rPr lang="hr-BA" dirty="0" smtClean="0"/>
              <a:t>.</a:t>
            </a:r>
          </a:p>
          <a:p>
            <a:pPr algn="just">
              <a:lnSpc>
                <a:spcPct val="130000"/>
              </a:lnSpc>
            </a:pPr>
            <a:r>
              <a:rPr lang="hr-BA" dirty="0" smtClean="0"/>
              <a:t>Primijetiti da </a:t>
            </a:r>
            <a:r>
              <a:rPr lang="hr-BA" b="1" dirty="0" smtClean="0"/>
              <a:t>nije implementirana provjera novih vrijednosti koje se dodjeljuje atributima </a:t>
            </a:r>
            <a:r>
              <a:rPr lang="hr-BA" dirty="0" smtClean="0"/>
              <a:t>u setterima - npr. da ne bude moguće postaviti null naziv ili godinu izdanja iz budućnosti i slično. </a:t>
            </a:r>
          </a:p>
          <a:p>
            <a:pPr algn="just">
              <a:lnSpc>
                <a:spcPct val="130000"/>
              </a:lnSpc>
            </a:pPr>
            <a:r>
              <a:rPr lang="hr-BA" b="1" dirty="0" smtClean="0">
                <a:solidFill>
                  <a:srgbClr val="FF0000"/>
                </a:solidFill>
              </a:rPr>
              <a:t>Navedene provjere se ne traže eksplicitno zadatkom </a:t>
            </a:r>
            <a:r>
              <a:rPr lang="hr-BA" dirty="0" smtClean="0"/>
              <a:t>ali se u izradi stvarnih aplikacija podrazumijevaju. </a:t>
            </a:r>
          </a:p>
          <a:p>
            <a:pPr algn="just">
              <a:lnSpc>
                <a:spcPct val="130000"/>
              </a:lnSpc>
            </a:pPr>
            <a:r>
              <a:rPr lang="hr-BA" dirty="0" smtClean="0"/>
              <a:t>Studentima se ostavlja za vježbu da implementiraju i odgovarajuće provjere.</a:t>
            </a:r>
            <a:r>
              <a:rPr lang="en-US" dirty="0" smtClean="0"/>
              <a:t> Na </a:t>
            </a:r>
            <a:r>
              <a:rPr lang="en-US" dirty="0" err="1" smtClean="0"/>
              <a:t>ispitu</a:t>
            </a:r>
            <a:r>
              <a:rPr lang="hr-BA" dirty="0" smtClean="0"/>
              <a:t> (ograničeni ste vremenom)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ukoliko</a:t>
            </a:r>
            <a:r>
              <a:rPr lang="en-US" dirty="0" smtClean="0"/>
              <a:t> se </a:t>
            </a:r>
            <a:r>
              <a:rPr lang="en-US" dirty="0" err="1" smtClean="0"/>
              <a:t>eksplicitno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hr-BA" dirty="0" smtClean="0"/>
              <a:t>ži uraditi provjeru.</a:t>
            </a:r>
          </a:p>
          <a:p>
            <a:pPr algn="just">
              <a:lnSpc>
                <a:spcPct val="130000"/>
              </a:lnSpc>
            </a:pPr>
            <a:r>
              <a:rPr lang="hr-BA" b="1" dirty="0" smtClean="0">
                <a:solidFill>
                  <a:srgbClr val="FF0000"/>
                </a:solidFill>
              </a:rPr>
              <a:t>Implementirajte sami nakon ove razrade-bitno je uočiti klase, postaviti hijerahiju klasa, a samu implementaciju metoda riješite na svoj način.</a:t>
            </a:r>
          </a:p>
          <a:p>
            <a:pPr algn="just">
              <a:lnSpc>
                <a:spcPct val="130000"/>
              </a:lnSpc>
            </a:pPr>
            <a:r>
              <a:rPr lang="hr-BA" b="1" dirty="0" smtClean="0">
                <a:solidFill>
                  <a:srgbClr val="FF0000"/>
                </a:solidFill>
              </a:rPr>
              <a:t>!Naprimjer, Umjesto </a:t>
            </a:r>
            <a:r>
              <a:rPr lang="hr-BA" b="1" dirty="0">
                <a:solidFill>
                  <a:srgbClr val="FF0000"/>
                </a:solidFill>
              </a:rPr>
              <a:t>izuzetaka u rješenju </a:t>
            </a:r>
            <a:r>
              <a:rPr lang="hr-BA" b="1" dirty="0" smtClean="0">
                <a:solidFill>
                  <a:srgbClr val="FF0000"/>
                </a:solidFill>
              </a:rPr>
              <a:t>zadatka koje je prikazano </a:t>
            </a:r>
            <a:r>
              <a:rPr lang="hr-BA" b="1" dirty="0">
                <a:solidFill>
                  <a:srgbClr val="FF0000"/>
                </a:solidFill>
              </a:rPr>
              <a:t>za sada se mogu koristiti </a:t>
            </a:r>
            <a:r>
              <a:rPr lang="hr-BA" b="1" dirty="0" smtClean="0">
                <a:solidFill>
                  <a:srgbClr val="FF0000"/>
                </a:solidFill>
              </a:rPr>
              <a:t>poruke (cout.....)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r>
              <a:rPr lang="hr-BA" b="1" dirty="0" smtClean="0">
                <a:solidFill>
                  <a:srgbClr val="FF0000"/>
                </a:solidFill>
              </a:rPr>
              <a:t> </a:t>
            </a:r>
            <a:endParaRPr lang="hr-BA" b="1" dirty="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</a:pPr>
            <a:endParaRPr lang="hr-BA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</a:pPr>
            <a:endParaRPr lang="hr-BA" b="1" dirty="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</a:pPr>
            <a:endParaRPr lang="hr-BA" dirty="0" smtClean="0"/>
          </a:p>
          <a:p>
            <a:endParaRPr lang="hr-BA" dirty="0" smtClean="0"/>
          </a:p>
          <a:p>
            <a:endParaRPr lang="hr-BA" dirty="0"/>
          </a:p>
        </p:txBody>
      </p:sp>
    </p:spTree>
    <p:extLst>
      <p:ext uri="{BB962C8B-B14F-4D97-AF65-F5344CB8AC3E}">
        <p14:creationId xmlns="" xmlns:p14="http://schemas.microsoft.com/office/powerpoint/2010/main" val="19111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07342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Knjiga</a:t>
            </a: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Naziv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Autor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GodinaIzdanja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indent="0">
              <a:buNone/>
            </a:pP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Knjiga(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ID,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Naziv,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Autor,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GodinaIzdanja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.ID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ID;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.Naziv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Naziv;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.Autor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Autor;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.GodinaIzdanja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GodinaIzdanja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buNone/>
            </a:pP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izracunajIznosZaNaplatu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brojDanaNajma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starostOsobe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hr-BA" dirty="0"/>
          </a:p>
        </p:txBody>
      </p:sp>
    </p:spTree>
    <p:extLst>
      <p:ext uri="{BB962C8B-B14F-4D97-AF65-F5344CB8AC3E}">
        <p14:creationId xmlns="" xmlns:p14="http://schemas.microsoft.com/office/powerpoint/2010/main" val="74080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583264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knjigaNaucna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bs-Latn-BA" sz="37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Knjiga</a:t>
            </a:r>
            <a:endParaRPr lang="bs-Latn-BA" sz="3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GranaNauke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bs-Latn-BA" sz="3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indent="0">
              <a:buNone/>
            </a:pPr>
            <a:endParaRPr lang="bs-Latn-BA" sz="3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maxDanaBezDodatneNaplate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10;</a:t>
            </a:r>
          </a:p>
          <a:p>
            <a:pPr marL="0" indent="0">
              <a:buNone/>
            </a:pPr>
            <a:r>
              <a:rPr lang="it-IT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it-IT" sz="3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it-IT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t-IT" sz="3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it-IT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t-IT" sz="37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it-IT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baznaCijena = 5;</a:t>
            </a:r>
          </a:p>
          <a:p>
            <a:pPr marL="0" indent="0">
              <a:buNone/>
            </a:pP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granicnaGodinaIzdanja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1990;</a:t>
            </a:r>
          </a:p>
          <a:p>
            <a:pPr marL="0" indent="0">
              <a:buNone/>
            </a:pP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koeficijentZaStarijeOdGranice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0.5m;</a:t>
            </a:r>
          </a:p>
          <a:p>
            <a:pPr marL="0" indent="0">
              <a:buNone/>
            </a:pP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koeficijentZaMladjeOdGranice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0.3m;</a:t>
            </a:r>
          </a:p>
          <a:p>
            <a:pPr marL="0" indent="0">
              <a:buNone/>
            </a:pPr>
            <a:endParaRPr lang="bs-Latn-BA" sz="3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bs-Latn-BA" sz="3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knjigaNaucna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ID, </a:t>
            </a:r>
            <a:r>
              <a:rPr lang="bs-Latn-BA" sz="3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Naziv, </a:t>
            </a:r>
            <a:r>
              <a:rPr lang="bs-Latn-BA" sz="3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Autor, </a:t>
            </a:r>
            <a:r>
              <a:rPr lang="bs-Latn-BA" sz="3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GodinaIzdanja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bs-Latn-BA" sz="3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GranaNauke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:</a:t>
            </a:r>
          </a:p>
          <a:p>
            <a:pPr marL="0" indent="0">
              <a:buNone/>
            </a:pP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(ID, Naziv, Autor, 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GodinaIzdanja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.GranaNauke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GranaNauke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buNone/>
            </a:pPr>
            <a:endParaRPr lang="bs-Latn-BA" sz="3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izracunajIznosZaNaplatu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brojDanaNajma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starostOsobe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diff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brojDanaNajma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maxDanaBezDodatneNaplate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sz="3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diff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&lt;= 0)</a:t>
            </a:r>
          </a:p>
          <a:p>
            <a:pPr marL="0" indent="0">
              <a:buNone/>
            </a:pP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baznaCijena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bs-Latn-BA" sz="3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baznaCijena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diff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((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GodinaIzdanja.Year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&lt;= 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granicnaGodinaIzdanja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? 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koeficijentZaStarijeOdGranice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bs-Latn-BA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koeficijentZaMladjeOdGranice</a:t>
            </a: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bs-Latn-BA" sz="3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hr-BA" sz="3700" dirty="0"/>
          </a:p>
        </p:txBody>
      </p:sp>
    </p:spTree>
    <p:extLst>
      <p:ext uri="{BB962C8B-B14F-4D97-AF65-F5344CB8AC3E}">
        <p14:creationId xmlns="" xmlns:p14="http://schemas.microsoft.com/office/powerpoint/2010/main" val="7947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579296" cy="619268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knjigaZabavna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bs-Latn-B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Knjiga</a:t>
            </a: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CiljanaDob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indent="0">
              <a:buNone/>
            </a:pP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maxDanaBezDodatneNaplate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5;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t-IT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baznaCijena = 4;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koeficijentZaPrekoracenje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0.08m;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granicnaDobOsobe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18;</a:t>
            </a:r>
          </a:p>
          <a:p>
            <a:pPr marL="0" indent="0">
              <a:buNone/>
            </a:pP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knjigaZabavna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ID,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Naziv,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Autor,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GodinaIzdanja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CiljanaDob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: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(ID, Naziv, Autor,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GodinaIzdanja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.CiljanaDob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CiljanaDob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buNone/>
            </a:pP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izracunajIznosZaNaplatu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brojDanaNajma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starostOsobe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diff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brojDanaNajma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maxDanaBezDodatneNaplate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diff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&lt;= 0 ||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starostOsobe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&lt;=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granicnaDobOsobe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baznaCijena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baznaCijena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diff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koeficijentZaPrekoracenje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hr-BA" dirty="0"/>
          </a:p>
        </p:txBody>
      </p:sp>
    </p:spTree>
    <p:extLst>
      <p:ext uri="{BB962C8B-B14F-4D97-AF65-F5344CB8AC3E}">
        <p14:creationId xmlns="" xmlns:p14="http://schemas.microsoft.com/office/powerpoint/2010/main" val="17278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hr-BA" dirty="0"/>
              <a:t>Sada kad smo napravili osnovne podatkovne modele, </a:t>
            </a:r>
            <a:r>
              <a:rPr lang="hr-BA" b="1" dirty="0"/>
              <a:t>razvijamo kontejnersku klasu </a:t>
            </a:r>
            <a:r>
              <a:rPr lang="hr-BA" b="1" i="1" dirty="0"/>
              <a:t>Knjižara</a:t>
            </a:r>
            <a:r>
              <a:rPr lang="hr-BA" dirty="0"/>
              <a:t>.</a:t>
            </a:r>
          </a:p>
          <a:p>
            <a:endParaRPr lang="hr-BA" dirty="0"/>
          </a:p>
        </p:txBody>
      </p:sp>
    </p:spTree>
    <p:extLst>
      <p:ext uri="{BB962C8B-B14F-4D97-AF65-F5344CB8AC3E}">
        <p14:creationId xmlns="" xmlns:p14="http://schemas.microsoft.com/office/powerpoint/2010/main" val="9475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9289032" cy="666936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Knjizara</a:t>
            </a: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bs-Latn-B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Knjiga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knjige;</a:t>
            </a:r>
          </a:p>
          <a:p>
            <a:pPr marL="0" indent="0">
              <a:buNone/>
            </a:pP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Knjizara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knjige = </a:t>
            </a:r>
            <a:r>
              <a:rPr lang="bs-Latn-B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bs-Latn-B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Knjiga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buNone/>
            </a:pP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registrirajKnjigu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Knjiga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novaKnjiga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bs-Latn-BA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potrebno je obezbjediti da se </a:t>
            </a:r>
            <a:r>
              <a:rPr lang="bs-Latn-BA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registrijaKnjigu</a:t>
            </a:r>
            <a:r>
              <a:rPr lang="bs-Latn-BA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ne pozove dok svi parametri nisu ispravni, na ispitu samo </a:t>
            </a:r>
            <a:r>
              <a:rPr lang="bs-Latn-BA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trazeno</a:t>
            </a: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it-IT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provjera da li već postoji ista knjiga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knjige.Any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postojecaKnjiga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postojecaKnjiga.ID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novaKnjiga.ID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"Knjiga već unesena"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pPr marL="0" indent="0">
              <a:buNone/>
            </a:pP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knjige.Add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novaKnjiga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buNone/>
            </a:pP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iznosNajmaKnjige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IDKnjige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brojDana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starostOsobe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Knjiga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registriranaKnjiga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knjige.FirstOrDefault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(knjiga =&gt;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knjiga.ID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IDKnjige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registriranaKnjiga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it-IT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.WriteLine(</a:t>
            </a:r>
            <a:r>
              <a:rPr lang="it-IT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"Ne postoji knjiga sa datim ID!"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  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registriranaKnjiga.izracunajIznosZaNaplatu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brojDana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starostOsobe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hr-BA" dirty="0"/>
          </a:p>
        </p:txBody>
      </p:sp>
    </p:spTree>
    <p:extLst>
      <p:ext uri="{BB962C8B-B14F-4D97-AF65-F5344CB8AC3E}">
        <p14:creationId xmlns="" xmlns:p14="http://schemas.microsoft.com/office/powerpoint/2010/main" val="23115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30000"/>
              </a:lnSpc>
            </a:pPr>
            <a:r>
              <a:rPr lang="hr-BA" dirty="0"/>
              <a:t>Sada možemo </a:t>
            </a:r>
            <a:r>
              <a:rPr lang="hr-BA" b="1" dirty="0"/>
              <a:t>kreirati glavni program</a:t>
            </a:r>
            <a:r>
              <a:rPr lang="hr-BA" dirty="0"/>
              <a:t>. </a:t>
            </a:r>
            <a:endParaRPr lang="hr-BA" dirty="0" smtClean="0"/>
          </a:p>
          <a:p>
            <a:pPr algn="just">
              <a:lnSpc>
                <a:spcPct val="130000"/>
              </a:lnSpc>
            </a:pPr>
            <a:r>
              <a:rPr lang="hr-BA" dirty="0" smtClean="0"/>
              <a:t>Napomena</a:t>
            </a:r>
            <a:r>
              <a:rPr lang="hr-BA" dirty="0"/>
              <a:t>: glavni program se sigurno </a:t>
            </a:r>
            <a:r>
              <a:rPr lang="hr-BA" b="1" dirty="0"/>
              <a:t>može bolje dizajnirati, a nisu ni implementirane validacije ulaznih podataka</a:t>
            </a:r>
            <a:r>
              <a:rPr lang="hr-BA" dirty="0"/>
              <a:t> (npr. ako se umjesto očekivanog integera unese slovo i slično). </a:t>
            </a:r>
            <a:endParaRPr lang="hr-BA" dirty="0" smtClean="0"/>
          </a:p>
          <a:p>
            <a:pPr algn="just">
              <a:lnSpc>
                <a:spcPct val="130000"/>
              </a:lnSpc>
            </a:pPr>
            <a:r>
              <a:rPr lang="hr-BA" dirty="0" smtClean="0"/>
              <a:t>Validacije </a:t>
            </a:r>
            <a:r>
              <a:rPr lang="hr-BA" dirty="0"/>
              <a:t>nisu eksplicitno tražene ali se u stvarnim projektima podrazumijevaju. </a:t>
            </a:r>
            <a:br>
              <a:rPr lang="hr-BA" dirty="0"/>
            </a:br>
            <a:r>
              <a:rPr lang="hr-BA" dirty="0"/>
              <a:t> </a:t>
            </a:r>
          </a:p>
          <a:p>
            <a:endParaRPr lang="hr-BA" dirty="0"/>
          </a:p>
        </p:txBody>
      </p:sp>
    </p:spTree>
    <p:extLst>
      <p:ext uri="{BB962C8B-B14F-4D97-AF65-F5344CB8AC3E}">
        <p14:creationId xmlns="" xmlns:p14="http://schemas.microsoft.com/office/powerpoint/2010/main" val="38562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446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knjizara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bs-Latn-B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Knjizara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izabranaOpcija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ispisiMeni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izabranaOpcija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izabranaOpcija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bs-Latn-B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"1"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unosNaucneKnjige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izabranaOpcija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bs-Latn-B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"2"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unosZabavneKnjige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izabranaOpcija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bs-Latn-B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"3"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izracunIznosa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izabranaOpcija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bs-Latn-B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"4"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s-Latn-BA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Byee</a:t>
            </a:r>
            <a:r>
              <a:rPr lang="bs-Latn-B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!"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"Izbor ne postoji"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izabranaOpcija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bs-Latn-B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"4"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hr-BA" dirty="0"/>
          </a:p>
        </p:txBody>
      </p:sp>
    </p:spTree>
    <p:extLst>
      <p:ext uri="{BB962C8B-B14F-4D97-AF65-F5344CB8AC3E}">
        <p14:creationId xmlns="" xmlns:p14="http://schemas.microsoft.com/office/powerpoint/2010/main" val="9525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lvl="0"/>
            <a:r>
              <a:rPr lang="hr-BA" b="1" dirty="0" smtClean="0"/>
              <a:t>1. Tekst problema</a:t>
            </a:r>
            <a:br>
              <a:rPr lang="hr-BA" b="1" dirty="0" smtClean="0"/>
            </a:br>
            <a:endParaRPr lang="hr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964488" cy="6336704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40000"/>
              </a:lnSpc>
            </a:pPr>
            <a:r>
              <a:rPr lang="hr-BA" dirty="0" smtClean="0"/>
              <a:t>Napisati  </a:t>
            </a:r>
            <a:r>
              <a:rPr lang="hr-BA" dirty="0"/>
              <a:t>konzolnu  aplikaciju  koja  će  omogućiti  </a:t>
            </a:r>
            <a:r>
              <a:rPr lang="hr-BA" b="1" dirty="0"/>
              <a:t>knjižari  M  iznajmljivanje  </a:t>
            </a:r>
            <a:r>
              <a:rPr lang="hr-BA" b="1" dirty="0">
                <a:solidFill>
                  <a:srgbClr val="FF0000"/>
                </a:solidFill>
              </a:rPr>
              <a:t>knjiga</a:t>
            </a:r>
            <a:r>
              <a:rPr lang="hr-BA" b="1" dirty="0"/>
              <a:t>.</a:t>
            </a:r>
            <a:r>
              <a:rPr lang="hr-BA" dirty="0"/>
              <a:t>   </a:t>
            </a:r>
            <a:endParaRPr lang="hr-BA" dirty="0" smtClean="0"/>
          </a:p>
          <a:p>
            <a:pPr algn="just">
              <a:lnSpc>
                <a:spcPct val="140000"/>
              </a:lnSpc>
            </a:pPr>
            <a:r>
              <a:rPr lang="hr-BA" b="1" dirty="0" smtClean="0"/>
              <a:t>Knjige </a:t>
            </a:r>
            <a:r>
              <a:rPr lang="hr-BA" dirty="0" smtClean="0"/>
              <a:t> </a:t>
            </a:r>
            <a:r>
              <a:rPr lang="hr-BA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 opisuju  </a:t>
            </a:r>
            <a:r>
              <a:rPr lang="hr-BA" dirty="0"/>
              <a:t>nazivom,  autorom,  godinom  izdavanja  i  identifikacijskom  brojem,  tipom  knjige. </a:t>
            </a:r>
            <a:endParaRPr lang="hr-BA" dirty="0" smtClean="0"/>
          </a:p>
          <a:p>
            <a:pPr algn="just">
              <a:lnSpc>
                <a:spcPct val="140000"/>
              </a:lnSpc>
            </a:pPr>
            <a:r>
              <a:rPr lang="hr-BA" u="sng" dirty="0" smtClean="0"/>
              <a:t> </a:t>
            </a:r>
            <a:r>
              <a:rPr lang="hr-BA" i="1" u="sng" dirty="0"/>
              <a:t>Za sada  </a:t>
            </a:r>
            <a:r>
              <a:rPr lang="hr-BA" dirty="0"/>
              <a:t>postoje  </a:t>
            </a:r>
            <a:r>
              <a:rPr lang="hr-BA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dva  tipa  knjiga  </a:t>
            </a:r>
            <a:r>
              <a:rPr lang="hr-BA" b="1" dirty="0">
                <a:solidFill>
                  <a:srgbClr val="FF0000"/>
                </a:solidFill>
              </a:rPr>
              <a:t>Naučna</a:t>
            </a:r>
            <a:r>
              <a:rPr lang="hr-BA" b="1" dirty="0"/>
              <a:t>  i  </a:t>
            </a:r>
            <a:r>
              <a:rPr lang="hr-BA" b="1" dirty="0">
                <a:solidFill>
                  <a:srgbClr val="FF0000"/>
                </a:solidFill>
              </a:rPr>
              <a:t>Zabavna</a:t>
            </a:r>
            <a:r>
              <a:rPr lang="hr-BA" dirty="0"/>
              <a:t>.  </a:t>
            </a:r>
            <a:endParaRPr lang="hr-BA" dirty="0" smtClean="0"/>
          </a:p>
          <a:p>
            <a:pPr algn="just">
              <a:lnSpc>
                <a:spcPct val="140000"/>
              </a:lnSpc>
            </a:pPr>
            <a:r>
              <a:rPr lang="hr-BA" dirty="0" smtClean="0"/>
              <a:t>Ukoliko  </a:t>
            </a:r>
            <a:r>
              <a:rPr lang="hr-BA" dirty="0"/>
              <a:t>je  knjiga  </a:t>
            </a:r>
            <a:r>
              <a:rPr lang="hr-BA" b="1" dirty="0"/>
              <a:t>Naučna  </a:t>
            </a:r>
            <a:r>
              <a:rPr lang="hr-BA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zapisuje  se  </a:t>
            </a:r>
            <a:r>
              <a:rPr lang="hr-BA" b="1" dirty="0"/>
              <a:t>i  grana nauke</a:t>
            </a:r>
            <a:r>
              <a:rPr lang="hr-BA" dirty="0"/>
              <a:t>, a ukoliko je </a:t>
            </a:r>
            <a:r>
              <a:rPr lang="hr-BA" b="1" dirty="0"/>
              <a:t>Zabavna</a:t>
            </a:r>
            <a:r>
              <a:rPr lang="hr-BA" dirty="0"/>
              <a:t> dodatno se zapisuje </a:t>
            </a:r>
            <a:r>
              <a:rPr lang="hr-BA" b="1" dirty="0"/>
              <a:t>za koju starosnu dob osoba je namijenjena</a:t>
            </a:r>
            <a:r>
              <a:rPr lang="hr-BA" dirty="0"/>
              <a:t>. </a:t>
            </a:r>
            <a:endParaRPr lang="hr-BA" dirty="0" smtClean="0"/>
          </a:p>
          <a:p>
            <a:pPr algn="just">
              <a:lnSpc>
                <a:spcPct val="140000"/>
              </a:lnSpc>
            </a:pPr>
            <a:endParaRPr lang="hr-BA" b="1" dirty="0" smtClean="0"/>
          </a:p>
          <a:p>
            <a:pPr algn="just">
              <a:lnSpc>
                <a:spcPct val="140000"/>
              </a:lnSpc>
            </a:pPr>
            <a:r>
              <a:rPr lang="hr-BA" b="1" dirty="0" smtClean="0"/>
              <a:t>Knjige </a:t>
            </a:r>
            <a:r>
              <a:rPr lang="hr-BA" b="1" dirty="0">
                <a:solidFill>
                  <a:srgbClr val="FF0000"/>
                </a:solidFill>
              </a:rPr>
              <a:t>naučnog </a:t>
            </a:r>
            <a:r>
              <a:rPr lang="hr-BA" b="1" dirty="0"/>
              <a:t>tipa </a:t>
            </a:r>
            <a:r>
              <a:rPr lang="hr-BA" dirty="0"/>
              <a:t>se mogu </a:t>
            </a:r>
            <a:r>
              <a:rPr lang="hr-BA" b="1" dirty="0">
                <a:solidFill>
                  <a:srgbClr val="FF0000"/>
                </a:solidFill>
              </a:rPr>
              <a:t>iznajmiti</a:t>
            </a:r>
            <a:r>
              <a:rPr lang="hr-BA" dirty="0"/>
              <a:t> </a:t>
            </a:r>
            <a:r>
              <a:rPr lang="hr-BA" b="1" dirty="0"/>
              <a:t>do 10 dana za cijenu od 5 KM</a:t>
            </a:r>
            <a:r>
              <a:rPr lang="hr-BA" dirty="0"/>
              <a:t>, a za </a:t>
            </a:r>
            <a:r>
              <a:rPr lang="hr-BA" b="1" dirty="0"/>
              <a:t>svaki dodatni dan se plaća  0.5  KM  </a:t>
            </a:r>
            <a:r>
              <a:rPr lang="hr-BA" dirty="0"/>
              <a:t>ukoliko  je  </a:t>
            </a:r>
            <a:r>
              <a:rPr lang="hr-BA" b="1" dirty="0"/>
              <a:t>godina  izdavanja  knjige  prije  1990</a:t>
            </a:r>
            <a:r>
              <a:rPr lang="hr-BA" dirty="0"/>
              <a:t>,  a  ako  je  </a:t>
            </a:r>
            <a:r>
              <a:rPr lang="hr-BA" b="1" dirty="0"/>
              <a:t>poslije  1990  plaća  se 0.3KM</a:t>
            </a:r>
            <a:r>
              <a:rPr lang="hr-BA" dirty="0" smtClean="0"/>
              <a:t>.</a:t>
            </a:r>
          </a:p>
          <a:p>
            <a:pPr algn="just">
              <a:lnSpc>
                <a:spcPct val="140000"/>
              </a:lnSpc>
            </a:pPr>
            <a:endParaRPr lang="hr-BA" b="1" dirty="0" smtClean="0"/>
          </a:p>
          <a:p>
            <a:pPr algn="just">
              <a:lnSpc>
                <a:spcPct val="140000"/>
              </a:lnSpc>
            </a:pPr>
            <a:r>
              <a:rPr lang="hr-BA" b="1" dirty="0" smtClean="0"/>
              <a:t> </a:t>
            </a:r>
            <a:r>
              <a:rPr lang="hr-BA" b="1" dirty="0"/>
              <a:t>Knjige </a:t>
            </a:r>
            <a:r>
              <a:rPr lang="hr-BA" b="1" dirty="0">
                <a:solidFill>
                  <a:srgbClr val="FF0000"/>
                </a:solidFill>
              </a:rPr>
              <a:t>zabavnog </a:t>
            </a:r>
            <a:r>
              <a:rPr lang="hr-BA" b="1" dirty="0"/>
              <a:t>tipa </a:t>
            </a:r>
            <a:r>
              <a:rPr lang="hr-BA" dirty="0"/>
              <a:t>se </a:t>
            </a:r>
            <a:r>
              <a:rPr lang="hr-BA" b="1" dirty="0"/>
              <a:t>mogu </a:t>
            </a:r>
            <a:r>
              <a:rPr lang="hr-BA" b="1" dirty="0">
                <a:solidFill>
                  <a:srgbClr val="FF0000"/>
                </a:solidFill>
              </a:rPr>
              <a:t>iznajmiti</a:t>
            </a:r>
            <a:r>
              <a:rPr lang="hr-BA" b="1" dirty="0"/>
              <a:t> do 5 dana za cijenu od 4 KM</a:t>
            </a:r>
            <a:r>
              <a:rPr lang="hr-BA" dirty="0"/>
              <a:t>, a za svaki </a:t>
            </a:r>
            <a:r>
              <a:rPr lang="hr-BA" b="1" dirty="0"/>
              <a:t>dodatni dan se plaća 2% od osnovne cijene ukoliko je </a:t>
            </a:r>
            <a:r>
              <a:rPr lang="hr-BA" b="1" dirty="0" smtClean="0"/>
              <a:t>starosna </a:t>
            </a:r>
            <a:r>
              <a:rPr lang="hr-BA" b="1" dirty="0"/>
              <a:t>dob iznad 18 godina</a:t>
            </a:r>
            <a:r>
              <a:rPr lang="hr-BA" dirty="0"/>
              <a:t>.</a:t>
            </a:r>
          </a:p>
          <a:p>
            <a:endParaRPr lang="hr-BA" dirty="0"/>
          </a:p>
        </p:txBody>
      </p:sp>
    </p:spTree>
    <p:extLst>
      <p:ext uri="{BB962C8B-B14F-4D97-AF65-F5344CB8AC3E}">
        <p14:creationId xmlns="" xmlns:p14="http://schemas.microsoft.com/office/powerpoint/2010/main" val="24228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Knjizara</a:t>
            </a: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knjizara</a:t>
            </a: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endParaRPr lang="bs-Latn-BA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s-Latn-B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ispisiMeni</a:t>
            </a: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"1 - unos naučne knjige"</a:t>
            </a: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bs-Latn-B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Environment</a:t>
            </a:r>
            <a:r>
              <a:rPr lang="bs-Latn-B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.NewLine</a:t>
            </a: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</a:t>
            </a:r>
          </a:p>
          <a:p>
            <a:pPr marL="0" indent="0">
              <a:buNone/>
            </a:pP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"2 - unos zabavne knjige"</a:t>
            </a: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bs-Latn-B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Environment</a:t>
            </a:r>
            <a:r>
              <a:rPr lang="bs-Latn-B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.NewLine</a:t>
            </a: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</a:t>
            </a:r>
          </a:p>
          <a:p>
            <a:pPr marL="0" indent="0">
              <a:buNone/>
            </a:pP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"3 - </a:t>
            </a:r>
            <a:r>
              <a:rPr lang="bs-Latn-B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izracun</a:t>
            </a:r>
            <a:r>
              <a:rPr lang="bs-Latn-BA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najma</a:t>
            </a:r>
            <a:r>
              <a:rPr lang="bs-Latn-BA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bs-Latn-B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Environment</a:t>
            </a:r>
            <a:r>
              <a:rPr lang="bs-Latn-B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.NewLine</a:t>
            </a: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</a:t>
            </a:r>
          </a:p>
          <a:p>
            <a:pPr marL="0" indent="0">
              <a:buNone/>
            </a:pP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"4 - izlaz"</a:t>
            </a: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"Odaberite opciju i pritisnite ENTER: "</a:t>
            </a: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bs-Latn-BA" sz="1800" dirty="0"/>
          </a:p>
        </p:txBody>
      </p:sp>
    </p:spTree>
    <p:extLst>
      <p:ext uri="{BB962C8B-B14F-4D97-AF65-F5344CB8AC3E}">
        <p14:creationId xmlns="" xmlns:p14="http://schemas.microsoft.com/office/powerpoint/2010/main" val="18647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0734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s-Latn-BA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unosNaucneKnjige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Environment</a:t>
            </a:r>
            <a:r>
              <a:rPr lang="bs-Latn-B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.NewLine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bs-Latn-BA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"----- sada unosite </a:t>
            </a:r>
            <a:r>
              <a:rPr lang="bs-Latn-BA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naucnu</a:t>
            </a:r>
            <a:r>
              <a:rPr lang="bs-Latn-BA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knjigu ----"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s-Latn-BA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Unesite</a:t>
            </a:r>
            <a:r>
              <a:rPr lang="bs-Latn-BA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redom: ID, naziv knjige, autora knjige, godinu izdanja u formatu YYYY i </a:t>
            </a:r>
            <a:r>
              <a:rPr lang="bs-Latn-BA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naucnu</a:t>
            </a:r>
            <a:r>
              <a:rPr lang="bs-Latn-BA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oblast, iza svakog ENTER"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Int32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.TryParse(</a:t>
            </a:r>
            <a:r>
              <a:rPr lang="bs-Latn-BA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bs-Latn-BA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naziv = </a:t>
            </a:r>
            <a:r>
              <a:rPr lang="bs-Latn-BA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autor = </a:t>
            </a:r>
            <a:r>
              <a:rPr lang="bs-Latn-BA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godinaizdanja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Int32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.TryParse(</a:t>
            </a:r>
            <a:r>
              <a:rPr lang="bs-Latn-BA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bs-Latn-BA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godinaizdanja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oblast = </a:t>
            </a:r>
            <a:r>
              <a:rPr lang="bs-Latn-BA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endParaRPr lang="bs-Latn-BA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knjigaNaucna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kn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bs-Latn-BA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knjigaNaucna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naziv, autor, </a:t>
            </a:r>
            <a:r>
              <a:rPr lang="bs-Latn-BA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godinaizdanja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1, 1), oblast);</a:t>
            </a:r>
          </a:p>
          <a:p>
            <a:pPr marL="0" indent="0">
              <a:buNone/>
            </a:pPr>
            <a:endParaRPr lang="bs-Latn-BA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bs-Latn-BA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na ispitu mogu se postaviti </a:t>
            </a:r>
            <a:r>
              <a:rPr lang="bs-Latn-BA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default</a:t>
            </a:r>
            <a:r>
              <a:rPr lang="bs-Latn-BA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vrijednosti za instancu knjigu i registrirati je u listi</a:t>
            </a:r>
            <a:endParaRPr lang="bs-Latn-BA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knjizara.registrirajKnjigu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kn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</a:p>
          <a:p>
            <a:pPr marL="0" indent="0">
              <a:buNone/>
            </a:pP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</a:p>
          <a:p>
            <a:pPr marL="0" indent="0">
              <a:buNone/>
            </a:pP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"----- </a:t>
            </a:r>
            <a:r>
              <a:rPr lang="bs-Latn-BA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zavrsen</a:t>
            </a:r>
            <a:r>
              <a:rPr lang="bs-Latn-BA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unos </a:t>
            </a:r>
            <a:r>
              <a:rPr lang="bs-Latn-BA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naucne</a:t>
            </a:r>
            <a:r>
              <a:rPr lang="bs-Latn-BA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knjige ----"</a:t>
            </a: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bs-Latn-BA" sz="1200" dirty="0"/>
          </a:p>
        </p:txBody>
      </p:sp>
    </p:spTree>
    <p:extLst>
      <p:ext uri="{BB962C8B-B14F-4D97-AF65-F5344CB8AC3E}">
        <p14:creationId xmlns="" xmlns:p14="http://schemas.microsoft.com/office/powerpoint/2010/main" val="20700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9299376" cy="57214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unosZabavneKnjige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Environment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.NewLine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bs-Latn-B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"----- sada unosite zabavnu knjigu ----"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s-Latn-BA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Unesite</a:t>
            </a:r>
            <a:r>
              <a:rPr lang="bs-Latn-B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redom: ID, naziv knjige, autora knjige, godinu izdanja u formatu YYYY i </a:t>
            </a:r>
            <a:r>
              <a:rPr lang="bs-Latn-BA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ciljanu</a:t>
            </a:r>
            <a:r>
              <a:rPr lang="bs-Latn-B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dob, iza svakog ENTER"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Int32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.TryParse(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naziv =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autor =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godinaizdanja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Int32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.TryParse(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godinaizdanja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ciljanaDob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Int32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.TryParse(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ciljanaDob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na ispitu mogu se postaviti </a:t>
            </a:r>
            <a:r>
              <a:rPr lang="bs-Latn-BA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default</a:t>
            </a:r>
            <a:r>
              <a:rPr lang="bs-Latn-BA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vrijednosti za instancu knjigu i registrirati je u listi</a:t>
            </a: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knjigaZabavna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kz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bs-Latn-B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knjigaZabavna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naziv, autor, </a:t>
            </a:r>
            <a:r>
              <a:rPr lang="bs-Latn-B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godinaizdanja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1, 1),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ciljanaDob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knjizara.registrirajKnjigu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kz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</a:p>
          <a:p>
            <a:pPr marL="0" indent="0">
              <a:buNone/>
            </a:pP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"----- </a:t>
            </a:r>
            <a:r>
              <a:rPr lang="bs-Latn-BA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zavrsen</a:t>
            </a:r>
            <a:r>
              <a:rPr lang="bs-Latn-B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unos zabavne knjige ----"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bs-Latn-BA" dirty="0"/>
          </a:p>
        </p:txBody>
      </p:sp>
    </p:spTree>
    <p:extLst>
      <p:ext uri="{BB962C8B-B14F-4D97-AF65-F5344CB8AC3E}">
        <p14:creationId xmlns="" xmlns:p14="http://schemas.microsoft.com/office/powerpoint/2010/main" val="28757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bs-Latn-BA" sz="49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49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bs-Latn-BA" sz="49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49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bs-Latn-BA" sz="49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sz="49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izracunIznosa</a:t>
            </a:r>
            <a:r>
              <a:rPr lang="bs-Latn-BA" sz="49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it-IT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.WriteLine(</a:t>
            </a:r>
            <a:r>
              <a:rPr lang="it-IT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"----- sada zahtijevate izracun iznosa -----"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s-Latn-BA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Unesite</a:t>
            </a:r>
            <a:r>
              <a:rPr lang="bs-Latn-B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ID knjige, broj dana </a:t>
            </a:r>
            <a:r>
              <a:rPr lang="bs-Latn-BA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najma</a:t>
            </a:r>
            <a:r>
              <a:rPr lang="bs-Latn-B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i starosnu dob osobe, svako </a:t>
            </a:r>
            <a:r>
              <a:rPr lang="bs-Latn-BA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praceno</a:t>
            </a:r>
            <a:r>
              <a:rPr lang="bs-Latn-B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enterom</a:t>
            </a:r>
            <a:r>
              <a:rPr lang="bs-Latn-B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idKnjige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danaNajma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starost;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Int32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.TryParse(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idKnjige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Int32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.TryParse(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danaNajma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danaNajma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&lt;= 0)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s-E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s-E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</a:t>
            </a:r>
            <a:r>
              <a:rPr lang="es-E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Broj</a:t>
            </a:r>
            <a:r>
              <a:rPr lang="es-E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dana</a:t>
            </a:r>
            <a:r>
              <a:rPr lang="es-E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najma</a:t>
            </a:r>
            <a:r>
              <a:rPr lang="es-E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neispravan</a:t>
            </a:r>
            <a:r>
              <a:rPr lang="es-E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unos, </a:t>
            </a:r>
            <a:r>
              <a:rPr lang="es-E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unesite</a:t>
            </a:r>
            <a:r>
              <a:rPr lang="es-E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ponovo</a:t>
            </a:r>
            <a:r>
              <a:rPr lang="es-E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!"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Int32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.TryParse(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danaNajma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Int32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.TryParse(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starost);</a:t>
            </a:r>
          </a:p>
          <a:p>
            <a:pPr marL="0" indent="0">
              <a:buNone/>
            </a:pP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(starost &lt;= 0)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"Starost neispravan unos, </a:t>
            </a:r>
            <a:r>
              <a:rPr lang="bs-Latn-BA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unesite</a:t>
            </a:r>
            <a:r>
              <a:rPr lang="bs-Latn-B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ponovo!"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Int32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.TryParse(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danaNajma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</a:t>
            </a:r>
          </a:p>
          <a:p>
            <a:pPr marL="0" indent="0">
              <a:buNone/>
            </a:pPr>
            <a:r>
              <a:rPr lang="bs-Latn-BA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bs-Latn-BA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result</a:t>
            </a:r>
            <a:r>
              <a:rPr lang="bs-Latn-BA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bs-Latn-BA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knjizara.iznosNajmaKnjige</a:t>
            </a:r>
            <a:r>
              <a:rPr lang="bs-Latn-BA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idKnjige</a:t>
            </a:r>
            <a:r>
              <a:rPr lang="bs-Latn-BA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bs-Latn-BA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danaNajma</a:t>
            </a:r>
            <a:r>
              <a:rPr lang="bs-Latn-BA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, starost);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"Za naplatiti: "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="" xmlns:p14="http://schemas.microsoft.com/office/powerpoint/2010/main" val="33042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r-BA" dirty="0" smtClean="0"/>
              <a:t>Diskusija: </a:t>
            </a:r>
            <a:br>
              <a:rPr lang="hr-BA" dirty="0" smtClean="0"/>
            </a:br>
            <a:endParaRPr lang="hr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30000"/>
              </a:lnSpc>
            </a:pPr>
            <a:r>
              <a:rPr lang="hr-BA" dirty="0" smtClean="0"/>
              <a:t>U </a:t>
            </a:r>
            <a:r>
              <a:rPr lang="hr-BA" dirty="0"/>
              <a:t>ovom zadatku od studenata se moglo tražiti da u rješenju obavezno iskoriste i </a:t>
            </a:r>
            <a:r>
              <a:rPr lang="hr-BA" b="1" dirty="0"/>
              <a:t>interfejs</a:t>
            </a:r>
            <a:r>
              <a:rPr lang="hr-BA" dirty="0" smtClean="0"/>
              <a:t>.</a:t>
            </a:r>
          </a:p>
          <a:p>
            <a:pPr algn="just">
              <a:lnSpc>
                <a:spcPct val="130000"/>
              </a:lnSpc>
            </a:pPr>
            <a:r>
              <a:rPr lang="hr-BA" dirty="0" smtClean="0"/>
              <a:t> </a:t>
            </a:r>
            <a:r>
              <a:rPr lang="hr-BA" dirty="0"/>
              <a:t>Razmotrimo način na koji se to moglo ostvariti.</a:t>
            </a:r>
          </a:p>
          <a:p>
            <a:pPr algn="just">
              <a:lnSpc>
                <a:spcPct val="130000"/>
              </a:lnSpc>
            </a:pPr>
            <a:r>
              <a:rPr lang="hr-BA" dirty="0"/>
              <a:t>Podsjetimo se na činjenicu da interfejsi služe kao ugovor kojeg klase mogu prihvatiti (implementirati) i onda je klasa obavezna imati metode (i propertije i evente) specificirane interfejsom. </a:t>
            </a:r>
            <a:endParaRPr lang="hr-BA" dirty="0" smtClean="0"/>
          </a:p>
        </p:txBody>
      </p:sp>
    </p:spTree>
    <p:extLst>
      <p:ext uri="{BB962C8B-B14F-4D97-AF65-F5344CB8AC3E}">
        <p14:creationId xmlns="" xmlns:p14="http://schemas.microsoft.com/office/powerpoint/2010/main" val="9662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40000"/>
              </a:lnSpc>
            </a:pPr>
            <a:r>
              <a:rPr lang="hr-BA" dirty="0" smtClean="0"/>
              <a:t>U ovom slučaju mogli smo imati </a:t>
            </a:r>
            <a:r>
              <a:rPr lang="hr-BA" b="1" dirty="0" smtClean="0"/>
              <a:t>interfejs iNaplativo </a:t>
            </a:r>
            <a:r>
              <a:rPr lang="hr-BA" dirty="0" smtClean="0"/>
              <a:t>koji bi imao metodu naplati, međutim njeni parametri nam predstavljaju problem. </a:t>
            </a:r>
          </a:p>
          <a:p>
            <a:pPr algn="just">
              <a:lnSpc>
                <a:spcPct val="140000"/>
              </a:lnSpc>
            </a:pPr>
            <a:r>
              <a:rPr lang="hr-BA" dirty="0" smtClean="0"/>
              <a:t>Naime, </a:t>
            </a:r>
            <a:r>
              <a:rPr lang="hr-BA" b="1" dirty="0" smtClean="0"/>
              <a:t>iNaplativo je toliko općenito </a:t>
            </a:r>
            <a:r>
              <a:rPr lang="hr-BA" dirty="0" smtClean="0"/>
              <a:t>da se odnosi na bilo što što je moguće naplatiti tj. uvjeti pod kojima se obavlja naplata knjiga u postavljenom zadatku je izuzetno specifična (traži isključivo broj dana najma i starost osobe). </a:t>
            </a:r>
          </a:p>
          <a:p>
            <a:pPr algn="just">
              <a:lnSpc>
                <a:spcPct val="140000"/>
              </a:lnSpc>
            </a:pPr>
            <a:r>
              <a:rPr lang="hr-BA" dirty="0" smtClean="0"/>
              <a:t>Interfejs u takvim uvjetima nudi tek blago poopćenje i ne možemo ga nazvati iNaplativo već nešto poput </a:t>
            </a:r>
            <a:r>
              <a:rPr lang="hr-BA" b="1" dirty="0" smtClean="0"/>
              <a:t>iNaplativoNaOsnovuStarostiOsobeIBrojaDanaNajma.</a:t>
            </a:r>
          </a:p>
          <a:p>
            <a:pPr algn="just">
              <a:lnSpc>
                <a:spcPct val="140000"/>
              </a:lnSpc>
            </a:pPr>
            <a:r>
              <a:rPr lang="hr-BA" b="1" dirty="0" smtClean="0"/>
              <a:t> </a:t>
            </a:r>
            <a:r>
              <a:rPr lang="hr-BA" dirty="0" smtClean="0"/>
              <a:t>Tako bi interfejs se mogao odnositi i npr. na rentanje stanova i slično.</a:t>
            </a:r>
          </a:p>
          <a:p>
            <a:endParaRPr lang="hr-BA" dirty="0" smtClean="0"/>
          </a:p>
          <a:p>
            <a:endParaRPr lang="hr-BA" dirty="0"/>
          </a:p>
        </p:txBody>
      </p:sp>
    </p:spTree>
    <p:extLst>
      <p:ext uri="{BB962C8B-B14F-4D97-AF65-F5344CB8AC3E}">
        <p14:creationId xmlns="" xmlns:p14="http://schemas.microsoft.com/office/powerpoint/2010/main" val="13240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30000"/>
              </a:lnSpc>
            </a:pPr>
            <a:r>
              <a:rPr lang="hr-BA" dirty="0"/>
              <a:t>Implementacija je u svakom slučaju (bez obzira na smislenost takvog zahtijeva) veoma jednostavna - </a:t>
            </a:r>
            <a:r>
              <a:rPr lang="hr-BA" b="1" dirty="0"/>
              <a:t>deklarira se interfejs sa metodom naplati </a:t>
            </a:r>
            <a:r>
              <a:rPr lang="hr-BA" dirty="0"/>
              <a:t>koja </a:t>
            </a:r>
            <a:r>
              <a:rPr lang="hr-BA" b="1" dirty="0"/>
              <a:t>prima potrebne parametre</a:t>
            </a:r>
            <a:r>
              <a:rPr lang="hr-BA" dirty="0"/>
              <a:t> (dva integera) i vraća decimalni broj (iznos za naplatu), </a:t>
            </a:r>
            <a:endParaRPr lang="hr-BA" dirty="0" smtClean="0"/>
          </a:p>
          <a:p>
            <a:pPr algn="just">
              <a:lnSpc>
                <a:spcPct val="130000"/>
              </a:lnSpc>
            </a:pPr>
            <a:r>
              <a:rPr lang="hr-BA" dirty="0" smtClean="0"/>
              <a:t>a </a:t>
            </a:r>
            <a:r>
              <a:rPr lang="hr-BA" dirty="0"/>
              <a:t>potom </a:t>
            </a:r>
            <a:r>
              <a:rPr lang="hr-BA" b="1" dirty="0"/>
              <a:t>Knjiga implementira interfejs </a:t>
            </a:r>
            <a:r>
              <a:rPr lang="hr-BA" dirty="0"/>
              <a:t>i </a:t>
            </a:r>
            <a:r>
              <a:rPr lang="hr-BA" b="1" dirty="0"/>
              <a:t>deklarira apstraktnu metodu naplati iz interfejsa koja je public </a:t>
            </a:r>
            <a:r>
              <a:rPr lang="hr-BA" dirty="0"/>
              <a:t>i onda se </a:t>
            </a:r>
            <a:r>
              <a:rPr lang="hr-BA" b="1" dirty="0"/>
              <a:t>u izvedenim klasama vrši override metode </a:t>
            </a:r>
            <a:r>
              <a:rPr lang="hr-BA" dirty="0"/>
              <a:t>dok se kôd metoda suštinski ne mijenja. </a:t>
            </a:r>
            <a:endParaRPr lang="hr-BA" dirty="0" smtClean="0"/>
          </a:p>
          <a:p>
            <a:endParaRPr lang="hr-BA" dirty="0"/>
          </a:p>
        </p:txBody>
      </p:sp>
    </p:spTree>
    <p:extLst>
      <p:ext uri="{BB962C8B-B14F-4D97-AF65-F5344CB8AC3E}">
        <p14:creationId xmlns="" xmlns:p14="http://schemas.microsoft.com/office/powerpoint/2010/main" val="327685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iNaplativoPosebno</a:t>
            </a: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izracunajIznosZaNaplatu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brojDanaNajma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starostOsobe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Knjiga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iNaplativoPosebno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Naziv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Autor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GodinaIzdanja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indent="0">
              <a:buNone/>
            </a:pP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Knjiga(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ID,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Naziv,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Autor,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GodinaIzdanja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.ID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ID;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.Naziv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Naziv;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.Autor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Autor;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.GodinaIzdanja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GodinaIzdanja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buNone/>
            </a:pPr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izracunajIznosZaNaplatu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brojDanaNajma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bs-Latn-B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s-Latn-B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starostOsobe</a:t>
            </a: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bs-Latn-B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bs-Latn-BA" dirty="0"/>
          </a:p>
        </p:txBody>
      </p:sp>
    </p:spTree>
    <p:extLst>
      <p:ext uri="{BB962C8B-B14F-4D97-AF65-F5344CB8AC3E}">
        <p14:creationId xmlns="" xmlns:p14="http://schemas.microsoft.com/office/powerpoint/2010/main" val="26376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hr-BA" dirty="0" smtClean="0"/>
              <a:t>2. Tekst problema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>
            <a:normAutofit/>
          </a:bodyPr>
          <a:lstStyle/>
          <a:p>
            <a:pPr algn="justLow"/>
            <a:r>
              <a:rPr lang="bs-Latn-BA" dirty="0"/>
              <a:t>Napisati </a:t>
            </a:r>
            <a:r>
              <a:rPr lang="bs-Latn-BA" dirty="0" err="1"/>
              <a:t>konzolnu</a:t>
            </a:r>
            <a:r>
              <a:rPr lang="bs-Latn-BA" dirty="0"/>
              <a:t> aplikaciju koja će omogućiti </a:t>
            </a:r>
            <a:r>
              <a:rPr lang="bs-Latn-BA" b="1" dirty="0" err="1">
                <a:solidFill>
                  <a:srgbClr val="FF0000"/>
                </a:solidFill>
              </a:rPr>
              <a:t>skijaškom</a:t>
            </a:r>
            <a:r>
              <a:rPr lang="bs-Latn-BA" b="1" dirty="0">
                <a:solidFill>
                  <a:srgbClr val="FF0000"/>
                </a:solidFill>
              </a:rPr>
              <a:t> klubu M </a:t>
            </a:r>
            <a:r>
              <a:rPr lang="bs-Latn-BA" dirty="0"/>
              <a:t>iznajmljivanje skijaške </a:t>
            </a:r>
            <a:r>
              <a:rPr lang="bs-Latn-BA" dirty="0" err="1"/>
              <a:t>opreme-skija</a:t>
            </a:r>
            <a:r>
              <a:rPr lang="bs-Latn-BA" dirty="0"/>
              <a:t>. </a:t>
            </a:r>
            <a:endParaRPr lang="bs-Latn-BA" dirty="0" smtClean="0"/>
          </a:p>
          <a:p>
            <a:pPr algn="justLow"/>
            <a:r>
              <a:rPr lang="bs-Latn-BA" dirty="0" smtClean="0"/>
              <a:t>Klub </a:t>
            </a:r>
            <a:r>
              <a:rPr lang="bs-Latn-BA" dirty="0"/>
              <a:t>posjeduje 100 </a:t>
            </a:r>
            <a:r>
              <a:rPr lang="bs-Latn-BA" dirty="0" err="1"/>
              <a:t>pari</a:t>
            </a:r>
            <a:r>
              <a:rPr lang="bs-Latn-BA" dirty="0"/>
              <a:t> </a:t>
            </a:r>
            <a:r>
              <a:rPr lang="bs-Latn-BA" b="1" dirty="0">
                <a:solidFill>
                  <a:srgbClr val="FF0000"/>
                </a:solidFill>
              </a:rPr>
              <a:t>skija</a:t>
            </a:r>
            <a:r>
              <a:rPr lang="bs-Latn-BA" dirty="0"/>
              <a:t> i </a:t>
            </a:r>
            <a:r>
              <a:rPr lang="bs-Latn-BA" dirty="0">
                <a:solidFill>
                  <a:srgbClr val="FF0000"/>
                </a:solidFill>
              </a:rPr>
              <a:t>iznajmljivanje</a:t>
            </a:r>
            <a:r>
              <a:rPr lang="bs-Latn-BA" dirty="0"/>
              <a:t> istih se vrši tako da postoji jedinična cijena za iznajmljivanje skija. </a:t>
            </a:r>
          </a:p>
          <a:p>
            <a:pPr algn="justLow"/>
            <a:r>
              <a:rPr lang="bs-Latn-BA" dirty="0"/>
              <a:t>Osnovni poslovni procesi u klubu su unos novih </a:t>
            </a:r>
            <a:r>
              <a:rPr lang="bs-Latn-BA" b="1" dirty="0">
                <a:solidFill>
                  <a:srgbClr val="FF0000"/>
                </a:solidFill>
              </a:rPr>
              <a:t>članova </a:t>
            </a:r>
            <a:r>
              <a:rPr lang="bs-Latn-BA" dirty="0"/>
              <a:t>kluba M (</a:t>
            </a:r>
            <a:r>
              <a:rPr lang="bs-Latn-BA" b="1" dirty="0">
                <a:solidFill>
                  <a:srgbClr val="FF0000"/>
                </a:solidFill>
              </a:rPr>
              <a:t>dvije vrste članova</a:t>
            </a:r>
            <a:r>
              <a:rPr lang="bs-Latn-BA" dirty="0"/>
              <a:t>) koji mogu iznajmljivati skije i </a:t>
            </a:r>
            <a:r>
              <a:rPr lang="bs-Latn-BA" dirty="0">
                <a:solidFill>
                  <a:srgbClr val="FF0000"/>
                </a:solidFill>
              </a:rPr>
              <a:t>iznajmljivanje</a:t>
            </a:r>
            <a:r>
              <a:rPr lang="bs-Latn-BA" dirty="0"/>
              <a:t> (uzimanje skija iz kluba i vraćanje skija u klub uz plaćanje) skija</a:t>
            </a:r>
            <a:r>
              <a:rPr lang="bs-Latn-BA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86024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Low"/>
            <a:r>
              <a:rPr lang="bs-Latn-BA" dirty="0"/>
              <a:t> Da bi neka "osoba" postala </a:t>
            </a:r>
            <a:r>
              <a:rPr lang="bs-Latn-BA" dirty="0">
                <a:solidFill>
                  <a:srgbClr val="FF0000"/>
                </a:solidFill>
              </a:rPr>
              <a:t>član</a:t>
            </a:r>
            <a:r>
              <a:rPr lang="bs-Latn-BA" dirty="0"/>
              <a:t> kluba M koja ima pravo iznajmljivanja skija potrebno je da se evidentiraju njeni osobni podaci i to: za prvu vrstu članova: </a:t>
            </a:r>
            <a:r>
              <a:rPr lang="bs-Latn-BA" b="1" dirty="0"/>
              <a:t>ime, prezime, broj članske kartice</a:t>
            </a:r>
            <a:r>
              <a:rPr lang="bs-Latn-BA" dirty="0"/>
              <a:t>. 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="" xmlns:p14="http://schemas.microsoft.com/office/powerpoint/2010/main" val="32967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pPr algn="just"/>
            <a:endParaRPr lang="hr-BA" dirty="0" smtClean="0"/>
          </a:p>
          <a:p>
            <a:pPr algn="just">
              <a:lnSpc>
                <a:spcPct val="120000"/>
              </a:lnSpc>
            </a:pPr>
            <a:r>
              <a:rPr lang="hr-BA" dirty="0" smtClean="0"/>
              <a:t>Program  </a:t>
            </a:r>
            <a:r>
              <a:rPr lang="hr-BA" dirty="0"/>
              <a:t>treba  omogućiti  </a:t>
            </a:r>
            <a:r>
              <a:rPr lang="hr-BA" b="1" dirty="0">
                <a:solidFill>
                  <a:srgbClr val="FF0000"/>
                </a:solidFill>
              </a:rPr>
              <a:t>unos  podataka  o  knjigama</a:t>
            </a:r>
            <a:r>
              <a:rPr lang="hr-BA" b="1" dirty="0"/>
              <a:t>  preko  odgovarajućeg  menija  </a:t>
            </a:r>
            <a:r>
              <a:rPr lang="hr-BA" dirty="0"/>
              <a:t>i  </a:t>
            </a:r>
            <a:r>
              <a:rPr lang="hr-BA" b="1" dirty="0"/>
              <a:t>obračun</a:t>
            </a:r>
            <a:r>
              <a:rPr lang="hr-BA" dirty="0"/>
              <a:t>  na zahtjev  osobe  koja  želi  iznajmiti  knjigu.  </a:t>
            </a:r>
            <a:endParaRPr lang="hr-BA" dirty="0" smtClean="0"/>
          </a:p>
          <a:p>
            <a:pPr algn="just">
              <a:lnSpc>
                <a:spcPct val="120000"/>
              </a:lnSpc>
            </a:pPr>
            <a:r>
              <a:rPr lang="hr-BA" dirty="0" smtClean="0"/>
              <a:t>Osoba  </a:t>
            </a:r>
            <a:r>
              <a:rPr lang="hr-BA" b="1" dirty="0"/>
              <a:t>navodi  </a:t>
            </a:r>
            <a:r>
              <a:rPr lang="hr-BA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koju  knjigu  </a:t>
            </a:r>
            <a:r>
              <a:rPr lang="hr-BA" b="1" dirty="0"/>
              <a:t>želi  i  koliko  </a:t>
            </a:r>
            <a:r>
              <a:rPr lang="hr-BA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dana</a:t>
            </a:r>
            <a:r>
              <a:rPr lang="hr-BA" b="1" dirty="0"/>
              <a:t>  je  želi zadržati a program</a:t>
            </a:r>
            <a:r>
              <a:rPr lang="hr-BA" dirty="0"/>
              <a:t> ispisuje koliko je potrebno platiti za iznajmljivanje te knjige. </a:t>
            </a:r>
            <a:endParaRPr lang="hr-BA" dirty="0" smtClean="0"/>
          </a:p>
          <a:p>
            <a:endParaRPr lang="hr-BA" dirty="0"/>
          </a:p>
        </p:txBody>
      </p:sp>
    </p:spTree>
    <p:extLst>
      <p:ext uri="{BB962C8B-B14F-4D97-AF65-F5344CB8AC3E}">
        <p14:creationId xmlns="" xmlns:p14="http://schemas.microsoft.com/office/powerpoint/2010/main" val="29376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Low"/>
            <a:r>
              <a:rPr lang="bs-Latn-BA" dirty="0"/>
              <a:t>Klub omogućava i "</a:t>
            </a:r>
            <a:r>
              <a:rPr lang="bs-Latn-BA" b="1" dirty="0">
                <a:solidFill>
                  <a:srgbClr val="FF0000"/>
                </a:solidFill>
              </a:rPr>
              <a:t>članovima planinarskog saveza</a:t>
            </a:r>
            <a:r>
              <a:rPr lang="bs-Latn-BA" dirty="0"/>
              <a:t>" da se registruju u klubu kao druga vrsta članova koja može iznajmljivati skije s tim da pored osobnih podataka ime, prezime za njih se evidentira i podatak o </a:t>
            </a:r>
            <a:r>
              <a:rPr lang="bs-Latn-BA" b="1" dirty="0"/>
              <a:t>nazivu planinarskog kluba</a:t>
            </a:r>
            <a:r>
              <a:rPr lang="bs-Latn-BA" dirty="0"/>
              <a:t> kao i njihov </a:t>
            </a:r>
            <a:r>
              <a:rPr lang="bs-Latn-BA" b="1" dirty="0"/>
              <a:t>jedinstveni matični broj</a:t>
            </a:r>
            <a:r>
              <a:rPr lang="bs-Latn-BA" dirty="0"/>
              <a:t>. 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="" xmlns:p14="http://schemas.microsoft.com/office/powerpoint/2010/main" val="14206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Low">
              <a:lnSpc>
                <a:spcPct val="130000"/>
              </a:lnSpc>
            </a:pPr>
            <a:r>
              <a:rPr lang="bs-Latn-BA" dirty="0"/>
              <a:t>Klub M vrši </a:t>
            </a:r>
            <a:r>
              <a:rPr lang="bs-Latn-BA" b="1" dirty="0">
                <a:solidFill>
                  <a:srgbClr val="FF0000"/>
                </a:solidFill>
              </a:rPr>
              <a:t>iznajmljivanje skija </a:t>
            </a:r>
            <a:r>
              <a:rPr lang="bs-Latn-BA" dirty="0"/>
              <a:t>tako što se evidentira u posebnu svesku broj članske kartice (za prvu vrstu članova) ili broj matičnog broja (za članove planinarskog </a:t>
            </a:r>
            <a:r>
              <a:rPr lang="bs-Latn-BA" dirty="0" err="1"/>
              <a:t>saveza-drugu</a:t>
            </a:r>
            <a:r>
              <a:rPr lang="bs-Latn-BA" dirty="0"/>
              <a:t> vrstu članova), </a:t>
            </a:r>
            <a:r>
              <a:rPr lang="bs-Latn-BA" dirty="0" smtClean="0"/>
              <a:t>uz </a:t>
            </a:r>
            <a:r>
              <a:rPr lang="bs-Latn-BA" dirty="0"/>
              <a:t>podatak o datumu i vremenu izdavanja (uzimanja) skija. </a:t>
            </a:r>
            <a:endParaRPr lang="bs-Latn-BA" dirty="0" smtClean="0"/>
          </a:p>
          <a:p>
            <a:pPr algn="justLow">
              <a:lnSpc>
                <a:spcPct val="130000"/>
              </a:lnSpc>
            </a:pPr>
            <a:endParaRPr lang="bs-Latn-BA" dirty="0" smtClean="0"/>
          </a:p>
          <a:p>
            <a:pPr algn="justLow">
              <a:lnSpc>
                <a:spcPct val="130000"/>
              </a:lnSpc>
            </a:pPr>
            <a:r>
              <a:rPr lang="bs-Latn-BA" dirty="0"/>
              <a:t>Osoba koja je iznajmila skije </a:t>
            </a:r>
            <a:r>
              <a:rPr lang="bs-Latn-BA" b="1" dirty="0">
                <a:solidFill>
                  <a:srgbClr val="FF0000"/>
                </a:solidFill>
              </a:rPr>
              <a:t>vraća</a:t>
            </a:r>
            <a:r>
              <a:rPr lang="bs-Latn-BA" dirty="0"/>
              <a:t> iste u toku dana i tada se evidentira da je skije vratila, vrijeme kada je vratila, i </a:t>
            </a:r>
            <a:r>
              <a:rPr lang="bs-Latn-BA" b="1" dirty="0" err="1">
                <a:solidFill>
                  <a:srgbClr val="FF0000"/>
                </a:solidFill>
              </a:rPr>
              <a:t>obračunati</a:t>
            </a:r>
            <a:r>
              <a:rPr lang="bs-Latn-BA" b="1" dirty="0">
                <a:solidFill>
                  <a:srgbClr val="FF0000"/>
                </a:solidFill>
              </a:rPr>
              <a:t> iznos za naplatu</a:t>
            </a:r>
            <a:r>
              <a:rPr lang="bs-Latn-BA" dirty="0"/>
              <a:t>. </a:t>
            </a:r>
          </a:p>
          <a:p>
            <a:pPr algn="justLow">
              <a:lnSpc>
                <a:spcPct val="120000"/>
              </a:lnSpc>
            </a:pPr>
            <a:endParaRPr lang="bs-Latn-BA" dirty="0"/>
          </a:p>
          <a:p>
            <a:endParaRPr lang="bs-Latn-BA" dirty="0"/>
          </a:p>
        </p:txBody>
      </p:sp>
    </p:spTree>
    <p:extLst>
      <p:ext uri="{BB962C8B-B14F-4D97-AF65-F5344CB8AC3E}">
        <p14:creationId xmlns="" xmlns:p14="http://schemas.microsoft.com/office/powerpoint/2010/main" val="33626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Low"/>
            <a:r>
              <a:rPr lang="bs-Latn-BA" dirty="0" smtClean="0"/>
              <a:t>Za </a:t>
            </a:r>
            <a:r>
              <a:rPr lang="bs-Latn-BA" dirty="0"/>
              <a:t>jediničnu cijenu </a:t>
            </a:r>
            <a:r>
              <a:rPr lang="bs-Latn-BA" dirty="0">
                <a:solidFill>
                  <a:srgbClr val="FFC000"/>
                </a:solidFill>
              </a:rPr>
              <a:t>iznajmljivanja od 4KM </a:t>
            </a:r>
            <a:r>
              <a:rPr lang="bs-Latn-BA" dirty="0"/>
              <a:t>svaka osoba koja je iznajmila opremu može istu zadržati </a:t>
            </a:r>
            <a:r>
              <a:rPr lang="bs-Latn-BA" dirty="0">
                <a:solidFill>
                  <a:srgbClr val="FFC000"/>
                </a:solidFill>
              </a:rPr>
              <a:t>3 sata</a:t>
            </a:r>
            <a:r>
              <a:rPr lang="bs-Latn-BA" dirty="0"/>
              <a:t>. </a:t>
            </a:r>
            <a:endParaRPr lang="bs-Latn-BA" dirty="0" smtClean="0"/>
          </a:p>
          <a:p>
            <a:pPr algn="justLow"/>
            <a:r>
              <a:rPr lang="bs-Latn-BA" dirty="0" smtClean="0"/>
              <a:t>Ukoliko </a:t>
            </a:r>
            <a:r>
              <a:rPr lang="bs-Latn-BA" dirty="0"/>
              <a:t>se radi o osobama koje imaju </a:t>
            </a:r>
            <a:r>
              <a:rPr lang="bs-Latn-BA" dirty="0" err="1">
                <a:solidFill>
                  <a:srgbClr val="FFC000"/>
                </a:solidFill>
              </a:rPr>
              <a:t>člansku</a:t>
            </a:r>
            <a:r>
              <a:rPr lang="bs-Latn-BA" dirty="0">
                <a:solidFill>
                  <a:srgbClr val="FFC000"/>
                </a:solidFill>
              </a:rPr>
              <a:t> kartu kluba</a:t>
            </a:r>
            <a:r>
              <a:rPr lang="bs-Latn-BA" dirty="0"/>
              <a:t>, tada se za svaki dodatni sat plaća iznos u vrijednosti od </a:t>
            </a:r>
            <a:r>
              <a:rPr lang="bs-Latn-BA" dirty="0">
                <a:solidFill>
                  <a:srgbClr val="FFC000"/>
                </a:solidFill>
              </a:rPr>
              <a:t>1% cijene </a:t>
            </a:r>
            <a:r>
              <a:rPr lang="bs-Latn-BA" dirty="0" smtClean="0">
                <a:solidFill>
                  <a:srgbClr val="FFC000"/>
                </a:solidFill>
              </a:rPr>
              <a:t>iznajmljivanja pojedinačne </a:t>
            </a:r>
            <a:r>
              <a:rPr lang="bs-Latn-BA" dirty="0">
                <a:solidFill>
                  <a:srgbClr val="FFC000"/>
                </a:solidFill>
              </a:rPr>
              <a:t>opreme</a:t>
            </a:r>
            <a:r>
              <a:rPr lang="bs-Latn-BA" dirty="0"/>
              <a:t>. </a:t>
            </a:r>
            <a:endParaRPr lang="bs-Latn-BA" dirty="0" smtClean="0"/>
          </a:p>
          <a:p>
            <a:pPr algn="justLow"/>
            <a:r>
              <a:rPr lang="bs-Latn-BA" dirty="0" smtClean="0"/>
              <a:t>Ukoliko </a:t>
            </a:r>
            <a:r>
              <a:rPr lang="bs-Latn-BA" dirty="0"/>
              <a:t>se radi o </a:t>
            </a:r>
            <a:r>
              <a:rPr lang="bs-Latn-BA" dirty="0">
                <a:solidFill>
                  <a:srgbClr val="FFC000"/>
                </a:solidFill>
              </a:rPr>
              <a:t>drugoj vrsti članova </a:t>
            </a:r>
            <a:r>
              <a:rPr lang="bs-Latn-BA" dirty="0"/>
              <a:t>koji su članovi planinarskog saveza tada se za svaki dodatni sat plaća iznos u vrijednosti od 6% cijene </a:t>
            </a:r>
            <a:r>
              <a:rPr lang="bs-Latn-BA" dirty="0" smtClean="0"/>
              <a:t>iznajmljivanja pojedinačne </a:t>
            </a:r>
            <a:r>
              <a:rPr lang="bs-Latn-BA" dirty="0"/>
              <a:t>opreme. 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="" xmlns:p14="http://schemas.microsoft.com/office/powerpoint/2010/main" val="342935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Low">
              <a:lnSpc>
                <a:spcPct val="120000"/>
              </a:lnSpc>
            </a:pPr>
            <a:r>
              <a:rPr lang="bs-Latn-BA" dirty="0"/>
              <a:t>Program treba omogućiti opisane procese u zadatku preko </a:t>
            </a:r>
            <a:r>
              <a:rPr lang="bs-Latn-BA" b="1" dirty="0"/>
              <a:t>odgovarajućeg menija evidentiranje osoba </a:t>
            </a:r>
            <a:r>
              <a:rPr lang="bs-Latn-BA" dirty="0"/>
              <a:t>koje mogu iznajmljivati skije, </a:t>
            </a:r>
            <a:r>
              <a:rPr lang="bs-Latn-BA" b="1" dirty="0"/>
              <a:t>aktivnost iznajmljivanja skija </a:t>
            </a:r>
            <a:r>
              <a:rPr lang="bs-Latn-BA" dirty="0"/>
              <a:t>- uzimanje skija, </a:t>
            </a:r>
            <a:r>
              <a:rPr lang="bs-Latn-BA" b="1" dirty="0"/>
              <a:t>aktivnost vraćanje skija </a:t>
            </a:r>
            <a:r>
              <a:rPr lang="bs-Latn-BA" dirty="0"/>
              <a:t>uz obračun i </a:t>
            </a:r>
            <a:r>
              <a:rPr lang="bs-Latn-BA" b="1" dirty="0"/>
              <a:t>ispis iznosa za plaćanje</a:t>
            </a:r>
            <a:r>
              <a:rPr lang="bs-Latn-BA" dirty="0"/>
              <a:t>. 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="" xmlns:p14="http://schemas.microsoft.com/office/powerpoint/2010/main" val="13533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77500" lnSpcReduction="20000"/>
          </a:bodyPr>
          <a:lstStyle/>
          <a:p>
            <a:pPr algn="justLow">
              <a:lnSpc>
                <a:spcPct val="140000"/>
              </a:lnSpc>
            </a:pPr>
            <a:r>
              <a:rPr lang="vi-VN" sz="3800" dirty="0">
                <a:latin typeface="Calibri" panose="020F0502020204030204" pitchFamily="34" charset="0"/>
              </a:rPr>
              <a:t>Definirajte klase i veze između klasa koje će odgovarati opisanom problem. </a:t>
            </a:r>
            <a:endParaRPr lang="hr-BA" sz="3800" dirty="0" smtClean="0">
              <a:latin typeface="Calibri" panose="020F0502020204030204" pitchFamily="34" charset="0"/>
            </a:endParaRPr>
          </a:p>
          <a:p>
            <a:pPr algn="justLow">
              <a:lnSpc>
                <a:spcPct val="140000"/>
              </a:lnSpc>
            </a:pPr>
            <a:r>
              <a:rPr lang="vi-VN" sz="3800" dirty="0" smtClean="0">
                <a:latin typeface="Calibri" panose="020F0502020204030204" pitchFamily="34" charset="0"/>
              </a:rPr>
              <a:t>S </a:t>
            </a:r>
            <a:r>
              <a:rPr lang="vi-VN" sz="3800" dirty="0">
                <a:latin typeface="Calibri" panose="020F0502020204030204" pitchFamily="34" charset="0"/>
              </a:rPr>
              <a:t>obzirom da se očekuju da će klub M uvesti i nove vrste usluga i nove korisnike da bi se lakše modifikovao napisani program dizajnirati hijerarhiju klasa tako da je na vrhu hijerarhije apstraktna klasa. </a:t>
            </a:r>
            <a:endParaRPr lang="hr-BA" sz="3800" dirty="0" smtClean="0">
              <a:latin typeface="Calibri" panose="020F0502020204030204" pitchFamily="34" charset="0"/>
            </a:endParaRPr>
          </a:p>
          <a:p>
            <a:pPr algn="justLow">
              <a:lnSpc>
                <a:spcPct val="140000"/>
              </a:lnSpc>
            </a:pPr>
            <a:r>
              <a:rPr lang="vi-VN" sz="3800" dirty="0" smtClean="0">
                <a:latin typeface="Calibri" panose="020F0502020204030204" pitchFamily="34" charset="0"/>
              </a:rPr>
              <a:t>Potrebno </a:t>
            </a:r>
            <a:r>
              <a:rPr lang="vi-VN" sz="3800" dirty="0">
                <a:latin typeface="Calibri" panose="020F0502020204030204" pitchFamily="34" charset="0"/>
              </a:rPr>
              <a:t>je primjenom programske dekompozicije napisati program, koristiti obavezno </a:t>
            </a:r>
            <a:r>
              <a:rPr lang="vi-VN" sz="3800" dirty="0" smtClean="0">
                <a:latin typeface="Calibri" panose="020F0502020204030204" pitchFamily="34" charset="0"/>
              </a:rPr>
              <a:t>C</a:t>
            </a:r>
            <a:r>
              <a:rPr lang="hr-BA" sz="3800" dirty="0" smtClean="0">
                <a:latin typeface="Calibri" panose="020F0502020204030204" pitchFamily="34" charset="0"/>
              </a:rPr>
              <a:t># </a:t>
            </a:r>
            <a:r>
              <a:rPr lang="vi-VN" sz="3800" dirty="0" smtClean="0">
                <a:latin typeface="Calibri" panose="020F0502020204030204" pitchFamily="34" charset="0"/>
              </a:rPr>
              <a:t>i </a:t>
            </a:r>
            <a:r>
              <a:rPr lang="vi-VN" sz="3800" dirty="0">
                <a:latin typeface="Calibri" panose="020F0502020204030204" pitchFamily="34" charset="0"/>
              </a:rPr>
              <a:t>polimorfizam. </a:t>
            </a:r>
            <a:endParaRPr lang="hr-BA" sz="3800" dirty="0" smtClean="0">
              <a:latin typeface="Calibri" panose="020F0502020204030204" pitchFamily="34" charset="0"/>
            </a:endParaRPr>
          </a:p>
          <a:p>
            <a:endParaRPr lang="bs-Latn-BA" dirty="0"/>
          </a:p>
        </p:txBody>
      </p:sp>
    </p:spTree>
    <p:extLst>
      <p:ext uri="{BB962C8B-B14F-4D97-AF65-F5344CB8AC3E}">
        <p14:creationId xmlns="" xmlns:p14="http://schemas.microsoft.com/office/powerpoint/2010/main" val="3772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Low">
              <a:lnSpc>
                <a:spcPct val="120000"/>
              </a:lnSpc>
            </a:pPr>
            <a:r>
              <a:rPr lang="vi-VN" dirty="0">
                <a:latin typeface="Calibri" panose="020F0502020204030204" pitchFamily="34" charset="0"/>
              </a:rPr>
              <a:t>Testirati program tako da se evidentira po 1 osoba za svaku vrstu članova koji mogu iznajmiti skije. </a:t>
            </a:r>
            <a:endParaRPr lang="hr-BA" dirty="0" smtClean="0">
              <a:latin typeface="Calibri" panose="020F0502020204030204" pitchFamily="34" charset="0"/>
            </a:endParaRPr>
          </a:p>
          <a:p>
            <a:pPr algn="justLow">
              <a:lnSpc>
                <a:spcPct val="120000"/>
              </a:lnSpc>
            </a:pPr>
            <a:r>
              <a:rPr lang="vi-VN" dirty="0" smtClean="0">
                <a:latin typeface="Calibri" panose="020F0502020204030204" pitchFamily="34" charset="0"/>
              </a:rPr>
              <a:t>Nakon </a:t>
            </a:r>
            <a:r>
              <a:rPr lang="vi-VN" dirty="0">
                <a:latin typeface="Calibri" panose="020F0502020204030204" pitchFamily="34" charset="0"/>
              </a:rPr>
              <a:t>toga izvršiti iznajmljivanje skija evidentiranim osobama, prvo uzimanje skija i nakon toga vraćanje skija uz ispis obračunatog iznosa za plaćanje. </a:t>
            </a:r>
            <a:endParaRPr lang="bs-Latn-BA" dirty="0">
              <a:latin typeface="Calibri" panose="020F0502020204030204" pitchFamily="34" charset="0"/>
            </a:endParaRPr>
          </a:p>
          <a:p>
            <a:endParaRPr lang="bs-Latn-BA" dirty="0"/>
          </a:p>
        </p:txBody>
      </p:sp>
    </p:spTree>
    <p:extLst>
      <p:ext uri="{BB962C8B-B14F-4D97-AF65-F5344CB8AC3E}">
        <p14:creationId xmlns="" xmlns:p14="http://schemas.microsoft.com/office/powerpoint/2010/main" val="229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 smtClean="0"/>
              <a:t>Najvažnije uočiti klase:</a:t>
            </a:r>
          </a:p>
          <a:p>
            <a:pPr>
              <a:buFontTx/>
              <a:buChar char="-"/>
            </a:pPr>
            <a:r>
              <a:rPr lang="hr-BA" dirty="0" smtClean="0"/>
              <a:t>Može se riješiti da je: Osoba – apstraktna klasa, Član, ČlanPlaninarskogSaveza-izvedene klase, EvidencijaIznajmljivanja, KlubM-kontejnerska klasa</a:t>
            </a:r>
          </a:p>
          <a:p>
            <a:pPr marL="0" indent="0">
              <a:buNone/>
            </a:pPr>
            <a:endParaRPr lang="bs-Latn-BA" dirty="0"/>
          </a:p>
        </p:txBody>
      </p:sp>
    </p:spTree>
    <p:extLst>
      <p:ext uri="{BB962C8B-B14F-4D97-AF65-F5344CB8AC3E}">
        <p14:creationId xmlns="" xmlns:p14="http://schemas.microsoft.com/office/powerpoint/2010/main" val="307571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 smtClean="0"/>
              <a:t>Jedno od rješenja je da se definira </a:t>
            </a:r>
            <a:r>
              <a:rPr lang="hr-BA" b="1" dirty="0" smtClean="0"/>
              <a:t>interfejs IClan</a:t>
            </a:r>
            <a:endParaRPr lang="bs-Latn-BA" b="1" dirty="0"/>
          </a:p>
        </p:txBody>
      </p:sp>
    </p:spTree>
    <p:extLst>
      <p:ext uri="{BB962C8B-B14F-4D97-AF65-F5344CB8AC3E}">
        <p14:creationId xmlns="" xmlns:p14="http://schemas.microsoft.com/office/powerpoint/2010/main" val="38581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bs-Latn-B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bs-Latn-B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bs-Latn-B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bs-Latn-B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 marL="0" indent="0">
              <a:buNone/>
            </a:pPr>
            <a:r>
              <a:rPr lang="bs-Latn-B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s-Latn-B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bs-Latn-BA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bs-Latn-BA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IClan</a:t>
            </a:r>
            <a:endParaRPr lang="bs-Latn-BA" sz="1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s-Latn-B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bs-Latn-B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bs-Latn-B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bs-Latn-B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Ime { </a:t>
            </a:r>
            <a:r>
              <a:rPr lang="bs-Latn-B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bs-Latn-B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</a:p>
          <a:p>
            <a:pPr marL="0" indent="0">
              <a:buNone/>
            </a:pPr>
            <a:r>
              <a:rPr lang="bs-Latn-B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bs-Latn-B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bs-Latn-B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Prezime { </a:t>
            </a:r>
            <a:r>
              <a:rPr lang="bs-Latn-B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bs-Latn-B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</a:p>
          <a:p>
            <a:pPr marL="0" indent="0">
              <a:buNone/>
            </a:pPr>
            <a:r>
              <a:rPr lang="bs-Latn-B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bs-Latn-B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bs-Latn-B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IdentifikacijskiBroj</a:t>
            </a:r>
            <a:r>
              <a:rPr lang="bs-Latn-B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bs-Latn-B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bs-Latn-B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</a:p>
          <a:p>
            <a:pPr marL="0" indent="0">
              <a:buNone/>
            </a:pPr>
            <a:r>
              <a:rPr lang="bs-Latn-B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bs-Latn-B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bs-Latn-B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Proracun</a:t>
            </a:r>
            <a:r>
              <a:rPr lang="bs-Latn-B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bs-Latn-B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bs-Latn-B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razlika);</a:t>
            </a:r>
          </a:p>
          <a:p>
            <a:pPr marL="0" indent="0">
              <a:buNone/>
            </a:pPr>
            <a:r>
              <a:rPr lang="bs-Latn-B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bs-Latn-B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="" xmlns:p14="http://schemas.microsoft.com/office/powerpoint/2010/main" val="13025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9011344" cy="666936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System.Collections.Generic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System.Linq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System.Text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bs-Latn-BA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s-Latn-BA" sz="3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bs-Latn-BA" sz="3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bs-Latn-BA" sz="3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</a:t>
            </a:r>
            <a:r>
              <a:rPr lang="bs-Latn-BA" sz="3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bs-Latn-BA" sz="3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IClan</a:t>
            </a:r>
            <a:endParaRPr lang="bs-Latn-BA" sz="3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BrojClanske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</a:p>
          <a:p>
            <a:pPr marL="0" indent="0">
              <a:buNone/>
            </a:pPr>
            <a:endParaRPr lang="bs-Latn-BA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IdentifikacijskiBroj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BrojClanske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set {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BrojClanske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  } 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bs-Latn-BA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Ime{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;set;}</a:t>
            </a:r>
          </a:p>
          <a:p>
            <a:pPr marL="0" indent="0">
              <a:buNone/>
            </a:pPr>
            <a:endParaRPr lang="bs-Latn-BA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Prezime {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;set;}</a:t>
            </a:r>
          </a:p>
          <a:p>
            <a:pPr marL="0" indent="0">
              <a:buNone/>
            </a:pPr>
            <a:endParaRPr lang="bs-Latn-BA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s-Latn-BA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bs-Latn-BA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s-Latn-BA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bs-Latn-BA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Proracun</a:t>
            </a:r>
            <a:r>
              <a:rPr lang="bs-Latn-BA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bs-Latn-BA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bs-Latn-BA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razlika)</a:t>
            </a:r>
          </a:p>
          <a:p>
            <a:pPr marL="0" indent="0">
              <a:buNone/>
            </a:pPr>
            <a:r>
              <a:rPr lang="bs-Latn-BA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bs-Latn-BA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bs-Latn-BA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bs-Latn-BA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razlika * 0.01F;</a:t>
            </a:r>
          </a:p>
          <a:p>
            <a:pPr marL="0" indent="0">
              <a:buNone/>
            </a:pPr>
            <a:r>
              <a:rPr lang="bs-Latn-BA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="" xmlns:p14="http://schemas.microsoft.com/office/powerpoint/2010/main" val="4158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16624"/>
          </a:xfrm>
        </p:spPr>
        <p:txBody>
          <a:bodyPr>
            <a:normAutofit fontScale="85000" lnSpcReduction="20000"/>
          </a:bodyPr>
          <a:lstStyle/>
          <a:p>
            <a:pPr algn="just"/>
            <a:endParaRPr lang="hr-BA" dirty="0" smtClean="0"/>
          </a:p>
          <a:p>
            <a:pPr algn="just"/>
            <a:r>
              <a:rPr lang="hr-BA" dirty="0" smtClean="0"/>
              <a:t>Definirajte  </a:t>
            </a:r>
            <a:r>
              <a:rPr lang="hr-BA" b="1" dirty="0" smtClean="0"/>
              <a:t>klase  i  veze  između  klasa  </a:t>
            </a:r>
            <a:r>
              <a:rPr lang="hr-BA" dirty="0" smtClean="0"/>
              <a:t>koje  će  odgovarati  opisanom  problemu. </a:t>
            </a:r>
          </a:p>
          <a:p>
            <a:pPr algn="just"/>
            <a:endParaRPr lang="hr-BA" dirty="0"/>
          </a:p>
          <a:p>
            <a:pPr algn="just"/>
            <a:r>
              <a:rPr lang="hr-BA" dirty="0" smtClean="0"/>
              <a:t>S  obzirom  da  se očekuje </a:t>
            </a:r>
            <a:r>
              <a:rPr lang="hr-BA" b="1" dirty="0" smtClean="0"/>
              <a:t>da će knjižara M uvesti i nove tipove knjiga i obračune</a:t>
            </a:r>
            <a:r>
              <a:rPr lang="hr-BA" dirty="0" smtClean="0"/>
              <a:t>, da bi se lakše modifikovao napisani program </a:t>
            </a:r>
            <a:r>
              <a:rPr lang="hr-BA" b="1" dirty="0" smtClean="0"/>
              <a:t>dizajnirati hijerarhiju klasa  tako da je na vrhu hijerarhije apstraktna klasa</a:t>
            </a:r>
            <a:r>
              <a:rPr lang="hr-BA" dirty="0" smtClean="0"/>
              <a:t>. </a:t>
            </a:r>
          </a:p>
          <a:p>
            <a:pPr algn="just"/>
            <a:r>
              <a:rPr lang="hr-BA" dirty="0" smtClean="0"/>
              <a:t>Potrebno je </a:t>
            </a:r>
            <a:r>
              <a:rPr lang="hr-BA" b="1" dirty="0" smtClean="0"/>
              <a:t>primjenom programske dekompozicije </a:t>
            </a:r>
            <a:r>
              <a:rPr lang="hr-BA" dirty="0" smtClean="0"/>
              <a:t>napisati program, raditi u </a:t>
            </a:r>
            <a:r>
              <a:rPr lang="hr-BA" b="1" dirty="0" smtClean="0"/>
              <a:t>programskom jeziku C# </a:t>
            </a:r>
            <a:r>
              <a:rPr lang="hr-BA" dirty="0" smtClean="0"/>
              <a:t>i obavezno </a:t>
            </a:r>
            <a:r>
              <a:rPr lang="hr-BA" b="1" dirty="0" smtClean="0"/>
              <a:t>koristiti polimorfizam</a:t>
            </a:r>
            <a:r>
              <a:rPr lang="hr-BA" dirty="0" smtClean="0"/>
              <a:t>.</a:t>
            </a:r>
          </a:p>
          <a:p>
            <a:pPr algn="just"/>
            <a:endParaRPr lang="hr-BA" b="1" dirty="0"/>
          </a:p>
          <a:p>
            <a:pPr algn="just"/>
            <a:r>
              <a:rPr lang="hr-BA" b="1" dirty="0" smtClean="0"/>
              <a:t> </a:t>
            </a:r>
            <a:r>
              <a:rPr lang="hr-BA" b="1" dirty="0" smtClean="0">
                <a:solidFill>
                  <a:srgbClr val="FF0000"/>
                </a:solidFill>
              </a:rPr>
              <a:t>Testirati program </a:t>
            </a:r>
            <a:r>
              <a:rPr lang="hr-BA" dirty="0" smtClean="0"/>
              <a:t>tako da se evidentira po 3 knjige za svaki tip (voditi računa o godini izdavanja i starosnoj dobi) i nakon toga da se i vrši njihovo iznajmljivanje. </a:t>
            </a:r>
          </a:p>
          <a:p>
            <a:endParaRPr lang="hr-BA" dirty="0"/>
          </a:p>
        </p:txBody>
      </p:sp>
    </p:spTree>
    <p:extLst>
      <p:ext uri="{BB962C8B-B14F-4D97-AF65-F5344CB8AC3E}">
        <p14:creationId xmlns="" xmlns:p14="http://schemas.microsoft.com/office/powerpoint/2010/main" val="27566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95739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System.Collections.Generic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System.Linq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System.Text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System.Threading.Tasks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bs-Latn-BA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bs-Latn-BA" sz="3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s-Latn-BA" sz="3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bs-Latn-BA" sz="3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bs-Latn-BA" sz="3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ClanPlaninarskogSaveza</a:t>
            </a:r>
            <a:r>
              <a:rPr lang="bs-Latn-BA" sz="3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bs-Latn-BA" sz="3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IClan</a:t>
            </a:r>
            <a:endParaRPr lang="bs-Latn-BA" sz="3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NazivKluba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IdentifikacijskiBroj</a:t>
            </a:r>
            <a:endParaRPr lang="bs-Latn-BA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JMBG; }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set { JMBG =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bs-Latn-BA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Ime {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Prezime {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</a:p>
          <a:p>
            <a:pPr marL="0" indent="0">
              <a:buNone/>
            </a:pPr>
            <a:endParaRPr lang="bs-Latn-BA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JMBG {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</a:p>
          <a:p>
            <a:pPr marL="0" indent="0">
              <a:buNone/>
            </a:pPr>
            <a:endParaRPr lang="bs-Latn-BA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s-Latn-BA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Proracun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razlika)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razlika * 0.06F;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="" xmlns:p14="http://schemas.microsoft.com/office/powerpoint/2010/main" val="192156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System.Collections.Generic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System.Linq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System.Text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bs-Latn-BA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bs-Latn-BA" sz="3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bs-Latn-BA" sz="3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EvidencijaIznajmljivanja</a:t>
            </a:r>
            <a:endParaRPr lang="bs-Latn-BA" sz="3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Vracene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DatumVracanja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IClan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Clan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Datum {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</a:p>
          <a:p>
            <a:pPr marL="0" indent="0">
              <a:buNone/>
            </a:pPr>
            <a:endParaRPr lang="bs-Latn-BA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EvidencijaIznajmljivanja</a:t>
            </a: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endParaRPr lang="bs-Latn-BA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bs-Latn-BA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="" xmlns:p14="http://schemas.microsoft.com/office/powerpoint/2010/main" val="16230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64705"/>
            <a:ext cx="475252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01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52534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hr-BA" b="1" dirty="0">
                <a:solidFill>
                  <a:srgbClr val="FF0000"/>
                </a:solidFill>
              </a:rPr>
              <a:t>Analiza problema i dizajn rješenja</a:t>
            </a:r>
          </a:p>
          <a:p>
            <a:pPr algn="just">
              <a:lnSpc>
                <a:spcPct val="140000"/>
              </a:lnSpc>
            </a:pPr>
            <a:r>
              <a:rPr lang="hr-BA" dirty="0"/>
              <a:t>U prvom koraku iz postavke problema identificiramo klase i njihove atribute. Imenice koje se spominju su: </a:t>
            </a:r>
            <a:r>
              <a:rPr lang="hr-BA" b="1" dirty="0"/>
              <a:t>knjižara</a:t>
            </a:r>
            <a:r>
              <a:rPr lang="hr-BA" dirty="0"/>
              <a:t>, </a:t>
            </a:r>
            <a:r>
              <a:rPr lang="hr-BA" b="1" dirty="0"/>
              <a:t>knjiga</a:t>
            </a:r>
            <a:r>
              <a:rPr lang="hr-BA" dirty="0"/>
              <a:t> (u raznim varijantama) i </a:t>
            </a:r>
            <a:r>
              <a:rPr lang="hr-BA" b="1" dirty="0"/>
              <a:t>osoba</a:t>
            </a:r>
            <a:r>
              <a:rPr lang="hr-BA" dirty="0"/>
              <a:t>. </a:t>
            </a:r>
            <a:endParaRPr lang="hr-BA" dirty="0" smtClean="0"/>
          </a:p>
          <a:p>
            <a:pPr algn="just">
              <a:lnSpc>
                <a:spcPct val="140000"/>
              </a:lnSpc>
            </a:pPr>
            <a:r>
              <a:rPr lang="hr-BA" b="1" dirty="0" smtClean="0"/>
              <a:t>Osoba </a:t>
            </a:r>
            <a:r>
              <a:rPr lang="hr-BA" b="1" dirty="0">
                <a:solidFill>
                  <a:srgbClr val="FF0000"/>
                </a:solidFill>
              </a:rPr>
              <a:t>otpada kao potencijalna klasa zbog činjenice </a:t>
            </a:r>
            <a:r>
              <a:rPr lang="hr-BA" dirty="0"/>
              <a:t>da se od programskog rješenja nigdje u postavci ne traži unos klijenata i njihova pohrana, iako u izračunima figurira starost osobe. </a:t>
            </a:r>
            <a:endParaRPr lang="hr-BA" dirty="0" smtClean="0"/>
          </a:p>
          <a:p>
            <a:pPr algn="just">
              <a:lnSpc>
                <a:spcPct val="140000"/>
              </a:lnSpc>
            </a:pPr>
            <a:r>
              <a:rPr lang="hr-BA" dirty="0" smtClean="0"/>
              <a:t>Štaviše</a:t>
            </a:r>
            <a:r>
              <a:rPr lang="hr-BA" dirty="0"/>
              <a:t>, </a:t>
            </a:r>
            <a:r>
              <a:rPr lang="hr-BA" b="1" dirty="0"/>
              <a:t>mehanizam zaduživanja knjiga </a:t>
            </a:r>
            <a:r>
              <a:rPr lang="hr-BA" dirty="0"/>
              <a:t>svodi se na </a:t>
            </a:r>
            <a:r>
              <a:rPr lang="hr-BA" b="1" dirty="0"/>
              <a:t>obavljanje izračuna</a:t>
            </a:r>
            <a:r>
              <a:rPr lang="hr-BA" dirty="0"/>
              <a:t>, dok se nigdje ne bilježi raspoloživost (količinska) određenog izdanja neke knjige. </a:t>
            </a:r>
            <a:endParaRPr lang="hr-BA" dirty="0" smtClean="0"/>
          </a:p>
          <a:p>
            <a:pPr algn="just">
              <a:lnSpc>
                <a:spcPct val="140000"/>
              </a:lnSpc>
            </a:pPr>
            <a:r>
              <a:rPr lang="hr-BA" dirty="0" smtClean="0"/>
              <a:t>Dakle</a:t>
            </a:r>
            <a:r>
              <a:rPr lang="hr-BA" dirty="0"/>
              <a:t>, imamo </a:t>
            </a:r>
            <a:r>
              <a:rPr lang="hr-BA" b="1" dirty="0"/>
              <a:t>knjižaru kao kolekciju raznih knjiga, te knjigu u njene dvije varijante</a:t>
            </a:r>
            <a:r>
              <a:rPr lang="hr-BA" dirty="0"/>
              <a:t>.</a:t>
            </a:r>
          </a:p>
          <a:p>
            <a:endParaRPr lang="hr-BA" dirty="0"/>
          </a:p>
        </p:txBody>
      </p:sp>
    </p:spTree>
    <p:extLst>
      <p:ext uri="{BB962C8B-B14F-4D97-AF65-F5344CB8AC3E}">
        <p14:creationId xmlns="" xmlns:p14="http://schemas.microsoft.com/office/powerpoint/2010/main" val="8110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b="1" dirty="0">
                <a:solidFill>
                  <a:srgbClr val="FF0000"/>
                </a:solidFill>
              </a:rPr>
              <a:t>Knjige </a:t>
            </a:r>
            <a:r>
              <a:rPr lang="hr-BA" dirty="0"/>
              <a:t>se specijaliziraju u </a:t>
            </a:r>
            <a:r>
              <a:rPr lang="hr-BA" b="1" dirty="0">
                <a:solidFill>
                  <a:srgbClr val="FF0000"/>
                </a:solidFill>
              </a:rPr>
              <a:t>naučne i zabavne </a:t>
            </a:r>
            <a:r>
              <a:rPr lang="hr-BA" dirty="0"/>
              <a:t>knjige što je očigledno mjesto gdje koristimo </a:t>
            </a:r>
            <a:r>
              <a:rPr lang="hr-BA" dirty="0">
                <a:solidFill>
                  <a:srgbClr val="FF0000"/>
                </a:solidFill>
              </a:rPr>
              <a:t>naslijeđivanje</a:t>
            </a:r>
            <a:r>
              <a:rPr lang="hr-BA" dirty="0"/>
              <a:t>, dok je </a:t>
            </a:r>
            <a:r>
              <a:rPr lang="hr-BA" b="1" dirty="0"/>
              <a:t>knjižara sada polimorfna kolekcija</a:t>
            </a:r>
            <a:r>
              <a:rPr lang="hr-BA" dirty="0"/>
              <a:t>. </a:t>
            </a:r>
            <a:endParaRPr lang="hr-BA" dirty="0" smtClean="0"/>
          </a:p>
        </p:txBody>
      </p:sp>
    </p:spTree>
    <p:extLst>
      <p:ext uri="{BB962C8B-B14F-4D97-AF65-F5344CB8AC3E}">
        <p14:creationId xmlns="" xmlns:p14="http://schemas.microsoft.com/office/powerpoint/2010/main" val="28753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>
                <a:solidFill>
                  <a:srgbClr val="FF0000"/>
                </a:solidFill>
              </a:rPr>
              <a:t>Klase i atributi klasa</a:t>
            </a:r>
            <a:endParaRPr lang="hr-B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r-BA" dirty="0" smtClean="0"/>
          </a:p>
          <a:p>
            <a:r>
              <a:rPr lang="hr-BA" b="1" dirty="0" smtClean="0"/>
              <a:t>Knjižara</a:t>
            </a:r>
            <a:r>
              <a:rPr lang="hr-BA" dirty="0" smtClean="0"/>
              <a:t> (lista knjiga: lista objekata tipa knjiga) – kontejnerska klasa</a:t>
            </a:r>
          </a:p>
          <a:p>
            <a:r>
              <a:rPr lang="hr-BA" b="1" dirty="0" smtClean="0"/>
              <a:t>Knjiga</a:t>
            </a:r>
            <a:r>
              <a:rPr lang="hr-BA" dirty="0" smtClean="0"/>
              <a:t> (ID: int, autor:string, naziv:string, godina izdavanja:int/datetime)-apstraktna klasa</a:t>
            </a:r>
          </a:p>
          <a:p>
            <a:r>
              <a:rPr lang="hr-BA" b="1" dirty="0" smtClean="0"/>
              <a:t>NaučnaKnjiga</a:t>
            </a:r>
            <a:r>
              <a:rPr lang="hr-BA" dirty="0" smtClean="0"/>
              <a:t>: </a:t>
            </a:r>
            <a:r>
              <a:rPr lang="hr-BA" b="1" dirty="0" smtClean="0"/>
              <a:t>Knjiga</a:t>
            </a:r>
            <a:r>
              <a:rPr lang="hr-BA" dirty="0" smtClean="0"/>
              <a:t> (grana nauke: string)-izvedena klasa</a:t>
            </a:r>
          </a:p>
          <a:p>
            <a:r>
              <a:rPr lang="hr-BA" b="1" dirty="0" smtClean="0"/>
              <a:t>ZabavnaKnjiga</a:t>
            </a:r>
            <a:r>
              <a:rPr lang="hr-BA" dirty="0" smtClean="0"/>
              <a:t>: </a:t>
            </a:r>
            <a:r>
              <a:rPr lang="hr-BA" b="1" dirty="0" smtClean="0"/>
              <a:t>Knjiga</a:t>
            </a:r>
            <a:r>
              <a:rPr lang="hr-BA" dirty="0" smtClean="0"/>
              <a:t> (ciljana dob: int)-izvedena klasa</a:t>
            </a:r>
          </a:p>
          <a:p>
            <a:endParaRPr lang="hr-BA" dirty="0" smtClean="0"/>
          </a:p>
          <a:p>
            <a:endParaRPr lang="hr-BA" dirty="0"/>
          </a:p>
        </p:txBody>
      </p:sp>
    </p:spTree>
    <p:extLst>
      <p:ext uri="{BB962C8B-B14F-4D97-AF65-F5344CB8AC3E}">
        <p14:creationId xmlns="" xmlns:p14="http://schemas.microsoft.com/office/powerpoint/2010/main" val="38063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dirty="0"/>
              <a:t>Sada razmatramo </a:t>
            </a:r>
            <a:r>
              <a:rPr lang="hr-BA" b="1" dirty="0"/>
              <a:t>mehanizam </a:t>
            </a:r>
            <a:r>
              <a:rPr lang="hr-BA" b="1" dirty="0" smtClean="0"/>
              <a:t>naplate/obračuna za iznajmljivanje</a:t>
            </a:r>
            <a:r>
              <a:rPr lang="hr-BA" dirty="0" smtClean="0"/>
              <a:t>: </a:t>
            </a:r>
          </a:p>
          <a:p>
            <a:pPr algn="just">
              <a:lnSpc>
                <a:spcPct val="120000"/>
              </a:lnSpc>
            </a:pPr>
            <a:r>
              <a:rPr lang="hr-BA" dirty="0" smtClean="0"/>
              <a:t>podaci </a:t>
            </a:r>
            <a:r>
              <a:rPr lang="hr-BA" dirty="0"/>
              <a:t>koji se koriste prilikom naplate iznajmljivanja knjige su: osobine osobe koja iznajmljuje knjigu (</a:t>
            </a:r>
            <a:r>
              <a:rPr lang="hr-BA" b="1" dirty="0"/>
              <a:t>starosna dob</a:t>
            </a:r>
            <a:r>
              <a:rPr lang="hr-BA" dirty="0"/>
              <a:t>) i </a:t>
            </a:r>
            <a:r>
              <a:rPr lang="hr-BA" b="1" dirty="0"/>
              <a:t>broj dana </a:t>
            </a:r>
            <a:r>
              <a:rPr lang="hr-BA" dirty="0"/>
              <a:t>na koje se želi iznajmiti knjigu (u općem slučaju). </a:t>
            </a:r>
            <a:endParaRPr lang="hr-BA" dirty="0" smtClean="0"/>
          </a:p>
          <a:p>
            <a:endParaRPr lang="hr-BA" dirty="0"/>
          </a:p>
        </p:txBody>
      </p:sp>
    </p:spTree>
    <p:extLst>
      <p:ext uri="{BB962C8B-B14F-4D97-AF65-F5344CB8AC3E}">
        <p14:creationId xmlns="" xmlns:p14="http://schemas.microsoft.com/office/powerpoint/2010/main" val="6662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r-BA" dirty="0"/>
              <a:t>Pošto postoje različiti načini obračuna za različite tipove knjiga, potrebna </a:t>
            </a:r>
            <a:r>
              <a:rPr lang="hr-BA" dirty="0" smtClean="0"/>
              <a:t> </a:t>
            </a:r>
            <a:r>
              <a:rPr lang="hr-BA" dirty="0"/>
              <a:t>je </a:t>
            </a:r>
            <a:r>
              <a:rPr lang="hr-BA" b="1" dirty="0"/>
              <a:t>apstraktna metoda</a:t>
            </a:r>
            <a:r>
              <a:rPr lang="hr-BA" dirty="0"/>
              <a:t> </a:t>
            </a:r>
            <a:r>
              <a:rPr lang="hr-BA" b="1" dirty="0">
                <a:solidFill>
                  <a:srgbClr val="FF0000"/>
                </a:solidFill>
              </a:rPr>
              <a:t>izracunajIznosZaNaplatu</a:t>
            </a:r>
            <a:r>
              <a:rPr lang="hr-BA" dirty="0"/>
              <a:t> koju će </a:t>
            </a:r>
            <a:r>
              <a:rPr lang="hr-BA" dirty="0" smtClean="0"/>
              <a:t>svaka </a:t>
            </a:r>
            <a:r>
              <a:rPr lang="hr-BA" dirty="0"/>
              <a:t>specijalizacija </a:t>
            </a:r>
            <a:r>
              <a:rPr lang="hr-BA" dirty="0" smtClean="0"/>
              <a:t>knjige (izvedena klasa) </a:t>
            </a:r>
            <a:r>
              <a:rPr lang="hr-BA" dirty="0"/>
              <a:t>implementirati na sebi svojstven način</a:t>
            </a:r>
            <a:r>
              <a:rPr lang="hr-BA" dirty="0" smtClean="0"/>
              <a:t>.</a:t>
            </a:r>
          </a:p>
          <a:p>
            <a:pPr algn="just"/>
            <a:endParaRPr lang="hr-BA" dirty="0"/>
          </a:p>
          <a:p>
            <a:endParaRPr lang="hr-BA" dirty="0"/>
          </a:p>
        </p:txBody>
      </p:sp>
    </p:spTree>
    <p:extLst>
      <p:ext uri="{BB962C8B-B14F-4D97-AF65-F5344CB8AC3E}">
        <p14:creationId xmlns="" xmlns:p14="http://schemas.microsoft.com/office/powerpoint/2010/main" val="26727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3071</Words>
  <Application>Microsoft Office PowerPoint</Application>
  <PresentationFormat>On-screen Show (4:3)</PresentationFormat>
  <Paragraphs>408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Vježba 3 - rješenja i upute</vt:lpstr>
      <vt:lpstr>1. Tekst problema </vt:lpstr>
      <vt:lpstr>Slide 3</vt:lpstr>
      <vt:lpstr>Slide 4</vt:lpstr>
      <vt:lpstr>Slide 5</vt:lpstr>
      <vt:lpstr>Slide 6</vt:lpstr>
      <vt:lpstr>Klase i atributi klasa</vt:lpstr>
      <vt:lpstr>Slide 8</vt:lpstr>
      <vt:lpstr>Slide 9</vt:lpstr>
      <vt:lpstr>Slide 10</vt:lpstr>
      <vt:lpstr>Implementacija rješenja 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Diskusija:  </vt:lpstr>
      <vt:lpstr>Slide 25</vt:lpstr>
      <vt:lpstr>Slide 26</vt:lpstr>
      <vt:lpstr>Slide 27</vt:lpstr>
      <vt:lpstr>2. Tekst problema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Korisnik</cp:lastModifiedBy>
  <cp:revision>54</cp:revision>
  <dcterms:created xsi:type="dcterms:W3CDTF">2013-11-19T08:19:19Z</dcterms:created>
  <dcterms:modified xsi:type="dcterms:W3CDTF">2017-11-03T21:38:29Z</dcterms:modified>
</cp:coreProperties>
</file>