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-149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1F73CA-A9BC-41B6-A968-A97302F10796}" type="datetimeFigureOut">
              <a:rPr lang="ru-RU" smtClean="0"/>
              <a:t>29.12.2020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D6D86F-A5BE-4C29-A450-A7BC8AC32E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38361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6D86F-A5BE-4C29-A450-A7BC8AC32E79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4190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1406020"/>
            <a:ext cx="6172199" cy="2251579"/>
          </a:xfrm>
        </p:spPr>
        <p:txBody>
          <a:bodyPr lIns="0" rIns="0" anchor="t">
            <a:noAutofit/>
          </a:bodyPr>
          <a:lstStyle>
            <a:lvl1pPr>
              <a:defRPr sz="6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3905864"/>
            <a:ext cx="6172200" cy="1123336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29.12.2020</a:t>
            </a:fld>
            <a:endParaRPr lang="ru-RU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54400" y="1554480"/>
            <a:ext cx="4222308" cy="3886202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29.12.2020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69848" y="1554480"/>
            <a:ext cx="2075688" cy="38862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56432" y="1554480"/>
            <a:ext cx="4224528" cy="3886200"/>
          </a:xfrm>
        </p:spPr>
        <p:txBody>
          <a:bodyPr vert="eaVer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29.12.2020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3456432" y="1545336"/>
            <a:ext cx="4224528" cy="3886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29.12.2020</a:t>
            </a:fld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1472184"/>
            <a:ext cx="6172200" cy="2130552"/>
          </a:xfrm>
        </p:spPr>
        <p:txBody>
          <a:bodyPr anchor="t">
            <a:noAutofit/>
          </a:bodyPr>
          <a:lstStyle>
            <a:lvl1pPr algn="l">
              <a:defRPr sz="4800" b="1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3886200"/>
            <a:ext cx="6172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29.12.2020</a:t>
            </a:fld>
            <a:endParaRPr lang="ru-RU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776" y="609600"/>
            <a:ext cx="3616325" cy="1066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86998" y="1915859"/>
            <a:ext cx="3646966" cy="288142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6754" y="1915881"/>
            <a:ext cx="3639311" cy="288139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29.12.2020</a:t>
            </a:fld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493776" y="6356350"/>
            <a:ext cx="5102352" cy="365125"/>
          </a:xfrm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776" y="609600"/>
            <a:ext cx="3615734" cy="1066799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1" y="1916113"/>
            <a:ext cx="3638550" cy="646112"/>
          </a:xfrm>
        </p:spPr>
        <p:txBody>
          <a:bodyPr anchor="t">
            <a:norm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860676"/>
            <a:ext cx="3638550" cy="288289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2625" y="1916113"/>
            <a:ext cx="3660775" cy="646112"/>
          </a:xfrm>
        </p:spPr>
        <p:txBody>
          <a:bodyPr anchor="t">
            <a:norm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2626" y="2860676"/>
            <a:ext cx="3651250" cy="28829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29.12.2020</a:t>
            </a:fld>
            <a:endParaRPr lang="ru-RU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493776" y="6356350"/>
            <a:ext cx="5102352" cy="365125"/>
          </a:xfrm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162800" y="1551543"/>
            <a:ext cx="1828800" cy="365125"/>
          </a:xfrm>
        </p:spPr>
        <p:txBody>
          <a:bodyPr/>
          <a:lstStyle/>
          <a:p>
            <a:fld id="{B4C71EC6-210F-42DE-9C53-41977AD35B3D}" type="datetimeFigureOut">
              <a:rPr lang="ru-RU" smtClean="0"/>
              <a:t>29.12.2020</a:t>
            </a:fld>
            <a:endParaRPr lang="ru-RU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29.12.2020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450" y="1920876"/>
            <a:ext cx="3654425" cy="288924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776" y="606425"/>
            <a:ext cx="3629025" cy="1041400"/>
          </a:xfrm>
        </p:spPr>
        <p:txBody>
          <a:bodyPr anchor="t">
            <a:normAutofit/>
          </a:bodyPr>
          <a:lstStyle>
            <a:lvl1pPr algn="l">
              <a:defRPr sz="1800" b="1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920875"/>
            <a:ext cx="3629025" cy="18129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29.12.2020</a:t>
            </a:fld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493776" y="6356350"/>
            <a:ext cx="5102352" cy="365125"/>
          </a:xfrm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776" y="600074"/>
            <a:ext cx="2074862" cy="1981201"/>
          </a:xfrm>
          <a:ln>
            <a:noFill/>
          </a:ln>
        </p:spPr>
        <p:txBody>
          <a:bodyPr anchor="t">
            <a:normAutofit/>
          </a:bodyPr>
          <a:lstStyle>
            <a:lvl1pPr algn="l">
              <a:defRPr sz="1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63862" y="1650999"/>
            <a:ext cx="5627687" cy="42207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63862" y="614363"/>
            <a:ext cx="3741738" cy="90963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29.12.2020</a:t>
            </a:fld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493776" y="6356350"/>
            <a:ext cx="5102352" cy="365125"/>
          </a:xfrm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1554480"/>
            <a:ext cx="2073348" cy="197946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54400" y="1547036"/>
            <a:ext cx="4222308" cy="3886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62800" y="189468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29.12.2020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9848" y="6356350"/>
            <a:ext cx="5102352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59752" y="6356350"/>
            <a:ext cx="1137684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1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67544" y="620688"/>
            <a:ext cx="6172199" cy="2251579"/>
          </a:xfrm>
        </p:spPr>
        <p:txBody>
          <a:bodyPr/>
          <a:lstStyle/>
          <a:p>
            <a:r>
              <a:rPr lang="en-US" dirty="0" smtClean="0"/>
              <a:t>Genetic Drift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772618" y="6165304"/>
            <a:ext cx="3344416" cy="553616"/>
          </a:xfrm>
        </p:spPr>
        <p:txBody>
          <a:bodyPr>
            <a:normAutofit/>
          </a:bodyPr>
          <a:lstStyle/>
          <a:p>
            <a:r>
              <a:rPr lang="en-US" dirty="0" err="1" smtClean="0">
                <a:solidFill>
                  <a:schemeClr val="tx2"/>
                </a:solidFill>
              </a:rPr>
              <a:t>Datsenko</a:t>
            </a:r>
            <a:r>
              <a:rPr lang="en-US" dirty="0" smtClean="0">
                <a:solidFill>
                  <a:schemeClr val="tx2"/>
                </a:solidFill>
              </a:rPr>
              <a:t> Denis KM-71</a:t>
            </a:r>
            <a:endParaRPr lang="ru-RU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656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3"/>
          </p:nvPr>
        </p:nvSpPr>
        <p:spPr>
          <a:xfrm>
            <a:off x="323528" y="188640"/>
            <a:ext cx="8640960" cy="1728192"/>
          </a:xfrm>
        </p:spPr>
        <p:txBody>
          <a:bodyPr/>
          <a:lstStyle/>
          <a:p>
            <a:r>
              <a:rPr lang="uk-UA" dirty="0" smtClean="0"/>
              <a:t>Також я реалізував генетичний дрейф із селекцією, але він ще не працює </a:t>
            </a:r>
            <a:r>
              <a:rPr lang="uk-UA" dirty="0" err="1" smtClean="0"/>
              <a:t>коректно</a:t>
            </a:r>
            <a:r>
              <a:rPr lang="uk-UA" dirty="0" smtClean="0"/>
              <a:t>.</a:t>
            </a: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594170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3"/>
          </p:nvPr>
        </p:nvSpPr>
        <p:spPr>
          <a:xfrm>
            <a:off x="107504" y="836712"/>
            <a:ext cx="7573456" cy="4594824"/>
          </a:xfrm>
        </p:spPr>
        <p:txBody>
          <a:bodyPr>
            <a:normAutofit/>
          </a:bodyPr>
          <a:lstStyle/>
          <a:p>
            <a:r>
              <a:rPr lang="uk-UA" sz="3200" b="1" i="0" dirty="0" smtClean="0"/>
              <a:t>Дякую за увагу!</a:t>
            </a:r>
            <a:endParaRPr lang="ru-RU" sz="3200" b="1" i="0" dirty="0"/>
          </a:p>
        </p:txBody>
      </p:sp>
      <p:pic>
        <p:nvPicPr>
          <p:cNvPr id="6146" name="Picture 2" descr="Calculator, Dank Memes, and Meth: when you find cube root&#10; of 8 without using&#10; a calculator&#10; L-XF\+X&#10; ++&#10; labeijucenfk)=fc3)&#10; meth&#10; shLichr&#10; shrax&#10;Stonk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1046265"/>
            <a:ext cx="4762500" cy="5733256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4067944" y="6237312"/>
            <a:ext cx="1080120" cy="43204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6006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3"/>
          </p:nvPr>
        </p:nvSpPr>
        <p:spPr>
          <a:xfrm>
            <a:off x="179512" y="1484784"/>
            <a:ext cx="8676456" cy="4403944"/>
          </a:xfrm>
        </p:spPr>
        <p:txBody>
          <a:bodyPr/>
          <a:lstStyle/>
          <a:p>
            <a:r>
              <a:rPr lang="uk-UA" i="0" dirty="0"/>
              <a:t>Генетичний дрейф - це механізм еволюції. </a:t>
            </a:r>
            <a:r>
              <a:rPr lang="ru-RU" i="0" dirty="0" err="1" smtClean="0"/>
              <a:t>Він</a:t>
            </a:r>
            <a:r>
              <a:rPr lang="ru-RU" i="0" dirty="0" smtClean="0"/>
              <a:t> </a:t>
            </a:r>
            <a:r>
              <a:rPr lang="uk-UA" i="0" dirty="0" smtClean="0"/>
              <a:t>основується на випадкових коливаннях </a:t>
            </a:r>
            <a:r>
              <a:rPr lang="uk-UA" i="0" dirty="0"/>
              <a:t>частот </a:t>
            </a:r>
            <a:r>
              <a:rPr lang="uk-UA" i="0" dirty="0" err="1"/>
              <a:t>алелей</a:t>
            </a:r>
            <a:r>
              <a:rPr lang="uk-UA" i="0" dirty="0"/>
              <a:t> з покоління в покоління внаслідок випадкових подій. Генетичний дрейф може </a:t>
            </a:r>
            <a:r>
              <a:rPr lang="uk-UA" i="0" dirty="0" smtClean="0"/>
              <a:t>як зробити деякі ознаки </a:t>
            </a:r>
            <a:r>
              <a:rPr lang="uk-UA" i="0" dirty="0" err="1" smtClean="0"/>
              <a:t>домінуючіми</a:t>
            </a:r>
            <a:r>
              <a:rPr lang="uk-UA" i="0" dirty="0" smtClean="0"/>
              <a:t>, так і виключити їх серед </a:t>
            </a:r>
            <a:r>
              <a:rPr lang="uk-UA" i="0" dirty="0"/>
              <a:t>популяції. Наслідки генетичного дрейфу найбільш </a:t>
            </a:r>
            <a:r>
              <a:rPr lang="uk-UA" i="0" dirty="0" err="1" smtClean="0"/>
              <a:t>яйскраво</a:t>
            </a:r>
            <a:r>
              <a:rPr lang="uk-UA" i="0" dirty="0" smtClean="0"/>
              <a:t> виражені </a:t>
            </a:r>
            <a:r>
              <a:rPr lang="uk-UA" i="0" dirty="0"/>
              <a:t>у невеликих популяцій</a:t>
            </a:r>
            <a:r>
              <a:rPr lang="uk-UA" i="0" dirty="0" smtClean="0"/>
              <a:t>.</a:t>
            </a:r>
          </a:p>
          <a:p>
            <a:endParaRPr lang="uk-UA" i="0" dirty="0"/>
          </a:p>
          <a:p>
            <a:r>
              <a:rPr lang="ru-RU" i="0" dirty="0" err="1"/>
              <a:t>Алельні</a:t>
            </a:r>
            <a:r>
              <a:rPr lang="ru-RU" i="0" dirty="0"/>
              <a:t> </a:t>
            </a:r>
            <a:r>
              <a:rPr lang="ru-RU" i="0" dirty="0" err="1"/>
              <a:t>гени</a:t>
            </a:r>
            <a:r>
              <a:rPr lang="ru-RU" i="0" dirty="0"/>
              <a:t>, </a:t>
            </a:r>
            <a:r>
              <a:rPr lang="ru-RU" i="0" dirty="0" err="1"/>
              <a:t>алелі</a:t>
            </a:r>
            <a:r>
              <a:rPr lang="ru-RU" i="0" dirty="0"/>
              <a:t> (</a:t>
            </a:r>
            <a:r>
              <a:rPr lang="ru-RU" i="0" dirty="0" err="1"/>
              <a:t>від</a:t>
            </a:r>
            <a:r>
              <a:rPr lang="ru-RU" i="0" dirty="0"/>
              <a:t> лат. </a:t>
            </a:r>
            <a:r>
              <a:rPr lang="en-US" i="0" dirty="0" err="1"/>
              <a:t>allelos</a:t>
            </a:r>
            <a:r>
              <a:rPr lang="en-US" i="0" dirty="0"/>
              <a:t> — </a:t>
            </a:r>
            <a:r>
              <a:rPr lang="ru-RU" i="0" dirty="0" err="1"/>
              <a:t>протилежний</a:t>
            </a:r>
            <a:r>
              <a:rPr lang="ru-RU" i="0" dirty="0"/>
              <a:t>) — </a:t>
            </a:r>
            <a:r>
              <a:rPr lang="ru-RU" i="0" dirty="0" err="1"/>
              <a:t>парні</a:t>
            </a:r>
            <a:r>
              <a:rPr lang="ru-RU" i="0" dirty="0"/>
              <a:t> </a:t>
            </a:r>
            <a:r>
              <a:rPr lang="ru-RU" i="0" dirty="0" err="1"/>
              <a:t>гени</a:t>
            </a:r>
            <a:r>
              <a:rPr lang="ru-RU" i="0" dirty="0"/>
              <a:t>, </a:t>
            </a:r>
            <a:r>
              <a:rPr lang="ru-RU" i="0" dirty="0" err="1"/>
              <a:t>що</a:t>
            </a:r>
            <a:r>
              <a:rPr lang="ru-RU" i="0" dirty="0"/>
              <a:t> </a:t>
            </a:r>
            <a:r>
              <a:rPr lang="ru-RU" i="0" dirty="0" err="1"/>
              <a:t>займають</a:t>
            </a:r>
            <a:r>
              <a:rPr lang="ru-RU" i="0" dirty="0"/>
              <a:t> </a:t>
            </a:r>
            <a:r>
              <a:rPr lang="ru-RU" i="0" dirty="0" err="1"/>
              <a:t>одні</a:t>
            </a:r>
            <a:r>
              <a:rPr lang="ru-RU" i="0" dirty="0"/>
              <a:t> й </a:t>
            </a:r>
            <a:r>
              <a:rPr lang="ru-RU" i="0" dirty="0" err="1"/>
              <a:t>ті</a:t>
            </a:r>
            <a:r>
              <a:rPr lang="ru-RU" i="0" dirty="0"/>
              <a:t> </a:t>
            </a:r>
            <a:r>
              <a:rPr lang="ru-RU" i="0" dirty="0" err="1"/>
              <a:t>самі</a:t>
            </a:r>
            <a:r>
              <a:rPr lang="ru-RU" i="0" dirty="0"/>
              <a:t> </a:t>
            </a:r>
            <a:r>
              <a:rPr lang="ru-RU" i="0" dirty="0" err="1"/>
              <a:t>локуси</a:t>
            </a:r>
            <a:r>
              <a:rPr lang="ru-RU" i="0" dirty="0"/>
              <a:t> </a:t>
            </a:r>
            <a:r>
              <a:rPr lang="ru-RU" i="0" dirty="0" err="1"/>
              <a:t>гомологічних</a:t>
            </a:r>
            <a:r>
              <a:rPr lang="ru-RU" i="0" dirty="0"/>
              <a:t> </a:t>
            </a:r>
            <a:r>
              <a:rPr lang="ru-RU" i="0" dirty="0" smtClean="0"/>
              <a:t>хромосом (</a:t>
            </a:r>
            <a:r>
              <a:rPr lang="ru-RU" i="0" dirty="0" err="1"/>
              <a:t>однієї</a:t>
            </a:r>
            <a:r>
              <a:rPr lang="ru-RU" i="0" dirty="0"/>
              <a:t> пари</a:t>
            </a:r>
            <a:r>
              <a:rPr lang="ru-RU" i="0" dirty="0" smtClean="0"/>
              <a:t>) </a:t>
            </a:r>
            <a:r>
              <a:rPr lang="ru-RU" i="0" dirty="0"/>
              <a:t>і </a:t>
            </a:r>
            <a:r>
              <a:rPr lang="ru-RU" i="0" dirty="0" err="1"/>
              <a:t>визначають</a:t>
            </a:r>
            <a:r>
              <a:rPr lang="ru-RU" i="0" dirty="0"/>
              <a:t> </a:t>
            </a:r>
            <a:r>
              <a:rPr lang="ru-RU" i="0" dirty="0" err="1"/>
              <a:t>альтернативні</a:t>
            </a:r>
            <a:r>
              <a:rPr lang="ru-RU" i="0" dirty="0"/>
              <a:t> </a:t>
            </a:r>
            <a:r>
              <a:rPr lang="ru-RU" i="0" dirty="0" err="1"/>
              <a:t>взаємовиключні</a:t>
            </a:r>
            <a:r>
              <a:rPr lang="ru-RU" i="0" dirty="0"/>
              <a:t> </a:t>
            </a:r>
            <a:r>
              <a:rPr lang="ru-RU" i="0" dirty="0" err="1"/>
              <a:t>стани</a:t>
            </a:r>
            <a:r>
              <a:rPr lang="ru-RU" i="0" dirty="0"/>
              <a:t> </a:t>
            </a:r>
            <a:r>
              <a:rPr lang="ru-RU" i="0" dirty="0" err="1"/>
              <a:t>тієї</a:t>
            </a:r>
            <a:r>
              <a:rPr lang="ru-RU" i="0" dirty="0"/>
              <a:t> </a:t>
            </a:r>
            <a:r>
              <a:rPr lang="ru-RU" i="0" dirty="0" err="1"/>
              <a:t>самої</a:t>
            </a:r>
            <a:r>
              <a:rPr lang="ru-RU" i="0" dirty="0"/>
              <a:t> </a:t>
            </a:r>
            <a:r>
              <a:rPr lang="ru-RU" i="0" dirty="0" err="1"/>
              <a:t>ознаки</a:t>
            </a:r>
            <a:r>
              <a:rPr lang="ru-RU" i="0" dirty="0"/>
              <a:t>. </a:t>
            </a:r>
            <a:r>
              <a:rPr lang="ru-RU" i="0" dirty="0" err="1"/>
              <a:t>Трапляються</a:t>
            </a:r>
            <a:r>
              <a:rPr lang="ru-RU" i="0" dirty="0"/>
              <a:t> в межах </a:t>
            </a:r>
            <a:r>
              <a:rPr lang="ru-RU" i="0" dirty="0" err="1"/>
              <a:t>однієї</a:t>
            </a:r>
            <a:r>
              <a:rPr lang="ru-RU" i="0" dirty="0"/>
              <a:t> </a:t>
            </a:r>
            <a:r>
              <a:rPr lang="ru-RU" i="0" dirty="0" err="1"/>
              <a:t>популяції</a:t>
            </a:r>
            <a:r>
              <a:rPr lang="ru-RU" i="0" dirty="0"/>
              <a:t> </a:t>
            </a:r>
            <a:r>
              <a:rPr lang="ru-RU" i="0" dirty="0" err="1"/>
              <a:t>організмів</a:t>
            </a:r>
            <a:r>
              <a:rPr lang="ru-RU" i="0" dirty="0"/>
              <a:t> та </a:t>
            </a:r>
            <a:r>
              <a:rPr lang="ru-RU" i="0" dirty="0" err="1"/>
              <a:t>визначають</a:t>
            </a:r>
            <a:r>
              <a:rPr lang="ru-RU" i="0" dirty="0"/>
              <a:t> </a:t>
            </a:r>
            <a:r>
              <a:rPr lang="ru-RU" i="0" dirty="0" err="1"/>
              <a:t>різні</a:t>
            </a:r>
            <a:r>
              <a:rPr lang="ru-RU" i="0" dirty="0"/>
              <a:t> </a:t>
            </a:r>
            <a:r>
              <a:rPr lang="ru-RU" i="0" dirty="0" err="1" smtClean="0"/>
              <a:t>фенотипи</a:t>
            </a:r>
            <a:r>
              <a:rPr lang="ru-RU" i="0" dirty="0" smtClean="0"/>
              <a:t> </a:t>
            </a:r>
            <a:r>
              <a:rPr lang="ru-RU" i="0" dirty="0" err="1"/>
              <a:t>цих</a:t>
            </a:r>
            <a:r>
              <a:rPr lang="ru-RU" i="0" dirty="0"/>
              <a:t> </a:t>
            </a:r>
            <a:r>
              <a:rPr lang="ru-RU" i="0" dirty="0" err="1"/>
              <a:t>організмів</a:t>
            </a:r>
            <a:r>
              <a:rPr lang="ru-RU" i="0" dirty="0" smtClean="0"/>
              <a:t>.</a:t>
            </a:r>
          </a:p>
          <a:p>
            <a:endParaRPr lang="uk-UA" i="0" dirty="0" smtClean="0"/>
          </a:p>
          <a:p>
            <a:r>
              <a:rPr lang="ru-RU" i="0" dirty="0" err="1"/>
              <a:t>Ло́кус</a:t>
            </a:r>
            <a:r>
              <a:rPr lang="ru-RU" i="0" dirty="0"/>
              <a:t> — </a:t>
            </a:r>
            <a:r>
              <a:rPr lang="ru-RU" i="0" dirty="0" err="1"/>
              <a:t>місце</a:t>
            </a:r>
            <a:r>
              <a:rPr lang="ru-RU" i="0" dirty="0"/>
              <a:t> </a:t>
            </a:r>
            <a:r>
              <a:rPr lang="ru-RU" i="0" dirty="0" err="1"/>
              <a:t>розташування</a:t>
            </a:r>
            <a:r>
              <a:rPr lang="ru-RU" i="0" dirty="0"/>
              <a:t> гена, </a:t>
            </a:r>
            <a:r>
              <a:rPr lang="ru-RU" i="0" dirty="0" err="1"/>
              <a:t>регіону</a:t>
            </a:r>
            <a:r>
              <a:rPr lang="ru-RU" i="0" dirty="0"/>
              <a:t> </a:t>
            </a:r>
            <a:r>
              <a:rPr lang="ru-RU" i="0" dirty="0" err="1"/>
              <a:t>або</a:t>
            </a:r>
            <a:r>
              <a:rPr lang="ru-RU" i="0" dirty="0"/>
              <a:t> </a:t>
            </a:r>
            <a:r>
              <a:rPr lang="ru-RU" i="0" dirty="0" err="1"/>
              <a:t>частини</a:t>
            </a:r>
            <a:r>
              <a:rPr lang="ru-RU" i="0" dirty="0"/>
              <a:t> ДНК на </a:t>
            </a:r>
            <a:r>
              <a:rPr lang="ru-RU" i="0" dirty="0" err="1"/>
              <a:t>хромосомі</a:t>
            </a:r>
            <a:r>
              <a:rPr lang="ru-RU" i="0" dirty="0"/>
              <a:t>.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67544" y="404664"/>
            <a:ext cx="2073348" cy="1152128"/>
          </a:xfrm>
        </p:spPr>
        <p:txBody>
          <a:bodyPr/>
          <a:lstStyle/>
          <a:p>
            <a:r>
              <a:rPr lang="en-US" dirty="0" smtClean="0"/>
              <a:t>What is Genetic drift?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03949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3"/>
          </p:nvPr>
        </p:nvSpPr>
        <p:spPr>
          <a:xfrm>
            <a:off x="251520" y="980728"/>
            <a:ext cx="8640960" cy="5400600"/>
          </a:xfrm>
        </p:spPr>
        <p:txBody>
          <a:bodyPr>
            <a:normAutofit/>
          </a:bodyPr>
          <a:lstStyle/>
          <a:p>
            <a:r>
              <a:rPr lang="ru-RU" i="0" dirty="0"/>
              <a:t>У кожному </a:t>
            </a:r>
            <a:r>
              <a:rPr lang="ru-RU" i="0" dirty="0" err="1"/>
              <a:t>поколінні</a:t>
            </a:r>
            <a:r>
              <a:rPr lang="ru-RU" i="0" dirty="0"/>
              <a:t> </a:t>
            </a:r>
            <a:r>
              <a:rPr lang="ru-RU" i="0" dirty="0" err="1"/>
              <a:t>деякі</a:t>
            </a:r>
            <a:r>
              <a:rPr lang="ru-RU" i="0" dirty="0"/>
              <a:t> </a:t>
            </a:r>
            <a:r>
              <a:rPr lang="ru-RU" i="0" dirty="0" err="1"/>
              <a:t>особини</a:t>
            </a:r>
            <a:r>
              <a:rPr lang="ru-RU" i="0" dirty="0"/>
              <a:t> </a:t>
            </a:r>
            <a:r>
              <a:rPr lang="ru-RU" i="0" dirty="0" err="1"/>
              <a:t>можуть</a:t>
            </a:r>
            <a:r>
              <a:rPr lang="ru-RU" i="0" dirty="0"/>
              <a:t> </a:t>
            </a:r>
            <a:r>
              <a:rPr lang="ru-RU" i="0" dirty="0" err="1"/>
              <a:t>випадково</a:t>
            </a:r>
            <a:r>
              <a:rPr lang="ru-RU" i="0" dirty="0"/>
              <a:t> </a:t>
            </a:r>
            <a:r>
              <a:rPr lang="ru-RU" i="0" dirty="0" err="1"/>
              <a:t>залишити</a:t>
            </a:r>
            <a:r>
              <a:rPr lang="ru-RU" i="0" dirty="0"/>
              <a:t> по </a:t>
            </a:r>
            <a:r>
              <a:rPr lang="ru-RU" i="0" dirty="0" err="1"/>
              <a:t>собі</a:t>
            </a:r>
            <a:r>
              <a:rPr lang="ru-RU" i="0" dirty="0"/>
              <a:t> </a:t>
            </a:r>
            <a:r>
              <a:rPr lang="ru-RU" i="0" dirty="0" err="1" smtClean="0"/>
              <a:t>більше</a:t>
            </a:r>
            <a:r>
              <a:rPr lang="ru-RU" i="0" dirty="0" smtClean="0"/>
              <a:t> </a:t>
            </a:r>
            <a:r>
              <a:rPr lang="ru-RU" i="0" dirty="0" err="1" smtClean="0"/>
              <a:t>нащадків</a:t>
            </a:r>
            <a:r>
              <a:rPr lang="ru-RU" i="0" dirty="0" smtClean="0"/>
              <a:t> </a:t>
            </a:r>
            <a:r>
              <a:rPr lang="ru-RU" i="0" dirty="0"/>
              <a:t>(і </a:t>
            </a:r>
            <a:r>
              <a:rPr lang="ru-RU" i="0" dirty="0" err="1" smtClean="0"/>
              <a:t>генів</a:t>
            </a:r>
            <a:r>
              <a:rPr lang="ru-RU" i="0" dirty="0" smtClean="0"/>
              <a:t>), </a:t>
            </a:r>
            <a:r>
              <a:rPr lang="ru-RU" i="0" dirty="0" err="1" smtClean="0"/>
              <a:t>ніж</a:t>
            </a:r>
            <a:r>
              <a:rPr lang="ru-RU" i="0" dirty="0" smtClean="0"/>
              <a:t> </a:t>
            </a:r>
            <a:r>
              <a:rPr lang="ru-RU" i="0" dirty="0" err="1"/>
              <a:t>інші</a:t>
            </a:r>
            <a:r>
              <a:rPr lang="ru-RU" i="0" dirty="0"/>
              <a:t> </a:t>
            </a:r>
            <a:r>
              <a:rPr lang="ru-RU" i="0" dirty="0" err="1"/>
              <a:t>особини</a:t>
            </a:r>
            <a:r>
              <a:rPr lang="ru-RU" i="0" dirty="0"/>
              <a:t>. Генами </a:t>
            </a:r>
            <a:r>
              <a:rPr lang="ru-RU" i="0" dirty="0" err="1"/>
              <a:t>наступного</a:t>
            </a:r>
            <a:r>
              <a:rPr lang="ru-RU" i="0" dirty="0"/>
              <a:t> </a:t>
            </a:r>
            <a:r>
              <a:rPr lang="ru-RU" i="0" dirty="0" err="1"/>
              <a:t>покоління</a:t>
            </a:r>
            <a:r>
              <a:rPr lang="ru-RU" i="0" dirty="0"/>
              <a:t> </a:t>
            </a:r>
            <a:r>
              <a:rPr lang="ru-RU" i="0" dirty="0" err="1"/>
              <a:t>будуть</a:t>
            </a:r>
            <a:r>
              <a:rPr lang="ru-RU" i="0" dirty="0"/>
              <a:t> </a:t>
            </a:r>
            <a:r>
              <a:rPr lang="ru-RU" i="0" dirty="0" err="1"/>
              <a:t>гени</a:t>
            </a:r>
            <a:r>
              <a:rPr lang="ru-RU" i="0" dirty="0"/>
              <a:t> "</a:t>
            </a:r>
            <a:r>
              <a:rPr lang="ru-RU" i="0" dirty="0" err="1"/>
              <a:t>щасливих</a:t>
            </a:r>
            <a:r>
              <a:rPr lang="ru-RU" i="0" dirty="0"/>
              <a:t>" </a:t>
            </a:r>
            <a:r>
              <a:rPr lang="ru-RU" i="0" dirty="0" err="1" smtClean="0"/>
              <a:t>особин</a:t>
            </a:r>
            <a:r>
              <a:rPr lang="ru-RU" i="0" dirty="0" smtClean="0"/>
              <a:t> і, не </a:t>
            </a:r>
            <a:r>
              <a:rPr lang="ru-RU" i="0" dirty="0" err="1"/>
              <a:t>обов'язково</a:t>
            </a:r>
            <a:r>
              <a:rPr lang="ru-RU" i="0" dirty="0"/>
              <a:t> </a:t>
            </a:r>
            <a:r>
              <a:rPr lang="ru-RU" i="0" dirty="0" smtClean="0"/>
              <a:t>, </a:t>
            </a:r>
            <a:r>
              <a:rPr lang="ru-RU" i="0" dirty="0" err="1" smtClean="0"/>
              <a:t>що</a:t>
            </a:r>
            <a:r>
              <a:rPr lang="ru-RU" i="0" dirty="0" smtClean="0"/>
              <a:t> </a:t>
            </a:r>
            <a:r>
              <a:rPr lang="ru-RU" i="0" dirty="0" err="1" smtClean="0"/>
              <a:t>ці</a:t>
            </a:r>
            <a:r>
              <a:rPr lang="ru-RU" i="0" dirty="0" smtClean="0"/>
              <a:t> </a:t>
            </a:r>
            <a:r>
              <a:rPr lang="ru-RU" i="0" dirty="0" err="1" smtClean="0"/>
              <a:t>особини</a:t>
            </a:r>
            <a:r>
              <a:rPr lang="ru-RU" i="0" dirty="0" smtClean="0"/>
              <a:t> </a:t>
            </a:r>
            <a:r>
              <a:rPr lang="ru-RU" i="0" dirty="0" err="1" smtClean="0"/>
              <a:t>були</a:t>
            </a:r>
            <a:r>
              <a:rPr lang="ru-RU" i="0" dirty="0" smtClean="0"/>
              <a:t> </a:t>
            </a:r>
            <a:r>
              <a:rPr lang="ru-RU" i="0" dirty="0" err="1" smtClean="0"/>
              <a:t>чимось</a:t>
            </a:r>
            <a:r>
              <a:rPr lang="ru-RU" i="0" dirty="0" smtClean="0"/>
              <a:t> </a:t>
            </a:r>
            <a:r>
              <a:rPr lang="ru-RU" i="0" dirty="0" err="1" smtClean="0"/>
              <a:t>кращими</a:t>
            </a:r>
            <a:r>
              <a:rPr lang="ru-RU" i="0" dirty="0" smtClean="0"/>
              <a:t> . </a:t>
            </a:r>
            <a:r>
              <a:rPr lang="ru-RU" i="0" dirty="0" err="1"/>
              <a:t>Це</a:t>
            </a:r>
            <a:r>
              <a:rPr lang="ru-RU" i="0" dirty="0"/>
              <a:t>, в </a:t>
            </a:r>
            <a:r>
              <a:rPr lang="ru-RU" i="0" dirty="0" err="1"/>
              <a:t>двох</a:t>
            </a:r>
            <a:r>
              <a:rPr lang="ru-RU" i="0" dirty="0"/>
              <a:t> словах</a:t>
            </a:r>
            <a:r>
              <a:rPr lang="ru-RU" i="0" dirty="0" smtClean="0"/>
              <a:t>, і є </a:t>
            </a:r>
            <a:r>
              <a:rPr lang="ru-RU" i="0" dirty="0" err="1" smtClean="0"/>
              <a:t>генетичним</a:t>
            </a:r>
            <a:r>
              <a:rPr lang="ru-RU" i="0" dirty="0" smtClean="0"/>
              <a:t> </a:t>
            </a:r>
            <a:r>
              <a:rPr lang="ru-RU" i="0" dirty="0" err="1" smtClean="0"/>
              <a:t>дрифтом</a:t>
            </a:r>
            <a:r>
              <a:rPr lang="ru-RU" i="0" dirty="0" smtClean="0"/>
              <a:t>. </a:t>
            </a:r>
            <a:r>
              <a:rPr lang="ru-RU" i="0" dirty="0" err="1"/>
              <a:t>Це</a:t>
            </a:r>
            <a:r>
              <a:rPr lang="ru-RU" i="0" dirty="0"/>
              <a:t> </a:t>
            </a:r>
            <a:r>
              <a:rPr lang="ru-RU" i="0" dirty="0" err="1"/>
              <a:t>трапляється</a:t>
            </a:r>
            <a:r>
              <a:rPr lang="ru-RU" i="0" dirty="0"/>
              <a:t> з </a:t>
            </a:r>
            <a:r>
              <a:rPr lang="ru-RU" i="0" dirty="0" err="1"/>
              <a:t>у</a:t>
            </a:r>
            <a:r>
              <a:rPr lang="ru-RU" i="0" dirty="0" err="1" smtClean="0"/>
              <a:t>сіма</a:t>
            </a:r>
            <a:r>
              <a:rPr lang="ru-RU" i="0" dirty="0" smtClean="0"/>
              <a:t> </a:t>
            </a:r>
            <a:r>
              <a:rPr lang="ru-RU" i="0" dirty="0" err="1" smtClean="0"/>
              <a:t>популяціями</a:t>
            </a:r>
            <a:r>
              <a:rPr lang="ru-RU" i="0" dirty="0" smtClean="0"/>
              <a:t> </a:t>
            </a:r>
            <a:r>
              <a:rPr lang="ru-RU" i="0" dirty="0"/>
              <a:t>- не </a:t>
            </a:r>
            <a:r>
              <a:rPr lang="ru-RU" i="0" dirty="0" err="1"/>
              <a:t>можна</a:t>
            </a:r>
            <a:r>
              <a:rPr lang="ru-RU" i="0" dirty="0"/>
              <a:t> </a:t>
            </a:r>
            <a:r>
              <a:rPr lang="ru-RU" i="0" dirty="0" err="1"/>
              <a:t>уникнути</a:t>
            </a:r>
            <a:r>
              <a:rPr lang="ru-RU" i="0" dirty="0"/>
              <a:t> </a:t>
            </a:r>
            <a:r>
              <a:rPr lang="ru-RU" i="0" dirty="0" err="1" smtClean="0"/>
              <a:t>примх</a:t>
            </a:r>
            <a:r>
              <a:rPr lang="ru-RU" i="0" dirty="0" smtClean="0"/>
              <a:t> </a:t>
            </a:r>
            <a:r>
              <a:rPr lang="ru-RU" i="0" dirty="0" err="1" smtClean="0"/>
              <a:t>випадковості</a:t>
            </a:r>
            <a:r>
              <a:rPr lang="ru-RU" i="0" dirty="0" smtClean="0"/>
              <a:t>.</a:t>
            </a:r>
          </a:p>
          <a:p>
            <a:pPr marL="0" indent="0">
              <a:buNone/>
            </a:pPr>
            <a:r>
              <a:rPr lang="ru-RU" i="0" dirty="0"/>
              <a:t/>
            </a:r>
            <a:br>
              <a:rPr lang="ru-RU" i="0" dirty="0"/>
            </a:br>
            <a:endParaRPr lang="ru-RU" i="0" dirty="0"/>
          </a:p>
          <a:p>
            <a:r>
              <a:rPr lang="ru-RU" i="0" dirty="0" err="1"/>
              <a:t>Генетичний</a:t>
            </a:r>
            <a:r>
              <a:rPr lang="ru-RU" i="0" dirty="0"/>
              <a:t> дрейф </a:t>
            </a:r>
            <a:r>
              <a:rPr lang="ru-RU" i="0" dirty="0" err="1"/>
              <a:t>впливає</a:t>
            </a:r>
            <a:r>
              <a:rPr lang="ru-RU" i="0" dirty="0"/>
              <a:t> на </a:t>
            </a:r>
            <a:r>
              <a:rPr lang="ru-RU" i="0" dirty="0" err="1"/>
              <a:t>генетичний</a:t>
            </a:r>
            <a:r>
              <a:rPr lang="ru-RU" i="0" dirty="0"/>
              <a:t> склад </a:t>
            </a:r>
            <a:r>
              <a:rPr lang="ru-RU" i="0" dirty="0" err="1" smtClean="0"/>
              <a:t>популяції</a:t>
            </a:r>
            <a:r>
              <a:rPr lang="ru-RU" i="0" dirty="0" smtClean="0"/>
              <a:t>, </a:t>
            </a:r>
            <a:r>
              <a:rPr lang="ru-RU" i="0" dirty="0"/>
              <a:t>але, на </a:t>
            </a:r>
            <a:r>
              <a:rPr lang="ru-RU" i="0" dirty="0" err="1"/>
              <a:t>відміну</a:t>
            </a:r>
            <a:r>
              <a:rPr lang="ru-RU" i="0" dirty="0"/>
              <a:t> </a:t>
            </a:r>
            <a:r>
              <a:rPr lang="ru-RU" i="0" dirty="0" err="1"/>
              <a:t>від</a:t>
            </a:r>
            <a:r>
              <a:rPr lang="ru-RU" i="0" dirty="0"/>
              <a:t> природного </a:t>
            </a:r>
            <a:r>
              <a:rPr lang="ru-RU" i="0" dirty="0" err="1"/>
              <a:t>відбору</a:t>
            </a:r>
            <a:r>
              <a:rPr lang="ru-RU" i="0" dirty="0"/>
              <a:t>, через абсолютно </a:t>
            </a:r>
            <a:r>
              <a:rPr lang="ru-RU" i="0" dirty="0" err="1"/>
              <a:t>випадковий</a:t>
            </a:r>
            <a:r>
              <a:rPr lang="ru-RU" i="0" dirty="0"/>
              <a:t> </a:t>
            </a:r>
            <a:r>
              <a:rPr lang="ru-RU" i="0" dirty="0" err="1"/>
              <a:t>процес</a:t>
            </a:r>
            <a:r>
              <a:rPr lang="ru-RU" i="0" dirty="0"/>
              <a:t>. </a:t>
            </a:r>
            <a:r>
              <a:rPr lang="ru-RU" i="0" dirty="0" err="1"/>
              <a:t>Отже</a:t>
            </a:r>
            <a:r>
              <a:rPr lang="ru-RU" i="0" dirty="0"/>
              <a:t>, </a:t>
            </a:r>
            <a:r>
              <a:rPr lang="ru-RU" i="0" dirty="0" err="1"/>
              <a:t>хоча</a:t>
            </a:r>
            <a:r>
              <a:rPr lang="ru-RU" i="0" dirty="0"/>
              <a:t> </a:t>
            </a:r>
            <a:r>
              <a:rPr lang="ru-RU" i="0" dirty="0" err="1"/>
              <a:t>генетичний</a:t>
            </a:r>
            <a:r>
              <a:rPr lang="ru-RU" i="0" dirty="0"/>
              <a:t> </a:t>
            </a:r>
            <a:r>
              <a:rPr lang="ru-RU" i="0" dirty="0" smtClean="0"/>
              <a:t>дрейф і </a:t>
            </a:r>
            <a:r>
              <a:rPr lang="ru-RU" i="0" dirty="0"/>
              <a:t>є </a:t>
            </a:r>
            <a:r>
              <a:rPr lang="ru-RU" i="0" dirty="0" err="1"/>
              <a:t>механізмом</a:t>
            </a:r>
            <a:r>
              <a:rPr lang="ru-RU" i="0" dirty="0"/>
              <a:t> </a:t>
            </a:r>
            <a:r>
              <a:rPr lang="ru-RU" i="0" dirty="0" err="1"/>
              <a:t>еволюції</a:t>
            </a:r>
            <a:r>
              <a:rPr lang="ru-RU" i="0" dirty="0"/>
              <a:t>, </a:t>
            </a:r>
            <a:r>
              <a:rPr lang="ru-RU" i="0" dirty="0" err="1"/>
              <a:t>він</a:t>
            </a:r>
            <a:r>
              <a:rPr lang="ru-RU" i="0" dirty="0"/>
              <a:t> </a:t>
            </a:r>
            <a:r>
              <a:rPr lang="ru-RU" i="0" dirty="0" smtClean="0"/>
              <a:t>не </a:t>
            </a:r>
            <a:r>
              <a:rPr lang="ru-RU" i="0" dirty="0" err="1" smtClean="0"/>
              <a:t>враховує</a:t>
            </a:r>
            <a:r>
              <a:rPr lang="ru-RU" i="0" dirty="0" smtClean="0"/>
              <a:t> </a:t>
            </a:r>
            <a:r>
              <a:rPr lang="ru-RU" i="0" dirty="0" err="1"/>
              <a:t>адаптацію</a:t>
            </a:r>
            <a:r>
              <a:rPr lang="ru-RU" i="0" dirty="0"/>
              <a:t>.</a:t>
            </a:r>
          </a:p>
          <a:p>
            <a:endParaRPr lang="ru-RU" i="0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251520" y="188640"/>
            <a:ext cx="2073348" cy="936104"/>
          </a:xfrm>
        </p:spPr>
        <p:txBody>
          <a:bodyPr/>
          <a:lstStyle/>
          <a:p>
            <a:r>
              <a:rPr lang="en-US" dirty="0" smtClean="0"/>
              <a:t>SIMPLE EXAMPLE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40073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367" y="404664"/>
            <a:ext cx="7219950" cy="574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71699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620688"/>
            <a:ext cx="7165151" cy="516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44389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620688"/>
            <a:ext cx="7344816" cy="48569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34004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3"/>
          </p:nvPr>
        </p:nvSpPr>
        <p:spPr>
          <a:xfrm>
            <a:off x="611560" y="1545336"/>
            <a:ext cx="8280920" cy="3886200"/>
          </a:xfrm>
        </p:spPr>
        <p:txBody>
          <a:bodyPr/>
          <a:lstStyle/>
          <a:p>
            <a:pPr marL="0" indent="0" algn="ctr">
              <a:buNone/>
            </a:pPr>
            <a:r>
              <a:rPr lang="uk-UA" i="0" dirty="0" smtClean="0"/>
              <a:t>Стандартна </a:t>
            </a:r>
            <a:r>
              <a:rPr lang="uk-UA" i="0" dirty="0"/>
              <a:t>модель зміни частоти </a:t>
            </a:r>
            <a:r>
              <a:rPr lang="uk-UA" i="0" dirty="0" smtClean="0"/>
              <a:t>варіанту гена</a:t>
            </a:r>
          </a:p>
          <a:p>
            <a:endParaRPr lang="uk-UA" i="0" dirty="0" smtClean="0"/>
          </a:p>
          <a:p>
            <a:r>
              <a:rPr lang="uk-UA" i="0" dirty="0" smtClean="0"/>
              <a:t> </a:t>
            </a:r>
            <a:r>
              <a:rPr lang="uk-UA" i="0" dirty="0"/>
              <a:t>Два варіанти гена: 0 та 1. </a:t>
            </a:r>
            <a:endParaRPr lang="uk-UA" i="0" dirty="0" smtClean="0"/>
          </a:p>
          <a:p>
            <a:endParaRPr lang="uk-UA" i="0" dirty="0" smtClean="0"/>
          </a:p>
          <a:p>
            <a:r>
              <a:rPr lang="uk-UA" i="0" dirty="0" smtClean="0"/>
              <a:t>Кількість </a:t>
            </a:r>
            <a:r>
              <a:rPr lang="uk-UA" i="0" dirty="0"/>
              <a:t>особин </a:t>
            </a:r>
            <a:r>
              <a:rPr lang="uk-UA" i="0" dirty="0" smtClean="0"/>
              <a:t>в кожному варіанті </a:t>
            </a:r>
            <a:r>
              <a:rPr lang="uk-UA" i="0" dirty="0"/>
              <a:t>дорівнює n0 та </a:t>
            </a:r>
            <a:r>
              <a:rPr lang="uk-UA" i="0" dirty="0" smtClean="0"/>
              <a:t>n1. </a:t>
            </a:r>
          </a:p>
          <a:p>
            <a:endParaRPr lang="uk-UA" i="0" dirty="0" smtClean="0"/>
          </a:p>
          <a:p>
            <a:r>
              <a:rPr lang="uk-UA" i="0" dirty="0" smtClean="0"/>
              <a:t>Загальний </a:t>
            </a:r>
            <a:r>
              <a:rPr lang="uk-UA" i="0" dirty="0"/>
              <a:t>розмір </a:t>
            </a:r>
            <a:r>
              <a:rPr lang="uk-UA" i="0" dirty="0" smtClean="0"/>
              <a:t>популяції становить </a:t>
            </a:r>
            <a:r>
              <a:rPr lang="uk-UA" i="0" dirty="0">
                <a:solidFill>
                  <a:srgbClr val="C00000"/>
                </a:solidFill>
              </a:rPr>
              <a:t>N = n0 + n1 </a:t>
            </a:r>
            <a:r>
              <a:rPr lang="uk-UA" i="0" dirty="0"/>
              <a:t>. </a:t>
            </a:r>
            <a:endParaRPr lang="uk-UA" i="0" dirty="0" smtClean="0"/>
          </a:p>
          <a:p>
            <a:endParaRPr lang="uk-UA" i="0" dirty="0" smtClean="0"/>
          </a:p>
          <a:p>
            <a:r>
              <a:rPr lang="uk-UA" i="0" dirty="0" smtClean="0"/>
              <a:t>Частота </a:t>
            </a:r>
            <a:r>
              <a:rPr lang="uk-UA" i="0" dirty="0"/>
              <a:t>кожного варіанту становить </a:t>
            </a:r>
            <a:r>
              <a:rPr lang="uk-UA" i="0" dirty="0">
                <a:solidFill>
                  <a:srgbClr val="C00000"/>
                </a:solidFill>
              </a:rPr>
              <a:t>p0 = n0 / N </a:t>
            </a:r>
            <a:r>
              <a:rPr lang="uk-UA" i="0" dirty="0"/>
              <a:t>та </a:t>
            </a:r>
            <a:r>
              <a:rPr lang="uk-UA" i="0" dirty="0">
                <a:solidFill>
                  <a:srgbClr val="C00000"/>
                </a:solidFill>
              </a:rPr>
              <a:t>p1 = n1 / N </a:t>
            </a:r>
            <a:r>
              <a:rPr lang="uk-UA" i="0" dirty="0" smtClean="0"/>
              <a:t>.</a:t>
            </a:r>
            <a:endParaRPr lang="ru-RU" i="0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395536" y="116632"/>
            <a:ext cx="2073348" cy="1296144"/>
          </a:xfrm>
        </p:spPr>
        <p:txBody>
          <a:bodyPr/>
          <a:lstStyle/>
          <a:p>
            <a:r>
              <a:rPr lang="en-US" dirty="0"/>
              <a:t>Wright-Fisher </a:t>
            </a:r>
            <a:r>
              <a:rPr lang="en-US" dirty="0" smtClean="0"/>
              <a:t>Model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36596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3"/>
          </p:nvPr>
        </p:nvSpPr>
        <p:spPr>
          <a:xfrm>
            <a:off x="395536" y="190872"/>
            <a:ext cx="8666100" cy="1437928"/>
          </a:xfrm>
        </p:spPr>
        <p:txBody>
          <a:bodyPr/>
          <a:lstStyle/>
          <a:p>
            <a:pPr marL="0" indent="0" algn="ctr">
              <a:buNone/>
            </a:pPr>
            <a:r>
              <a:rPr lang="uk-UA" i="0" dirty="0" smtClean="0"/>
              <a:t>Робота програми при вхідних параметрах:</a:t>
            </a:r>
          </a:p>
          <a:p>
            <a:r>
              <a:rPr lang="uk-UA" dirty="0" smtClean="0"/>
              <a:t>Розмір популяції = 100</a:t>
            </a:r>
          </a:p>
          <a:p>
            <a:r>
              <a:rPr lang="uk-UA" dirty="0" smtClean="0"/>
              <a:t>Частота появи гена = 0.5 = 50%</a:t>
            </a:r>
          </a:p>
          <a:p>
            <a:r>
              <a:rPr lang="uk-UA" dirty="0" smtClean="0"/>
              <a:t>К-сть поколінь = 1000</a:t>
            </a:r>
          </a:p>
          <a:p>
            <a:endParaRPr lang="ru-RU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556792"/>
            <a:ext cx="8810116" cy="5040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93154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3"/>
          </p:nvPr>
        </p:nvSpPr>
        <p:spPr>
          <a:xfrm>
            <a:off x="611560" y="332656"/>
            <a:ext cx="8149520" cy="4882856"/>
          </a:xfrm>
        </p:spPr>
        <p:txBody>
          <a:bodyPr>
            <a:normAutofit lnSpcReduction="10000"/>
          </a:bodyPr>
          <a:lstStyle/>
          <a:p>
            <a:r>
              <a:rPr lang="ru-RU" dirty="0"/>
              <a:t/>
            </a:r>
            <a:br>
              <a:rPr lang="ru-RU" dirty="0"/>
            </a:br>
            <a:r>
              <a:rPr lang="ru-RU" i="0" dirty="0" err="1"/>
              <a:t>Випадковий</a:t>
            </a:r>
            <a:r>
              <a:rPr lang="ru-RU" i="0" dirty="0"/>
              <a:t> </a:t>
            </a:r>
            <a:r>
              <a:rPr lang="ru-RU" i="0" dirty="0" err="1"/>
              <a:t>генетичний</a:t>
            </a:r>
            <a:r>
              <a:rPr lang="ru-RU" i="0" dirty="0"/>
              <a:t> дрейф </a:t>
            </a:r>
            <a:r>
              <a:rPr lang="ru-RU" i="0" dirty="0" err="1"/>
              <a:t>пояснює</a:t>
            </a:r>
            <a:r>
              <a:rPr lang="ru-RU" i="0" dirty="0"/>
              <a:t> </a:t>
            </a:r>
            <a:r>
              <a:rPr lang="ru-RU" i="0" dirty="0" err="1"/>
              <a:t>ефект</a:t>
            </a:r>
            <a:r>
              <a:rPr lang="ru-RU" i="0" dirty="0"/>
              <a:t> </a:t>
            </a:r>
            <a:r>
              <a:rPr lang="ru-RU" i="0" dirty="0" err="1" smtClean="0"/>
              <a:t>довільної</a:t>
            </a:r>
            <a:r>
              <a:rPr lang="ru-RU" i="0" dirty="0" smtClean="0"/>
              <a:t> </a:t>
            </a:r>
            <a:r>
              <a:rPr lang="ru-RU" i="0" dirty="0" err="1" smtClean="0"/>
              <a:t>вибірки</a:t>
            </a:r>
            <a:r>
              <a:rPr lang="ru-RU" i="0" dirty="0" smtClean="0"/>
              <a:t>. </a:t>
            </a:r>
          </a:p>
          <a:p>
            <a:endParaRPr lang="ru-RU" i="0" dirty="0"/>
          </a:p>
          <a:p>
            <a:r>
              <a:rPr lang="ru-RU" i="0" dirty="0" smtClean="0"/>
              <a:t>Через </a:t>
            </a:r>
            <a:r>
              <a:rPr lang="ru-RU" i="0" dirty="0" err="1"/>
              <a:t>генетичний</a:t>
            </a:r>
            <a:r>
              <a:rPr lang="ru-RU" i="0" dirty="0"/>
              <a:t> дрейф </a:t>
            </a:r>
            <a:r>
              <a:rPr lang="ru-RU" i="0" dirty="0" err="1"/>
              <a:t>кількість</a:t>
            </a:r>
            <a:r>
              <a:rPr lang="ru-RU" i="0" dirty="0"/>
              <a:t> </a:t>
            </a:r>
            <a:r>
              <a:rPr lang="ru-RU" i="0" dirty="0" err="1"/>
              <a:t>особин</a:t>
            </a:r>
            <a:r>
              <a:rPr lang="ru-RU" i="0" dirty="0"/>
              <a:t> </a:t>
            </a:r>
            <a:r>
              <a:rPr lang="ru-RU" i="0" dirty="0" err="1"/>
              <a:t>із</a:t>
            </a:r>
            <a:r>
              <a:rPr lang="ru-RU" i="0" dirty="0"/>
              <a:t> </a:t>
            </a:r>
            <a:r>
              <a:rPr lang="ru-RU" i="0" dirty="0" err="1" smtClean="0"/>
              <a:t>варіантом</a:t>
            </a:r>
            <a:r>
              <a:rPr lang="ru-RU" i="0" dirty="0" smtClean="0"/>
              <a:t> гена </a:t>
            </a:r>
            <a:r>
              <a:rPr lang="ru-RU" i="0" dirty="0"/>
              <a:t>1 у </a:t>
            </a:r>
            <a:r>
              <a:rPr lang="ru-RU" i="0" dirty="0" err="1"/>
              <a:t>наступному</a:t>
            </a:r>
            <a:r>
              <a:rPr lang="ru-RU" i="0" dirty="0"/>
              <a:t> </a:t>
            </a:r>
            <a:r>
              <a:rPr lang="ru-RU" i="0" dirty="0" err="1"/>
              <a:t>поколінні</a:t>
            </a:r>
            <a:r>
              <a:rPr lang="ru-RU" i="0" dirty="0"/>
              <a:t> (</a:t>
            </a:r>
            <a:r>
              <a:rPr lang="en-US" i="0" dirty="0"/>
              <a:t>n’1 </a:t>
            </a:r>
            <a:r>
              <a:rPr lang="en-US" i="0" dirty="0" smtClean="0"/>
              <a:t>)</a:t>
            </a:r>
            <a:r>
              <a:rPr lang="uk-UA" i="0" dirty="0" smtClean="0"/>
              <a:t> </a:t>
            </a:r>
            <a:r>
              <a:rPr lang="en-US" i="0" dirty="0" smtClean="0"/>
              <a:t> </a:t>
            </a:r>
            <a:r>
              <a:rPr lang="ru-RU" i="0" dirty="0" err="1"/>
              <a:t>це</a:t>
            </a:r>
            <a:r>
              <a:rPr lang="ru-RU" i="0" dirty="0"/>
              <a:t>: </a:t>
            </a:r>
            <a:endParaRPr lang="ru-RU" i="0" dirty="0" smtClean="0"/>
          </a:p>
          <a:p>
            <a:pPr marL="0" indent="0" algn="ctr">
              <a:buNone/>
            </a:pPr>
            <a:r>
              <a:rPr lang="ru-RU" i="0" dirty="0"/>
              <a:t>	</a:t>
            </a:r>
            <a:r>
              <a:rPr lang="en-US" i="0" dirty="0" smtClean="0">
                <a:solidFill>
                  <a:srgbClr val="C00000"/>
                </a:solidFill>
              </a:rPr>
              <a:t>n1 </a:t>
            </a:r>
            <a:r>
              <a:rPr lang="en-US" i="0" dirty="0">
                <a:solidFill>
                  <a:srgbClr val="C00000"/>
                </a:solidFill>
              </a:rPr>
              <a:t>′ ∼ </a:t>
            </a:r>
            <a:r>
              <a:rPr lang="en-US" dirty="0">
                <a:solidFill>
                  <a:srgbClr val="C00000"/>
                </a:solidFill>
              </a:rPr>
              <a:t>Binomial</a:t>
            </a:r>
            <a:r>
              <a:rPr lang="ru-RU" i="0" dirty="0" smtClean="0">
                <a:solidFill>
                  <a:srgbClr val="C00000"/>
                </a:solidFill>
              </a:rPr>
              <a:t>(</a:t>
            </a:r>
            <a:r>
              <a:rPr lang="en-US" i="0" dirty="0">
                <a:solidFill>
                  <a:srgbClr val="C00000"/>
                </a:solidFill>
              </a:rPr>
              <a:t>N, p1</a:t>
            </a:r>
            <a:r>
              <a:rPr lang="en-US" i="0" dirty="0" smtClean="0">
                <a:solidFill>
                  <a:srgbClr val="C00000"/>
                </a:solidFill>
              </a:rPr>
              <a:t>)</a:t>
            </a:r>
            <a:endParaRPr lang="uk-UA" i="0" dirty="0" smtClean="0">
              <a:solidFill>
                <a:srgbClr val="C00000"/>
              </a:solidFill>
            </a:endParaRPr>
          </a:p>
          <a:p>
            <a:pPr marL="0" indent="0" algn="ctr">
              <a:buNone/>
            </a:pPr>
            <a:endParaRPr lang="uk-UA" i="0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i="0" dirty="0" smtClean="0"/>
              <a:t> </a:t>
            </a:r>
            <a:r>
              <a:rPr lang="ru-RU" i="0" dirty="0" err="1"/>
              <a:t>Біноміальний</a:t>
            </a:r>
            <a:r>
              <a:rPr lang="ru-RU" i="0" dirty="0"/>
              <a:t> </a:t>
            </a:r>
            <a:r>
              <a:rPr lang="ru-RU" i="0" dirty="0" err="1"/>
              <a:t>розподіл</a:t>
            </a:r>
            <a:r>
              <a:rPr lang="ru-RU" i="0" dirty="0"/>
              <a:t> - </a:t>
            </a:r>
            <a:r>
              <a:rPr lang="ru-RU" i="0" dirty="0" err="1"/>
              <a:t>це</a:t>
            </a:r>
            <a:r>
              <a:rPr lang="ru-RU" i="0" dirty="0"/>
              <a:t> </a:t>
            </a:r>
            <a:r>
              <a:rPr lang="ru-RU" i="0" dirty="0" err="1"/>
              <a:t>розподіл</a:t>
            </a:r>
            <a:r>
              <a:rPr lang="ru-RU" i="0" dirty="0"/>
              <a:t> </a:t>
            </a:r>
            <a:r>
              <a:rPr lang="ru-RU" i="0" dirty="0" err="1" smtClean="0"/>
              <a:t>кількості</a:t>
            </a:r>
            <a:r>
              <a:rPr lang="ru-RU" i="0" dirty="0" smtClean="0"/>
              <a:t> </a:t>
            </a:r>
            <a:r>
              <a:rPr lang="ru-RU" i="0" dirty="0" err="1"/>
              <a:t>успішних</a:t>
            </a:r>
            <a:r>
              <a:rPr lang="ru-RU" i="0" dirty="0"/>
              <a:t> </a:t>
            </a:r>
            <a:r>
              <a:rPr lang="ru-RU" i="0" dirty="0" err="1"/>
              <a:t>експериментів</a:t>
            </a:r>
            <a:r>
              <a:rPr lang="ru-RU" i="0" dirty="0"/>
              <a:t> у </a:t>
            </a:r>
            <a:r>
              <a:rPr lang="en-US" i="0" dirty="0" smtClean="0"/>
              <a:t>N </a:t>
            </a:r>
            <a:r>
              <a:rPr lang="ru-RU" i="0" dirty="0" err="1"/>
              <a:t>незалежних</a:t>
            </a:r>
            <a:r>
              <a:rPr lang="ru-RU" i="0" dirty="0"/>
              <a:t> </a:t>
            </a:r>
            <a:r>
              <a:rPr lang="ru-RU" i="0" dirty="0" err="1" smtClean="0"/>
              <a:t>випробувань</a:t>
            </a:r>
            <a:r>
              <a:rPr lang="ru-RU" i="0" dirty="0" smtClean="0"/>
              <a:t>  </a:t>
            </a:r>
            <a:r>
              <a:rPr lang="ru-RU" i="0" dirty="0"/>
              <a:t>з </a:t>
            </a:r>
            <a:r>
              <a:rPr lang="ru-RU" i="0" dirty="0" err="1" smtClean="0"/>
              <a:t>ймовірністю</a:t>
            </a:r>
            <a:r>
              <a:rPr lang="ru-RU" i="0" dirty="0" smtClean="0"/>
              <a:t> </a:t>
            </a:r>
            <a:r>
              <a:rPr lang="ru-RU" i="0" dirty="0" err="1"/>
              <a:t>успіху</a:t>
            </a:r>
            <a:r>
              <a:rPr lang="ru-RU" i="0" dirty="0"/>
              <a:t> </a:t>
            </a:r>
            <a:r>
              <a:rPr lang="en-US" i="0" dirty="0"/>
              <a:t>p1 </a:t>
            </a:r>
            <a:r>
              <a:rPr lang="en-US" i="0" dirty="0" smtClean="0"/>
              <a:t>.</a:t>
            </a:r>
            <a:endParaRPr lang="uk-UA" i="0" dirty="0" smtClean="0"/>
          </a:p>
          <a:p>
            <a:pPr marL="0" indent="0">
              <a:buNone/>
            </a:pPr>
            <a:endParaRPr lang="uk-UA" i="0" dirty="0"/>
          </a:p>
          <a:p>
            <a:pPr marL="0" indent="0">
              <a:buNone/>
            </a:pPr>
            <a:r>
              <a:rPr lang="uk-UA" i="0" dirty="0" smtClean="0"/>
              <a:t>Програма працює доти, доки ген не буде зафіксованим, тобто поки ймовірність його появи не буде дорівнювати 0 або 1.</a:t>
            </a:r>
          </a:p>
          <a:p>
            <a:pPr marL="0" indent="0">
              <a:buNone/>
            </a:pPr>
            <a:endParaRPr lang="uk-UA" i="0" dirty="0"/>
          </a:p>
          <a:p>
            <a:pPr marL="0" indent="0">
              <a:buNone/>
            </a:pPr>
            <a:r>
              <a:rPr lang="ru-RU" dirty="0"/>
              <a:t/>
            </a:r>
            <a:br>
              <a:rPr lang="ru-RU" dirty="0"/>
            </a:br>
            <a:r>
              <a:rPr lang="ru-RU" i="0" dirty="0" err="1" smtClean="0"/>
              <a:t>Ця</a:t>
            </a:r>
            <a:r>
              <a:rPr lang="ru-RU" i="0" dirty="0" smtClean="0"/>
              <a:t> </a:t>
            </a:r>
            <a:r>
              <a:rPr lang="uk-UA" i="0" dirty="0" smtClean="0"/>
              <a:t>програма </a:t>
            </a:r>
            <a:r>
              <a:rPr lang="ru-RU" i="0" dirty="0" err="1" smtClean="0"/>
              <a:t>демонструє</a:t>
            </a:r>
            <a:r>
              <a:rPr lang="ru-RU" i="0" dirty="0" smtClean="0"/>
              <a:t> </a:t>
            </a:r>
            <a:r>
              <a:rPr lang="ru-RU" i="0" dirty="0" err="1"/>
              <a:t>зміни</a:t>
            </a:r>
            <a:r>
              <a:rPr lang="ru-RU" i="0" dirty="0"/>
              <a:t> </a:t>
            </a:r>
            <a:r>
              <a:rPr lang="ru-RU" i="0" dirty="0" err="1"/>
              <a:t>частоти</a:t>
            </a:r>
            <a:r>
              <a:rPr lang="ru-RU" i="0" dirty="0"/>
              <a:t> </a:t>
            </a:r>
            <a:r>
              <a:rPr lang="ru-RU" i="0" dirty="0" err="1"/>
              <a:t>алелів</a:t>
            </a:r>
            <a:r>
              <a:rPr lang="ru-RU" i="0" dirty="0"/>
              <a:t> в одному </a:t>
            </a:r>
            <a:r>
              <a:rPr lang="ru-RU" i="0" dirty="0" err="1"/>
              <a:t>локусі</a:t>
            </a:r>
            <a:r>
              <a:rPr lang="ru-RU" i="0" dirty="0"/>
              <a:t> </a:t>
            </a:r>
            <a:r>
              <a:rPr lang="ru-RU" i="0" dirty="0" err="1"/>
              <a:t>внаслідок</a:t>
            </a:r>
            <a:r>
              <a:rPr lang="ru-RU" i="0" dirty="0"/>
              <a:t> </a:t>
            </a:r>
            <a:r>
              <a:rPr lang="ru-RU" i="0" dirty="0" err="1"/>
              <a:t>генетичного</a:t>
            </a:r>
            <a:r>
              <a:rPr lang="ru-RU" i="0" dirty="0"/>
              <a:t> дрейфу.</a:t>
            </a:r>
            <a:endParaRPr lang="uk-UA" i="0" dirty="0" smtClean="0"/>
          </a:p>
        </p:txBody>
      </p:sp>
    </p:spTree>
    <p:extLst>
      <p:ext uri="{BB962C8B-B14F-4D97-AF65-F5344CB8AC3E}">
        <p14:creationId xmlns:p14="http://schemas.microsoft.com/office/powerpoint/2010/main" val="407254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radeshow">
  <a:themeElements>
    <a:clrScheme name="Tradeshow">
      <a:dk1>
        <a:srgbClr val="3F3F3F"/>
      </a:dk1>
      <a:lt1>
        <a:srgbClr val="FFFFFF"/>
      </a:lt1>
      <a:dk2>
        <a:srgbClr val="7DAFC3"/>
      </a:dk2>
      <a:lt2>
        <a:srgbClr val="E5E4DF"/>
      </a:lt2>
      <a:accent1>
        <a:srgbClr val="7C959A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79A4"/>
      </a:hlink>
      <a:folHlink>
        <a:srgbClr val="595959"/>
      </a:folHlink>
    </a:clrScheme>
    <a:fontScheme name="Tradeshow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宋体"/>
        <a:font script="Hant" typeface="新細明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Ｐゴシック"/>
        <a:font script="Hang" typeface="HY견명조"/>
        <a:font script="Hans" typeface="华文楷体"/>
        <a:font script="Hant" typeface="新細明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radeshow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300000"/>
              </a:schemeClr>
            </a:gs>
            <a:gs pos="35000">
              <a:schemeClr val="phClr">
                <a:tint val="45000"/>
                <a:satMod val="300000"/>
              </a:schemeClr>
            </a:gs>
            <a:gs pos="69000">
              <a:schemeClr val="phClr">
                <a:tint val="45000"/>
                <a:satMod val="350000"/>
              </a:schemeClr>
            </a:gs>
            <a:gs pos="100000">
              <a:schemeClr val="phClr">
                <a:tint val="60000"/>
                <a:satMod val="350000"/>
              </a:schemeClr>
            </a:gs>
          </a:gsLst>
          <a:path path="circle">
            <a:fillToRect l="50000" t="50000" r="100000" b="100000"/>
          </a:path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38475" cap="flat" cmpd="sng" algn="ctr">
          <a:solidFill>
            <a:schemeClr val="phClr"/>
          </a:solidFill>
          <a:prstDash val="solid"/>
        </a:ln>
        <a:ln w="548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4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>
              <a:rot lat="0" lon="0" rev="3600000"/>
            </a:lightRig>
          </a:scene3d>
          <a:sp3d contourW="31750" prstMaterial="flat">
            <a:bevelT w="127000" h="254000" prst="angle"/>
            <a:contourClr>
              <a:schemeClr val="phClr">
                <a:shade val="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20000">
              <a:schemeClr val="phClr">
                <a:tint val="80000"/>
                <a:lumMod val="100000"/>
              </a:schemeClr>
            </a:gs>
            <a:gs pos="100000">
              <a:schemeClr val="phClr">
                <a:tint val="100000"/>
                <a:lumMod val="80000"/>
              </a:schemeClr>
            </a:gs>
          </a:gsLst>
          <a:path path="circle">
            <a:fillToRect l="50000" t="20000" r="100000" b="100000"/>
          </a:path>
        </a:gradFill>
        <a:gradFill rotWithShape="1">
          <a:gsLst>
            <a:gs pos="0">
              <a:schemeClr val="phClr">
                <a:tint val="100000"/>
                <a:lumMod val="100000"/>
              </a:schemeClr>
            </a:gs>
            <a:gs pos="100000">
              <a:schemeClr val="phClr">
                <a:shade val="100000"/>
                <a:lumMod val="60000"/>
              </a:schemeClr>
            </a:gs>
          </a:gsLst>
          <a:path path="circle">
            <a:fillToRect l="50000" t="2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TM01859861[[fn=Выставка]]</Template>
  <TotalTime>162</TotalTime>
  <Words>283</Words>
  <Application>Microsoft Office PowerPoint</Application>
  <PresentationFormat>Экран (4:3)</PresentationFormat>
  <Paragraphs>39</Paragraphs>
  <Slides>11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Tradeshow</vt:lpstr>
      <vt:lpstr>Genetic Drift</vt:lpstr>
      <vt:lpstr>What is Genetic drift?</vt:lpstr>
      <vt:lpstr>SIMPLE EXAMPLE</vt:lpstr>
      <vt:lpstr>Презентация PowerPoint</vt:lpstr>
      <vt:lpstr>Презентация PowerPoint</vt:lpstr>
      <vt:lpstr>Презентация PowerPoint</vt:lpstr>
      <vt:lpstr>Wright-Fisher Model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Genetic Drift</dc:title>
  <dc:creator>comp</dc:creator>
  <cp:lastModifiedBy>Elen</cp:lastModifiedBy>
  <cp:revision>8</cp:revision>
  <dcterms:created xsi:type="dcterms:W3CDTF">2020-12-29T10:20:34Z</dcterms:created>
  <dcterms:modified xsi:type="dcterms:W3CDTF">2020-12-29T13:13:31Z</dcterms:modified>
</cp:coreProperties>
</file>