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1" r:id="rId23"/>
    <p:sldId id="512" r:id="rId24"/>
    <p:sldId id="491" r:id="rId25"/>
    <p:sldId id="493" r:id="rId26"/>
    <p:sldId id="495" r:id="rId27"/>
    <p:sldId id="494" r:id="rId28"/>
    <p:sldId id="497" r:id="rId29"/>
    <p:sldId id="502" r:id="rId30"/>
    <p:sldId id="515" r:id="rId31"/>
    <p:sldId id="498" r:id="rId32"/>
    <p:sldId id="504" r:id="rId33"/>
    <p:sldId id="499" r:id="rId34"/>
    <p:sldId id="506" r:id="rId35"/>
    <p:sldId id="503" r:id="rId36"/>
    <p:sldId id="513" r:id="rId37"/>
    <p:sldId id="501" r:id="rId38"/>
    <p:sldId id="266" r:id="rId39"/>
    <p:sldId id="5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7940"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80321" y="42791"/>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a:extLst>
              <a:ext uri="{FF2B5EF4-FFF2-40B4-BE49-F238E27FC236}">
                <a16:creationId xmlns:a16="http://schemas.microsoft.com/office/drawing/2014/main" id="{5450DD95-CA3E-FD96-C39A-1FFEA50870F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80321" y="42791"/>
            <a:ext cx="1182835"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Object-Oriented Programming</a:t>
            </a:r>
            <a:endParaRPr lang="en-US" sz="4400" dirty="0"/>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2"/>
          <a:stretch>
            <a:fillRect/>
          </a:stretch>
        </p:blipFill>
        <p:spPr>
          <a:xfrm>
            <a:off x="0" y="1503580"/>
            <a:ext cx="7712056" cy="4490765"/>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3"/>
          <a:stretch>
            <a:fillRect/>
          </a:stretch>
        </p:blipFill>
        <p:spPr>
          <a:xfrm>
            <a:off x="4446032" y="1543800"/>
            <a:ext cx="7745968" cy="258676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4"/>
          <a:stretch>
            <a:fillRect/>
          </a:stretch>
        </p:blipFill>
        <p:spPr>
          <a:xfrm>
            <a:off x="8686060" y="3252032"/>
            <a:ext cx="3305361" cy="850451"/>
          </a:xfrm>
          <a:prstGeom prst="rect">
            <a:avLst/>
          </a:prstGeom>
        </p:spPr>
      </p:pic>
    </p:spTree>
    <p:extLst>
      <p:ext uri="{BB962C8B-B14F-4D97-AF65-F5344CB8AC3E}">
        <p14:creationId xmlns:p14="http://schemas.microsoft.com/office/powerpoint/2010/main" val="61802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257504" y="1299155"/>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3"/>
          <a:stretch>
            <a:fillRect/>
          </a:stretch>
        </p:blipFill>
        <p:spPr>
          <a:xfrm>
            <a:off x="587122" y="2182917"/>
            <a:ext cx="4359956" cy="4078100"/>
          </a:xfrm>
          <a:prstGeom prst="rect">
            <a:avLst/>
          </a:prstGeom>
        </p:spPr>
      </p:pic>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4"/>
          <a:stretch>
            <a:fillRect/>
          </a:stretch>
        </p:blipFill>
        <p:spPr>
          <a:xfrm>
            <a:off x="6096000" y="2182917"/>
            <a:ext cx="5918548" cy="3308116"/>
          </a:xfrm>
          <a:prstGeom prst="rect">
            <a:avLst/>
          </a:prstGeom>
        </p:spPr>
      </p:pic>
      <p:pic>
        <p:nvPicPr>
          <p:cNvPr id="12" name="Picture 11">
            <a:extLst>
              <a:ext uri="{FF2B5EF4-FFF2-40B4-BE49-F238E27FC236}">
                <a16:creationId xmlns:a16="http://schemas.microsoft.com/office/drawing/2014/main" id="{38DC7053-B8C5-4A0F-B446-676EC912F308}"/>
              </a:ext>
            </a:extLst>
          </p:cNvPr>
          <p:cNvPicPr>
            <a:picLocks noChangeAspect="1"/>
          </p:cNvPicPr>
          <p:nvPr/>
        </p:nvPicPr>
        <p:blipFill>
          <a:blip r:embed="rId5"/>
          <a:stretch>
            <a:fillRect/>
          </a:stretch>
        </p:blipFill>
        <p:spPr>
          <a:xfrm>
            <a:off x="8483301" y="5236638"/>
            <a:ext cx="1794094" cy="1196062"/>
          </a:xfrm>
          <a:prstGeom prst="rect">
            <a:avLst/>
          </a:prstGeom>
        </p:spPr>
      </p:pic>
    </p:spTree>
    <p:extLst>
      <p:ext uri="{BB962C8B-B14F-4D97-AF65-F5344CB8AC3E}">
        <p14:creationId xmlns:p14="http://schemas.microsoft.com/office/powerpoint/2010/main" val="120657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178677" y="1345323"/>
            <a:ext cx="11834647"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257503" y="1522191"/>
            <a:ext cx="11640207"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23424"/>
              <a:ext cx="4049143" cy="6417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206998"/>
              <a:ext cx="4049143" cy="586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544BAE43-D4C0-42E2-B1F1-2EB2A61F4570}"/>
              </a:ext>
            </a:extLst>
          </p:cNvPr>
          <p:cNvSpPr txBox="1"/>
          <p:nvPr/>
        </p:nvSpPr>
        <p:spPr>
          <a:xfrm>
            <a:off x="8592100" y="5721361"/>
            <a:ext cx="3494797" cy="692497"/>
          </a:xfrm>
          <a:prstGeom prst="rect">
            <a:avLst/>
          </a:prstGeom>
          <a:noFill/>
          <a:ln>
            <a:solidFill>
              <a:srgbClr val="002060"/>
            </a:solidFill>
          </a:ln>
        </p:spPr>
        <p:txBody>
          <a:bodyPr wrap="square" rtlCol="0">
            <a:spAutoFit/>
          </a:bodyPr>
          <a:lstStyle/>
          <a:p>
            <a:r>
              <a:rPr lang="en-US" sz="1300" dirty="0">
                <a:latin typeface="+mj-lt"/>
              </a:rPr>
              <a:t>Besides </a:t>
            </a:r>
            <a:r>
              <a:rPr lang="en-US" sz="1300" dirty="0">
                <a:solidFill>
                  <a:srgbClr val="0070C0"/>
                </a:solidFill>
                <a:latin typeface="+mj-lt"/>
              </a:rPr>
              <a:t>virtual</a:t>
            </a:r>
            <a:r>
              <a:rPr lang="en-US" sz="1300" dirty="0">
                <a:latin typeface="+mj-lt"/>
              </a:rPr>
              <a:t> and </a:t>
            </a:r>
            <a:r>
              <a:rPr lang="en-US" sz="1300" dirty="0">
                <a:solidFill>
                  <a:srgbClr val="0070C0"/>
                </a:solidFill>
                <a:latin typeface="+mj-lt"/>
              </a:rPr>
              <a:t>abstract</a:t>
            </a:r>
            <a:r>
              <a:rPr lang="en-US" sz="1300" dirty="0">
                <a:latin typeface="+mj-lt"/>
              </a:rPr>
              <a:t>, C# provide </a:t>
            </a:r>
            <a:r>
              <a:rPr lang="en-US" sz="1300" dirty="0">
                <a:solidFill>
                  <a:srgbClr val="0070C0"/>
                </a:solidFill>
                <a:latin typeface="+mj-lt"/>
              </a:rPr>
              <a:t>new</a:t>
            </a:r>
            <a:r>
              <a:rPr lang="en-US" sz="1300" dirty="0">
                <a:latin typeface="+mj-lt"/>
              </a:rPr>
              <a:t> </a:t>
            </a:r>
          </a:p>
          <a:p>
            <a:r>
              <a:rPr lang="en-US" sz="1300" dirty="0">
                <a:latin typeface="+mj-lt"/>
              </a:rPr>
              <a:t>keyword that applies to </a:t>
            </a:r>
            <a:r>
              <a:rPr lang="en-US" sz="1300" i="1" u="sng" dirty="0">
                <a:latin typeface="+mj-lt"/>
              </a:rPr>
              <a:t>methods</a:t>
            </a:r>
            <a:r>
              <a:rPr lang="en-US" sz="1300" dirty="0">
                <a:latin typeface="+mj-lt"/>
              </a:rPr>
              <a:t>. What does </a:t>
            </a:r>
          </a:p>
          <a:p>
            <a:r>
              <a:rPr lang="en-US" sz="1300" dirty="0">
                <a:latin typeface="+mj-lt"/>
              </a:rPr>
              <a:t>that mean?</a:t>
            </a:r>
          </a:p>
        </p:txBody>
      </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112805" y="1260259"/>
            <a:ext cx="12115251"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non-abstract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3984082"/>
            <a:ext cx="4915560" cy="179413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75902" y="4029347"/>
            <a:ext cx="5286974" cy="2427353"/>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5"/>
          <a:stretch>
            <a:fillRect/>
          </a:stretch>
        </p:blipFill>
        <p:spPr>
          <a:xfrm>
            <a:off x="7777202" y="1342288"/>
            <a:ext cx="4152039" cy="2836307"/>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6"/>
          <a:stretch>
            <a:fillRect/>
          </a:stretch>
        </p:blipFill>
        <p:spPr>
          <a:xfrm>
            <a:off x="8299441" y="4785727"/>
            <a:ext cx="3107559" cy="1274394"/>
          </a:xfrm>
          <a:prstGeom prst="rect">
            <a:avLst/>
          </a:prstGeom>
        </p:spPr>
      </p:pic>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false if the given object is not of the same type whereas as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for only reference, boxing, and unboxing conversions whereas as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619315"/>
            <a:ext cx="6095607" cy="4406869"/>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you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151544" y="1483265"/>
            <a:ext cx="11629329"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you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151544" y="5197894"/>
            <a:ext cx="11756921"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and Indexer </a:t>
            </a:r>
          </a:p>
        </p:txBody>
      </p:sp>
    </p:spTree>
    <p:extLst>
      <p:ext uri="{BB962C8B-B14F-4D97-AF65-F5344CB8AC3E}">
        <p14:creationId xmlns:p14="http://schemas.microsoft.com/office/powerpoint/2010/main" val="4833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15187" y="1727914"/>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128752" y="1250733"/>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499539" y="3473646"/>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you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94435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141889" y="1608082"/>
            <a:ext cx="11908221"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0"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Records type is a new reference type that we can create instead of classes or structs</a:t>
            </a:r>
          </a:p>
          <a:p>
            <a:pPr marL="342900" indent="-342900" algn="just">
              <a:spcBef>
                <a:spcPts val="300"/>
              </a:spcBef>
              <a:spcAft>
                <a:spcPts val="300"/>
              </a:spcAft>
              <a:buClr>
                <a:srgbClr val="973735"/>
              </a:buClr>
              <a:buSzPct val="50000"/>
              <a:buFont typeface="Wingdings" pitchFamily="2" charset="2"/>
              <a:buChar char="u"/>
              <a:defRPr/>
            </a:pPr>
            <a:r>
              <a:rPr lang="en-US" sz="260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a:t>We define a </a:t>
            </a:r>
            <a:r>
              <a:rPr lang="en-US" sz="2600" b="1"/>
              <a:t>record</a:t>
            </a:r>
            <a:r>
              <a:rPr lang="en-US" sz="2600"/>
              <a:t> by declaring a type with the </a:t>
            </a:r>
            <a:r>
              <a:rPr lang="en-US" sz="2600" b="1"/>
              <a:t>record</a:t>
            </a:r>
            <a:r>
              <a:rPr lang="en-US" sz="260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547837" y="5203615"/>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24057"/>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38</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39</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9/20/2023</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69058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3798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16" name="Picture 15">
            <a:extLst>
              <a:ext uri="{FF2B5EF4-FFF2-40B4-BE49-F238E27FC236}">
                <a16:creationId xmlns:a16="http://schemas.microsoft.com/office/drawing/2014/main" id="{B3C19625-D790-46EA-B665-F7B57C333574}"/>
              </a:ext>
            </a:extLst>
          </p:cNvPr>
          <p:cNvPicPr>
            <a:picLocks noChangeAspect="1"/>
          </p:cNvPicPr>
          <p:nvPr/>
        </p:nvPicPr>
        <p:blipFill>
          <a:blip r:embed="rId2"/>
          <a:stretch>
            <a:fillRect/>
          </a:stretch>
        </p:blipFill>
        <p:spPr>
          <a:xfrm>
            <a:off x="471836" y="2637985"/>
            <a:ext cx="5551721" cy="3769141"/>
          </a:xfrm>
          <a:prstGeom prst="rect">
            <a:avLst/>
          </a:prstGeom>
        </p:spPr>
      </p:pic>
      <p:pic>
        <p:nvPicPr>
          <p:cNvPr id="18" name="Picture 17">
            <a:extLst>
              <a:ext uri="{FF2B5EF4-FFF2-40B4-BE49-F238E27FC236}">
                <a16:creationId xmlns:a16="http://schemas.microsoft.com/office/drawing/2014/main" id="{AC9833A4-6E16-469A-9525-E7281170247F}"/>
              </a:ext>
            </a:extLst>
          </p:cNvPr>
          <p:cNvPicPr>
            <a:picLocks noChangeAspect="1"/>
          </p:cNvPicPr>
          <p:nvPr/>
        </p:nvPicPr>
        <p:blipFill>
          <a:blip r:embed="rId3"/>
          <a:stretch>
            <a:fillRect/>
          </a:stretch>
        </p:blipFill>
        <p:spPr>
          <a:xfrm>
            <a:off x="7220463" y="2637985"/>
            <a:ext cx="4730929" cy="2824943"/>
          </a:xfrm>
          <a:prstGeom prst="rect">
            <a:avLst/>
          </a:prstGeom>
        </p:spPr>
      </p:pic>
    </p:spTree>
    <p:extLst>
      <p:ext uri="{BB962C8B-B14F-4D97-AF65-F5344CB8AC3E}">
        <p14:creationId xmlns:p14="http://schemas.microsoft.com/office/powerpoint/2010/main" val="307706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2310</TotalTime>
  <Words>1923</Words>
  <Application>Microsoft Office PowerPoint</Application>
  <PresentationFormat>Widescreen</PresentationFormat>
  <Paragraphs>290</Paragraphs>
  <Slides>39</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Consolas</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443</cp:revision>
  <dcterms:created xsi:type="dcterms:W3CDTF">2021-01-25T08:25:31Z</dcterms:created>
  <dcterms:modified xsi:type="dcterms:W3CDTF">2023-09-20T07:03:47Z</dcterms:modified>
</cp:coreProperties>
</file>