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8945"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notesViewPr>
    <p:cSldViewPr snapToGrid="0">
      <p:cViewPr varScale="1">
        <p:scale>
          <a:sx n="66" d="100"/>
          <a:sy n="66" d="100"/>
        </p:scale>
        <p:origin x="313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7C747F-1A2E-9D61-001D-284FAB51EB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137636-C67D-78E6-46C9-34361E84F3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645F8A-A2FC-435A-BD84-6BA4E8CB5816}" type="datetimeFigureOut">
              <a:rPr lang="en-US" smtClean="0"/>
              <a:t>9/20/2023</a:t>
            </a:fld>
            <a:endParaRPr lang="en-US"/>
          </a:p>
        </p:txBody>
      </p:sp>
      <p:sp>
        <p:nvSpPr>
          <p:cNvPr id="4" name="Footer Placeholder 3">
            <a:extLst>
              <a:ext uri="{FF2B5EF4-FFF2-40B4-BE49-F238E27FC236}">
                <a16:creationId xmlns:a16="http://schemas.microsoft.com/office/drawing/2014/main" id="{1E2D2624-E862-2374-899F-0EE0B4084F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027865-D9A2-0C92-8C6C-C7E920965D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4730E3-C2F8-4C8E-8CB8-AA8425E11214}" type="slidenum">
              <a:rPr lang="en-US" smtClean="0"/>
              <a:t>‹#›</a:t>
            </a:fld>
            <a:endParaRPr lang="en-US"/>
          </a:p>
        </p:txBody>
      </p:sp>
    </p:spTree>
    <p:extLst>
      <p:ext uri="{BB962C8B-B14F-4D97-AF65-F5344CB8AC3E}">
        <p14:creationId xmlns:p14="http://schemas.microsoft.com/office/powerpoint/2010/main" val="4120887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5FB1A40D-1F5C-8B55-552D-FC4B4D28E858}"/>
              </a:ext>
            </a:extLst>
          </p:cNvPr>
          <p:cNvSpPr>
            <a:spLocks noGrp="1"/>
          </p:cNvSpPr>
          <p:nvPr>
            <p:ph idx="13"/>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Events, and LINQ</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3940" y="1477362"/>
            <a:ext cx="11939752"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can point to multiple methods. A delegate that points multiple methods is called a multicast delegate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 or "+=" operator adds a function to the invocation list, and the "-" and "-=" operator removes it</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Anonymous Method</a:t>
            </a:r>
            <a:endParaRPr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0" y="1489951"/>
            <a:ext cx="12065876" cy="4855772"/>
          </a:xfrm>
        </p:spPr>
        <p:txBody>
          <a:bodyPr>
            <a:norm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An anonymous method is a method without a name. Anonymous methods in C# can be defined using the delegate keyword and can be assigned to a variable of delegate 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1783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 includes built-in generic delegate types </a:t>
            </a:r>
            <a:r>
              <a:rPr lang="en-US" sz="2600" b="1">
                <a:solidFill>
                  <a:srgbClr val="111111"/>
                </a:solidFill>
                <a:latin typeface="+mj-lt"/>
              </a:rPr>
              <a:t>Func</a:t>
            </a:r>
            <a:r>
              <a:rPr lang="en-US" sz="2600">
                <a:solidFill>
                  <a:srgbClr val="111111"/>
                </a:solidFill>
                <a:latin typeface="+mj-lt"/>
              </a:rPr>
              <a:t> and </a:t>
            </a:r>
            <a:r>
              <a:rPr lang="en-US" sz="2600" b="1">
                <a:solidFill>
                  <a:srgbClr val="111111"/>
                </a:solidFill>
                <a:latin typeface="+mj-lt"/>
              </a:rPr>
              <a:t>Action</a:t>
            </a:r>
            <a:r>
              <a:rPr lang="en-US" sz="2600">
                <a:solidFill>
                  <a:srgbClr val="111111"/>
                </a:solidFill>
                <a:latin typeface="+mj-lt"/>
              </a:rPr>
              <a:t>, so that we don't need to define custom delegates manually in most cases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is a generic delegate included in the System namespace. It has zero or to 16 input parameters and one output parameter. The last parameter is considered as an output parameter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does not allow ref and out parameters. It an be used with an anonymous method or lambda expression.</a:t>
            </a:r>
          </a:p>
          <a:p>
            <a:pPr algn="just">
              <a:spcBef>
                <a:spcPts val="600"/>
              </a:spcBef>
              <a:spcAft>
                <a:spcPts val="600"/>
              </a:spcAft>
              <a:buClr>
                <a:srgbClr val="973735"/>
              </a:buClr>
              <a:buSzPct val="50000"/>
              <a:tabLst>
                <a:tab pos="241300" algn="l"/>
              </a:tabLst>
              <a:defRPr/>
            </a:pPr>
            <a:endParaRPr lang="en-US" sz="2600" b="1">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a:t>
            </a:r>
            <a:r>
              <a:rPr lang="en-US" sz="2600" b="1">
                <a:solidFill>
                  <a:srgbClr val="111111"/>
                </a:solidFill>
                <a:latin typeface="+mj-lt"/>
              </a:rPr>
              <a:t>Action</a:t>
            </a:r>
            <a:r>
              <a:rPr lang="en-US" sz="2600">
                <a:solidFill>
                  <a:srgbClr val="111111"/>
                </a:solidFill>
                <a:latin typeface="+mj-lt"/>
              </a:rPr>
              <a:t> type delegate is the same as a </a:t>
            </a:r>
            <a:r>
              <a:rPr lang="en-US" sz="2600" b="1">
                <a:solidFill>
                  <a:srgbClr val="111111"/>
                </a:solidFill>
                <a:latin typeface="+mj-lt"/>
              </a:rPr>
              <a:t>Func</a:t>
            </a:r>
            <a:r>
              <a:rPr lang="en-US" sz="2600">
                <a:solidFill>
                  <a:srgbClr val="111111"/>
                </a:solidFill>
                <a:latin typeface="+mj-lt"/>
              </a:rPr>
              <a:t> delegate except that the </a:t>
            </a:r>
            <a:r>
              <a:rPr lang="en-US" sz="2600" b="1">
                <a:solidFill>
                  <a:srgbClr val="111111"/>
                </a:solidFill>
                <a:latin typeface="+mj-lt"/>
              </a:rPr>
              <a:t>Action</a:t>
            </a:r>
            <a:r>
              <a:rPr lang="en-US" sz="2600">
                <a:solidFill>
                  <a:srgbClr val="111111"/>
                </a:solidFill>
                <a:latin typeface="+mj-lt"/>
              </a:rPr>
              <a:t> delegate doesn't return a value(can be used with a method that has a void return type)</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05004" y="450302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algn="ctr" defTabSz="533400">
              <a:lnSpc>
                <a:spcPct val="90000"/>
              </a:lnSpc>
              <a:spcAft>
                <a:spcPct val="35000"/>
              </a:spcAft>
              <a:defRPr/>
            </a:pPr>
            <a:r>
              <a:rPr lang="en-GB" sz="2000" b="1" dirty="0">
                <a:solidFill>
                  <a:schemeClr val="bg1"/>
                </a:solidFill>
                <a:latin typeface="+mj-lt"/>
                <a:cs typeface="Courier New" panose="02070309020205020404" pitchFamily="49" charset="0"/>
              </a:rPr>
              <a:t>Func&lt;T1, T2, TResult&gt;(T1 arg1, T2 arg2</a:t>
            </a:r>
            <a:r>
              <a:rPr lang="en-GB" sz="2000" b="1">
                <a:solidFill>
                  <a:schemeClr val="bg1"/>
                </a:solidFill>
                <a:latin typeface="+mj-lt"/>
                <a:cs typeface="Courier New" panose="02070309020205020404" pitchFamily="49" charset="0"/>
              </a:rPr>
              <a:t>)  Delegate</a:t>
            </a:r>
            <a:endParaRPr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Events in .NET</a:t>
            </a:r>
            <a:endParaRPr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user-generated or system-generated action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notification sent by an object to signal the occurrence of an action. Events in .NET follow the observer design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C#, events allow an object (source of the event) be able to notify other objects (subscribers) about the appeared event (a change having occurred)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class who raises events is called </a:t>
            </a:r>
            <a:r>
              <a:rPr lang="en-US" sz="2600" b="1">
                <a:solidFill>
                  <a:srgbClr val="111111"/>
                </a:solidFill>
                <a:latin typeface="+mj-lt"/>
              </a:rPr>
              <a:t>Publisher</a:t>
            </a:r>
            <a:r>
              <a:rPr lang="en-US" sz="2600">
                <a:solidFill>
                  <a:srgbClr val="111111"/>
                </a:solidFill>
                <a:latin typeface="+mj-lt"/>
              </a:rPr>
              <a:t>, and the class who receives the notification is called </a:t>
            </a:r>
            <a:r>
              <a:rPr lang="en-US" sz="2600" b="1">
                <a:solidFill>
                  <a:srgbClr val="111111"/>
                </a:solidFill>
                <a:latin typeface="+mj-lt"/>
              </a:rPr>
              <a:t>Subscriber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can be multiple subscribers of a single event. Typically, a publisher raises an event when some action occurred. The subscribers, who are interested in getting a notification when an action occurred, should register with an event and handle it</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can be used to perform customized actions that are not already supported by C#</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are widely used in creating GUI based applications, where events such as, selecting an item from a list and closing a window are tracked</a:t>
            </a:r>
            <a:endParaRPr lang="en-US" altLang="en-US" sz="2300" dirty="0">
              <a:solidFill>
                <a:srgbClr val="111111"/>
              </a:solidFill>
              <a:latin typeface="+mj-lt"/>
            </a:endParaRP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algn="ctr"/>
            <a:r>
              <a:rPr lang="en-US" sz="4000" b="1"/>
              <a:t>Defining </a:t>
            </a:r>
            <a:r>
              <a:rPr lang="en-US" sz="4000" b="1" dirty="0"/>
              <a:t>C# Events</a:t>
            </a:r>
            <a:endParaRPr lang="en-US" sz="4000" dirty="0"/>
          </a:p>
        </p:txBody>
      </p:sp>
      <p:sp>
        <p:nvSpPr>
          <p:cNvPr id="3" name="Content Placeholder 2"/>
          <p:cNvSpPr>
            <a:spLocks noGrp="1"/>
          </p:cNvSpPr>
          <p:nvPr>
            <p:ph idx="1"/>
          </p:nvPr>
        </p:nvSpPr>
        <p:spPr>
          <a:xfrm>
            <a:off x="9200" y="1525384"/>
            <a:ext cx="11942380" cy="4097650"/>
          </a:xfrm>
        </p:spPr>
        <p:txBody>
          <a:bodyPr>
            <a:normAutofit fontScale="85000" lnSpcReduction="10000"/>
          </a:bodyPr>
          <a:lstStyle/>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3100" dirty="0">
                <a:solidFill>
                  <a:srgbClr val="111111"/>
                </a:solidFill>
                <a:latin typeface="+mj-lt"/>
              </a:rPr>
              <a:t>Using </a:t>
            </a:r>
            <a:r>
              <a:rPr lang="en-US" sz="3100" b="1" dirty="0">
                <a:solidFill>
                  <a:srgbClr val="0070C0"/>
                </a:solidFill>
                <a:latin typeface="+mj-lt"/>
              </a:rPr>
              <a:t>event</a:t>
            </a:r>
            <a:r>
              <a:rPr lang="en-US" sz="3100" dirty="0">
                <a:solidFill>
                  <a:srgbClr val="111111"/>
                </a:solidFill>
                <a:latin typeface="+mj-lt"/>
              </a:rPr>
              <a:t> keyword, the registration and un-registration methods as well as any necessary member variable delegate types are </a:t>
            </a:r>
            <a:r>
              <a:rPr lang="en-US" sz="3100">
                <a:solidFill>
                  <a:srgbClr val="111111"/>
                </a:solidFill>
                <a:latin typeface="+mj-lt"/>
              </a:rPr>
              <a:t>done automatically</a:t>
            </a:r>
            <a:endParaRPr lang="en-US" sz="3100" dirty="0">
              <a:solidFill>
                <a:srgbClr val="111111"/>
              </a:solidFill>
              <a:latin typeface="+mj-lt"/>
            </a:endParaRPr>
          </a:p>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2700" dirty="0">
                <a:solidFill>
                  <a:srgbClr val="111111"/>
                </a:solidFill>
                <a:latin typeface="+mj-lt"/>
              </a:rPr>
              <a:t>Defining an event is </a:t>
            </a:r>
            <a:r>
              <a:rPr lang="en-US" sz="2700">
                <a:solidFill>
                  <a:srgbClr val="111111"/>
                </a:solidFill>
                <a:latin typeface="+mj-lt"/>
              </a:rPr>
              <a:t>a four-steps :</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Define </a:t>
            </a:r>
            <a:r>
              <a:rPr lang="en-US" sz="2700" dirty="0">
                <a:solidFill>
                  <a:srgbClr val="111111"/>
                </a:solidFill>
                <a:latin typeface="+mj-lt"/>
              </a:rPr>
              <a:t>a delegate that contains the methods to be called when the event </a:t>
            </a:r>
            <a:r>
              <a:rPr lang="en-US" sz="2700">
                <a:solidFill>
                  <a:srgbClr val="111111"/>
                </a:solidFill>
                <a:latin typeface="+mj-lt"/>
              </a:rPr>
              <a:t>is fired</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Declare </a:t>
            </a:r>
            <a:r>
              <a:rPr lang="en-US" sz="2700" dirty="0">
                <a:solidFill>
                  <a:srgbClr val="111111"/>
                </a:solidFill>
                <a:latin typeface="+mj-lt"/>
              </a:rPr>
              <a:t>the events (using the C# event keyword) in terms of the </a:t>
            </a:r>
            <a:r>
              <a:rPr lang="en-US" sz="2700">
                <a:solidFill>
                  <a:srgbClr val="111111"/>
                </a:solidFill>
                <a:latin typeface="+mj-lt"/>
              </a:rPr>
              <a:t>related delegate</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Subscribe to listen and handle the event</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Raise the event</a:t>
            </a:r>
            <a:endParaRPr lang="en-US" sz="2700" dirty="0">
              <a:solidFill>
                <a:srgbClr val="111111"/>
              </a:solidFill>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Implement Events</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Delegate</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Event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Lambda and Query Expression</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LINQ to Object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Generic Delegate Types: Func and Action </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about Func and Action delegates</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creating and using Delegates, Lambdas Expression, Query Expression and Events </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Language Integrated Query (LINQ)</a:t>
            </a:r>
            <a:endParaRPr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295439"/>
            <a:ext cx="12092152" cy="322139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Lambda expressions in C# are used like anonymous functions, with the difference that in Lambda expressions we don’t need to specify the type of the value that you input thus making it more flexible to use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a:solidFill>
                  <a:srgbClr val="FF0000"/>
                </a:solidFill>
                <a:latin typeface="+mj-lt"/>
              </a:rPr>
              <a:t>=&gt;</a:t>
            </a:r>
            <a:r>
              <a:rPr lang="en-US" sz="2600">
                <a:solidFill>
                  <a:srgbClr val="111111"/>
                </a:solidFill>
                <a:latin typeface="+mj-lt"/>
              </a:rPr>
              <a:t>’ is the lambda operator which is used in all lambda expressions. The Lambda expression is divided into two parts, the left side is the input and the right is the expression</a:t>
            </a:r>
            <a:endParaRPr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nSpc>
                <a:spcPct val="150000"/>
              </a:lnSpc>
              <a:spcBef>
                <a:spcPts val="600"/>
              </a:spcBef>
            </a:pPr>
            <a:r>
              <a:rPr lang="en-GB" sz="2400" b="1">
                <a:solidFill>
                  <a:srgbClr val="00B0F0"/>
                </a:solidFill>
                <a:latin typeface="Courier New" pitchFamily="49" charset="0"/>
                <a:ea typeface="Calibri" pitchFamily="34" charset="0"/>
                <a:cs typeface="Courier New" pitchFamily="49" charset="0"/>
              </a:rPr>
              <a:t>parameter-list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=&gt;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expression</a:t>
            </a:r>
            <a:r>
              <a:rPr lang="en-GB" sz="2400" b="1">
                <a:solidFill>
                  <a:srgbClr val="000000"/>
                </a:solidFill>
                <a:latin typeface="Courier New" pitchFamily="49" charset="0"/>
                <a:ea typeface="Calibri" pitchFamily="34" charset="0"/>
                <a:cs typeface="Courier New" pitchFamily="49" charset="0"/>
              </a:rPr>
              <a:t> or </a:t>
            </a:r>
            <a:r>
              <a:rPr lang="en-GB" sz="2400" b="1">
                <a:solidFill>
                  <a:srgbClr val="00B050"/>
                </a:solidFill>
                <a:latin typeface="Courier New" pitchFamily="49" charset="0"/>
                <a:ea typeface="Calibri" pitchFamily="34" charset="0"/>
                <a:cs typeface="Courier New" pitchFamily="49" charset="0"/>
              </a:rPr>
              <a:t>statements</a:t>
            </a:r>
            <a:endParaRPr lang="en-US" sz="2400" b="1">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marL="800100" lvl="1" indent="-342900" eaLnBrk="1" hangingPunct="1">
              <a:spcBef>
                <a:spcPts val="0"/>
              </a:spcBef>
              <a:buFont typeface="Wingdings" panose="05000000000000000000" pitchFamily="2" charset="2"/>
              <a:buChar char="§"/>
            </a:pPr>
            <a:r>
              <a:rPr lang="en-GB" sz="2000" b="1">
                <a:solidFill>
                  <a:srgbClr val="FF0000"/>
                </a:solidFill>
                <a:latin typeface="+mj-lt"/>
                <a:cs typeface="Courier New" pitchFamily="49" charset="0"/>
              </a:rPr>
              <a:t>parameter-list </a:t>
            </a:r>
            <a:r>
              <a:rPr lang="en-GB" sz="2000">
                <a:latin typeface="+mj-lt"/>
              </a:rPr>
              <a:t>: is an explicitly typed or implicitly typed parameter list</a:t>
            </a:r>
            <a:endParaRPr lang="en-US" sz="2000">
              <a:latin typeface="+mj-lt"/>
            </a:endParaRPr>
          </a:p>
          <a:p>
            <a:pPr marL="800100" lvl="1" indent="-342900" eaLnBrk="1" hangingPunct="1">
              <a:spcBef>
                <a:spcPts val="0"/>
              </a:spcBef>
              <a:buFont typeface="Wingdings" panose="05000000000000000000" pitchFamily="2" charset="2"/>
              <a:buChar char="§"/>
            </a:pPr>
            <a:r>
              <a:rPr lang="en-GB" sz="2000">
                <a:solidFill>
                  <a:srgbClr val="FF0000"/>
                </a:solidFill>
                <a:latin typeface="+mj-lt"/>
                <a:cs typeface="Courier New" pitchFamily="49" charset="0"/>
              </a:rPr>
              <a:t>=&gt; </a:t>
            </a:r>
            <a:r>
              <a:rPr lang="en-GB" sz="2000">
                <a:latin typeface="+mj-lt"/>
                <a:cs typeface="Courier New" pitchFamily="49" charset="0"/>
              </a:rPr>
              <a:t>: </a:t>
            </a:r>
            <a:r>
              <a:rPr lang="en-GB" sz="2000">
                <a:latin typeface="+mj-lt"/>
              </a:rPr>
              <a:t> is the lambda operator</a:t>
            </a:r>
            <a:endParaRPr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Operator</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Description</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Sum</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Calculates sum of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Count</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Counts the number of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OrderBy</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Sorts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Contains</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a:spcBef>
                          <a:spcPts val="1700"/>
                        </a:spcBef>
                        <a:spcAft>
                          <a:spcPts val="0"/>
                        </a:spcAft>
                      </a:pPr>
                      <a:r>
                        <a:rPr lang="en-GB" sz="2000" dirty="0">
                          <a:solidFill>
                            <a:srgbClr val="000000"/>
                          </a:solidFill>
                        </a:rPr>
                        <a:t>Determines if a given value is present in the expression</a:t>
                      </a:r>
                      <a:endParaRPr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0" y="1399411"/>
            <a:ext cx="11288111" cy="627864"/>
          </a:xfrm>
          <a:prstGeom prst="rect">
            <a:avLst/>
          </a:prstGeom>
          <a:noFill/>
        </p:spPr>
        <p:txBody>
          <a:bodyPr wrap="square">
            <a:spAutoFit/>
          </a:bodyPr>
          <a:lstStyle/>
          <a:p>
            <a:pPr marL="342900" lvl="1" indent="-342900" algn="just">
              <a:lnSpc>
                <a:spcPct val="150000"/>
              </a:lnSpc>
              <a:spcBef>
                <a:spcPts val="1000"/>
              </a:spcBef>
              <a:buClr>
                <a:srgbClr val="973735"/>
              </a:buClr>
              <a:buSzPct val="50000"/>
              <a:buFont typeface="Wingdings" pitchFamily="2" charset="2"/>
              <a:buChar char="u"/>
              <a:tabLst>
                <a:tab pos="241300" algn="l"/>
              </a:tabLst>
              <a:defRPr/>
            </a:pPr>
            <a:r>
              <a:rPr lang="en-GB" sz="2600">
                <a:solidFill>
                  <a:srgbClr val="111111"/>
                </a:solidFill>
                <a:latin typeface="+mj-lt"/>
              </a:rPr>
              <a:t>Lambda expressions can also be used with standard query operators</a:t>
            </a:r>
            <a:endParaRPr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Query Expressions </a:t>
            </a:r>
            <a:endParaRPr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52549" y="1322478"/>
            <a:ext cx="12086897" cy="5278368"/>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expressed in query syntax</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first-class language construct. It is just like any other expression and can be used in any context in which a C# expression is valid</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consists of a set of clauses written in a declarative syntax similar to SQL or XQuery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that is written in syntax using clauses such as </a:t>
            </a:r>
            <a:r>
              <a:rPr lang="en-US" sz="2600" b="1">
                <a:solidFill>
                  <a:srgbClr val="FF0000"/>
                </a:solidFill>
                <a:latin typeface="+mj-lt"/>
              </a:rPr>
              <a:t>from</a:t>
            </a:r>
            <a:r>
              <a:rPr lang="en-US" sz="2600">
                <a:solidFill>
                  <a:srgbClr val="111111"/>
                </a:solidFill>
                <a:latin typeface="+mj-lt"/>
              </a:rPr>
              <a:t>, </a:t>
            </a:r>
            <a:r>
              <a:rPr lang="en-US" sz="2600" b="1">
                <a:solidFill>
                  <a:srgbClr val="FF0000"/>
                </a:solidFill>
                <a:latin typeface="+mj-lt"/>
              </a:rPr>
              <a:t>select, where, group, order by, ascending, descending</a:t>
            </a:r>
            <a:r>
              <a:rPr lang="en-US" sz="2600">
                <a:solidFill>
                  <a:srgbClr val="111111"/>
                </a:solidFill>
                <a:latin typeface="+mj-lt"/>
              </a:rPr>
              <a:t>…These clauses are an inherent part of a LINQ 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simplifies working with data present in various formats in different data sources </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FF0000"/>
                </a:solidFill>
                <a:latin typeface="+mj-lt"/>
              </a:rPr>
              <a:t>from</a:t>
            </a:r>
            <a:r>
              <a:rPr lang="en-US" sz="2600">
                <a:solidFill>
                  <a:srgbClr val="111111"/>
                </a:solidFill>
                <a:latin typeface="+mj-lt"/>
              </a:rPr>
              <a:t> clause must be used to start a query expression and a </a:t>
            </a:r>
            <a:r>
              <a:rPr lang="en-US" sz="2600" b="1">
                <a:solidFill>
                  <a:srgbClr val="FF0000"/>
                </a:solidFill>
                <a:latin typeface="+mj-lt"/>
              </a:rPr>
              <a:t>select</a:t>
            </a:r>
            <a:r>
              <a:rPr lang="en-US" sz="2600">
                <a:solidFill>
                  <a:srgbClr val="111111"/>
                </a:solidFill>
                <a:latin typeface="+mj-lt"/>
              </a:rPr>
              <a:t> or </a:t>
            </a:r>
            <a:r>
              <a:rPr lang="en-US" sz="2600" b="1">
                <a:solidFill>
                  <a:srgbClr val="FF0000"/>
                </a:solidFill>
                <a:latin typeface="+mj-lt"/>
              </a:rPr>
              <a:t>group</a:t>
            </a:r>
            <a:r>
              <a:rPr lang="en-US" sz="2600">
                <a:solidFill>
                  <a:srgbClr val="111111"/>
                </a:solidFill>
                <a:latin typeface="+mj-lt"/>
              </a:rPr>
              <a:t> clause must be used to end the query expression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of LINQ to Objects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0" y="1630988"/>
            <a:ext cx="12091209" cy="4724370"/>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Queries in LINQ to Objects return variables of type usually IEnumerable&lt;T&gt; only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to Objects offers a fresh approach to collections as earlier, it was vital to write long coding (foreach loops of much complexity) for retrieval of data from a collection which is now replaced by writing declarative code which clearly describes the desired data that is required to retrieve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also many advantages of LINQ to Objects over traditional foreach loops like more readability, powerful filtering, capability of grouping, enhanced ordering with minimal application coding</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are also more compact in nature and are portable to any other data sources without any modification or with just a little modification</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a:rPr lang="en-US" sz="4000" b="1"/>
              <a:t>LINQ to Objects with Query Expressions </a:t>
            </a:r>
            <a:endParaRPr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Delegate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Event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Lambda and Query Expression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LINQ to Object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Generic Delegate Types: Func and Action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Func and Action delegates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creating and using Delegates, Lambdas Expression, Query Expression and Events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in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Delegates?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831946"/>
            <a:ext cx="12192000"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delegate is a reference type data type that defines the method signature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Delegate types are derived from the </a:t>
            </a:r>
            <a:r>
              <a:rPr lang="en-US" sz="2600" b="1">
                <a:solidFill>
                  <a:srgbClr val="111111"/>
                </a:solidFill>
                <a:latin typeface="+mj-lt"/>
              </a:rPr>
              <a:t>Delegate class </a:t>
            </a:r>
            <a:r>
              <a:rPr lang="en-US" sz="2600">
                <a:solidFill>
                  <a:srgbClr val="111111"/>
                </a:solidFill>
                <a:latin typeface="+mj-lt"/>
              </a:rPr>
              <a:t>in .NET. Delegate types are sealed and it is not possible to derive custom classes from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Using delegates, we can call any method, which is identified only at run-time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associate a delegate with a particular method, the method must have the same return type and parameter type as that of the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Represents a delegate, which is a data structure that refers to a static method or to a class instance and an instance method of that class</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Properties</a:t>
                      </a:r>
                      <a:endParaRPr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Method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method represented by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Target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class instance on which the current delegate invokes the instance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marL="0" marR="0" algn="l">
                        <a:lnSpc>
                          <a:spcPct val="100000"/>
                        </a:lnSpc>
                        <a:spcBef>
                          <a:spcPts val="0"/>
                        </a:spcBef>
                        <a:spcAft>
                          <a:spcPts val="0"/>
                        </a:spcAft>
                      </a:pPr>
                      <a:r>
                        <a:rPr lang="en-US" sz="2000" b="1" kern="1200">
                          <a:solidFill>
                            <a:srgbClr val="171717"/>
                          </a:solidFill>
                          <a:effectLst/>
                          <a:latin typeface="+mj-lt"/>
                          <a:ea typeface="Calibri"/>
                          <a:cs typeface="Times New Roman" panose="02020603050405020304" pitchFamily="18" charset="0"/>
                        </a:rPr>
                        <a:t>Constructors</a:t>
                      </a:r>
                      <a:endParaRPr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ctr">
                        <a:lnSpc>
                          <a:spcPct val="100000"/>
                        </a:lnSpc>
                        <a:spcBef>
                          <a:spcPts val="0"/>
                        </a:spcBef>
                        <a:spcAft>
                          <a:spcPts val="0"/>
                        </a:spcAft>
                      </a:pPr>
                      <a:r>
                        <a:rPr lang="en-US" sz="1500" b="1" dirty="0">
                          <a:solidFill>
                            <a:srgbClr val="000000"/>
                          </a:solidFill>
                          <a:latin typeface="+mj-lt"/>
                          <a:ea typeface="Calibri"/>
                        </a:rPr>
                        <a:t>Description</a:t>
                      </a:r>
                      <a:endParaRPr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Delegate(object,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method referenced by the object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Delegate(type,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static method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155024" y="1491179"/>
            <a:ext cx="11627072"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class is a built-in class defined to create delegates in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275321088"/>
              </p:ext>
            </p:extLst>
          </p:nvPr>
        </p:nvGraphicFramePr>
        <p:xfrm>
          <a:off x="596378" y="1740716"/>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marL="0" marR="0" algn="l">
                        <a:lnSpc>
                          <a:spcPct val="107000"/>
                        </a:lnSpc>
                        <a:spcBef>
                          <a:spcPts val="0"/>
                        </a:spcBef>
                        <a:spcAft>
                          <a:spcPts val="0"/>
                        </a:spcAft>
                      </a:pPr>
                      <a:r>
                        <a:rPr lang="en-US" sz="1800" b="1" u="none">
                          <a:solidFill>
                            <a:srgbClr val="171717"/>
                          </a:solidFill>
                          <a:effectLst/>
                          <a:latin typeface="+mj-lt"/>
                          <a:ea typeface="Times New Roman" panose="02020603050405020304" pitchFamily="18" charset="0"/>
                          <a:cs typeface="Times New Roman" panose="02020603050405020304" pitchFamily="18" charset="0"/>
                        </a:rPr>
                        <a:t>Methods</a:t>
                      </a:r>
                      <a:endParaRPr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Combine(Delegate,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Concatenates the invocation lists of two delegates</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CreateDelegate(Type,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delegate of the specified type to represent the specified static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DynamicInvoke(Object[])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Dynamically invokes (late-bound) the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Returns the invocation list of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static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Removes the invocation list of a delegate from the invocation list of another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current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.(Inherited from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173420" y="6037898"/>
            <a:ext cx="11845160" cy="40011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000">
                <a:solidFill>
                  <a:srgbClr val="111111"/>
                </a:solidFill>
                <a:latin typeface="+mj-lt"/>
              </a:rPr>
              <a:t>More Delegate Class:  </a:t>
            </a:r>
            <a:r>
              <a:rPr lang="en-US" sz="2000">
                <a:solidFill>
                  <a:srgbClr val="111111"/>
                </a:solidFill>
                <a:latin typeface="+mj-lt"/>
                <a:hlinkClick r:id="rId4"/>
              </a:rPr>
              <a:t>https://docs.microsoft.com/en-us/dotnet/api/system.delegate?view=net-5.0</a:t>
            </a:r>
            <a:endParaRPr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Delegate Type</a:t>
            </a:r>
            <a:endParaRPr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eaLnBrk="1" hangingPunct="1">
                <a:lnSpc>
                  <a:spcPct val="150000"/>
                </a:lnSpc>
                <a:spcBef>
                  <a:spcPts val="600"/>
                </a:spcBef>
              </a:pPr>
              <a:r>
                <a:rPr lang="en-US" sz="2100" b="1">
                  <a:solidFill>
                    <a:srgbClr val="000000"/>
                  </a:solidFill>
                  <a:latin typeface="+mj-lt"/>
                  <a:ea typeface="Calibri" pitchFamily="34" charset="0"/>
                  <a:cs typeface="Times New Roman" pitchFamily="18" charset="0"/>
                </a:rPr>
                <a:t>&lt;access_</a:t>
              </a:r>
              <a:r>
                <a:rPr lang="en-US" sz="2100" b="1" dirty="0" err="1">
                  <a:solidFill>
                    <a:srgbClr val="000000"/>
                  </a:solidFill>
                  <a:latin typeface="+mj-lt"/>
                  <a:ea typeface="Calibri" pitchFamily="34" charset="0"/>
                  <a:cs typeface="Times New Roman" pitchFamily="18" charset="0"/>
                </a:rPr>
                <a:t>modifier</a:t>
              </a:r>
              <a:r>
                <a:rPr lang="en-US" sz="2100" b="1" dirty="0">
                  <a:solidFill>
                    <a:srgbClr val="000000"/>
                  </a:solidFill>
                  <a:latin typeface="+mj-lt"/>
                  <a:ea typeface="Calibri" pitchFamily="34" charset="0"/>
                  <a:cs typeface="Times New Roman" pitchFamily="18" charset="0"/>
                </a:rPr>
                <a:t>&gt;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a:solidFill>
                    <a:srgbClr val="000000"/>
                  </a:solidFill>
                  <a:latin typeface="+mj-lt"/>
                  <a:ea typeface="Calibri" pitchFamily="34" charset="0"/>
                  <a:cs typeface="Times New Roman" pitchFamily="18" charset="0"/>
                </a:rPr>
                <a:t>&lt;return_</a:t>
              </a:r>
              <a:r>
                <a:rPr lang="en-US" sz="2100" b="1" dirty="0" err="1">
                  <a:solidFill>
                    <a:srgbClr val="000000"/>
                  </a:solidFill>
                  <a:latin typeface="+mj-lt"/>
                  <a:ea typeface="Calibri" pitchFamily="34" charset="0"/>
                  <a:cs typeface="Times New Roman" pitchFamily="18" charset="0"/>
                </a:rPr>
                <a:t>type</a:t>
              </a:r>
              <a:r>
                <a:rPr lang="en-US" sz="2100" b="1" dirty="0">
                  <a:solidFill>
                    <a:srgbClr val="000000"/>
                  </a:solidFill>
                  <a:latin typeface="+mj-lt"/>
                  <a:ea typeface="Calibri" pitchFamily="34" charset="0"/>
                  <a:cs typeface="Times New Roman" pitchFamily="18" charset="0"/>
                </a:rPr>
                <a:t>&gt; </a:t>
              </a:r>
              <a:r>
                <a:rPr lang="en-US" sz="2100" b="1" dirty="0" err="1">
                  <a:solidFill>
                    <a:srgbClr val="00B0F0"/>
                  </a:solidFill>
                  <a:latin typeface="+mj-lt"/>
                  <a:ea typeface="Calibri" pitchFamily="34" charset="0"/>
                  <a:cs typeface="Times New Roman" pitchFamily="18" charset="0"/>
                </a:rPr>
                <a:t>DelegateName</a:t>
              </a:r>
              <a:r>
                <a:rPr lang="en-US" sz="2100" b="1" dirty="0">
                  <a:solidFill>
                    <a:srgbClr val="000000"/>
                  </a:solidFill>
                  <a:latin typeface="+mj-lt"/>
                  <a:ea typeface="Calibri" pitchFamily="34" charset="0"/>
                  <a:cs typeface="Times New Roman" pitchFamily="18" charset="0"/>
                </a:rPr>
                <a:t>([</a:t>
              </a:r>
              <a:r>
                <a:rPr lang="en-US" sz="2100" b="1" i="1" dirty="0">
                  <a:solidFill>
                    <a:srgbClr val="000000"/>
                  </a:solidFill>
                  <a:latin typeface="+mj-lt"/>
                  <a:ea typeface="Calibri" pitchFamily="34" charset="0"/>
                  <a:cs typeface="Times New Roman" pitchFamily="18" charset="0"/>
                </a:rPr>
                <a:t>parameters</a:t>
              </a:r>
              <a:r>
                <a:rPr lang="en-US" sz="2100" b="1" dirty="0">
                  <a:solidFill>
                    <a:srgbClr val="000000"/>
                  </a:solidFill>
                  <a:latin typeface="+mj-lt"/>
                  <a:ea typeface="Calibri" pitchFamily="34" charset="0"/>
                  <a:cs typeface="Times New Roman" pitchFamily="18" charset="0"/>
                </a:rPr>
                <a:t>]); </a:t>
              </a: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a:solidFill>
                    <a:schemeClr val="bg1"/>
                  </a:solidFill>
                  <a:latin typeface="+mj-lt"/>
                </a:rPr>
                <a:t>For Example</a:t>
              </a:r>
              <a:endParaRPr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lnSpc>
                  <a:spcPct val="150000"/>
                </a:lnSpc>
                <a:spcBef>
                  <a:spcPts val="600"/>
                </a:spcBef>
              </a:pPr>
              <a:r>
                <a:rPr lang="en-US" sz="2100" b="1">
                  <a:solidFill>
                    <a:srgbClr val="00B0F0"/>
                  </a:solidFill>
                  <a:latin typeface="+mj-lt"/>
                  <a:ea typeface="Calibri" pitchFamily="34" charset="0"/>
                  <a:cs typeface="Times New Roman" pitchFamily="18" charset="0"/>
                </a:rPr>
                <a:t>public</a:t>
              </a:r>
              <a:r>
                <a:rPr lang="en-US" sz="2100">
                  <a:solidFill>
                    <a:srgbClr val="000000"/>
                  </a:solidFill>
                  <a:latin typeface="+mj-lt"/>
                  <a:ea typeface="Calibri" pitchFamily="34" charset="0"/>
                  <a:cs typeface="Times New Roman" pitchFamily="18" charset="0"/>
                </a:rPr>
                <a:t> </a:t>
              </a:r>
              <a:r>
                <a:rPr lang="en-US" sz="2100" b="1">
                  <a:solidFill>
                    <a:srgbClr val="FF0000"/>
                  </a:solidFill>
                  <a:latin typeface="+mj-lt"/>
                  <a:ea typeface="Calibri" pitchFamily="34" charset="0"/>
                  <a:cs typeface="Times New Roman" pitchFamily="18" charset="0"/>
                </a:rPr>
                <a:t>delegate</a:t>
              </a:r>
              <a:r>
                <a:rPr lang="en-US" sz="2100">
                  <a:solidFill>
                    <a:srgbClr val="000000"/>
                  </a:solidFill>
                  <a:latin typeface="+mj-lt"/>
                  <a:ea typeface="Calibri" pitchFamily="34" charset="0"/>
                  <a:cs typeface="Times New Roman" pitchFamily="18" charset="0"/>
                </a:rPr>
                <a:t> </a:t>
              </a:r>
              <a:r>
                <a:rPr lang="en-US" sz="2100" b="1">
                  <a:solidFill>
                    <a:srgbClr val="00B0F0"/>
                  </a:solidFill>
                  <a:latin typeface="+mj-lt"/>
                  <a:ea typeface="Calibri" pitchFamily="34" charset="0"/>
                  <a:cs typeface="Times New Roman" pitchFamily="18" charset="0"/>
                </a:rPr>
                <a:t>int</a:t>
              </a:r>
              <a:r>
                <a:rPr lang="en-US" sz="2100">
                  <a:solidFill>
                    <a:srgbClr val="000000"/>
                  </a:solidFill>
                  <a:latin typeface="+mj-lt"/>
                  <a:ea typeface="Calibri" pitchFamily="34" charset="0"/>
                  <a:cs typeface="Times New Roman" pitchFamily="18" charset="0"/>
                </a:rPr>
                <a:t> </a:t>
              </a:r>
              <a:r>
                <a:rPr lang="en-US" sz="2100" b="1">
                  <a:solidFill>
                    <a:schemeClr val="accent2"/>
                  </a:solidFill>
                  <a:latin typeface="+mj-lt"/>
                  <a:cs typeface="Times New Roman" pitchFamily="18" charset="0"/>
                </a:rPr>
                <a:t>My</a:t>
              </a:r>
              <a:r>
                <a:rPr lang="en-US" sz="2100" b="1">
                  <a:solidFill>
                    <a:schemeClr val="accent2"/>
                  </a:solidFill>
                  <a:latin typeface="+mj-lt"/>
                  <a:ea typeface="Calibri" pitchFamily="34" charset="0"/>
                  <a:cs typeface="Times New Roman" pitchFamily="18" charset="0"/>
                </a:rPr>
                <a:t>Delegate</a:t>
              </a:r>
              <a:r>
                <a:rPr lang="en-US" sz="2100" b="1">
                  <a:solidFill>
                    <a:srgbClr val="000000"/>
                  </a:solidFill>
                  <a:latin typeface="+mj-lt"/>
                  <a:ea typeface="Calibri" pitchFamily="34" charset="0"/>
                  <a:cs typeface="Times New Roman" pitchFamily="18" charset="0"/>
                </a:rPr>
                <a:t>(</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numOne, </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numTwo);</a:t>
              </a:r>
              <a:endParaRPr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14449" y="1514842"/>
            <a:ext cx="11918731" cy="2462213"/>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delegate type maintains three important pieces of information:</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name</a:t>
            </a:r>
            <a:r>
              <a:rPr lang="en-US" sz="2600" i="1">
                <a:latin typeface="+mj-lt"/>
              </a:rPr>
              <a:t> </a:t>
            </a:r>
            <a:r>
              <a:rPr lang="en-US" sz="2600">
                <a:latin typeface="+mj-lt"/>
              </a:rPr>
              <a:t>of the method on which it makes calls</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arguments</a:t>
            </a:r>
            <a:r>
              <a:rPr lang="en-US" sz="2600" i="1">
                <a:latin typeface="+mj-lt"/>
              </a:rPr>
              <a:t> </a:t>
            </a:r>
            <a:r>
              <a:rPr lang="en-US" sz="2600">
                <a:latin typeface="+mj-lt"/>
              </a:rPr>
              <a:t>(if any) of this method</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return value </a:t>
            </a:r>
            <a:r>
              <a:rPr lang="en-US" sz="2600">
                <a:latin typeface="+mj-lt"/>
              </a:rPr>
              <a:t>(if any) of this method</a:t>
            </a:r>
            <a:endParaRPr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Instantiating Delegates</a:t>
            </a:r>
            <a:endParaRPr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Passing Delegate as a Parameter</a:t>
            </a:r>
            <a:endParaRPr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1492</Words>
  <Application>Microsoft Office PowerPoint</Application>
  <PresentationFormat>Widescreen</PresentationFormat>
  <Paragraphs>206</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420</cp:revision>
  <dcterms:created xsi:type="dcterms:W3CDTF">2021-01-25T08:25:31Z</dcterms:created>
  <dcterms:modified xsi:type="dcterms:W3CDTF">2023-09-20T07:05:57Z</dcterms:modified>
</cp:coreProperties>
</file>