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4" r:id="rId5"/>
    <p:sldId id="466" r:id="rId6"/>
    <p:sldId id="467" r:id="rId7"/>
    <p:sldId id="482" r:id="rId8"/>
    <p:sldId id="483" r:id="rId9"/>
    <p:sldId id="468" r:id="rId10"/>
    <p:sldId id="510" r:id="rId11"/>
    <p:sldId id="509" r:id="rId12"/>
    <p:sldId id="469" r:id="rId13"/>
    <p:sldId id="484" r:id="rId14"/>
    <p:sldId id="485" r:id="rId15"/>
    <p:sldId id="486" r:id="rId16"/>
    <p:sldId id="487" r:id="rId17"/>
    <p:sldId id="500" r:id="rId18"/>
    <p:sldId id="471" r:id="rId19"/>
    <p:sldId id="472" r:id="rId20"/>
    <p:sldId id="473" r:id="rId21"/>
    <p:sldId id="489" r:id="rId22"/>
    <p:sldId id="501" r:id="rId23"/>
    <p:sldId id="490" r:id="rId24"/>
    <p:sldId id="491" r:id="rId25"/>
    <p:sldId id="502" r:id="rId26"/>
    <p:sldId id="493" r:id="rId27"/>
    <p:sldId id="494" r:id="rId28"/>
    <p:sldId id="480" r:id="rId29"/>
    <p:sldId id="507" r:id="rId30"/>
    <p:sldId id="495" r:id="rId31"/>
    <p:sldId id="505" r:id="rId32"/>
    <p:sldId id="506"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2571" autoAdjust="0"/>
    <p:restoredTop sz="91638" autoAdjust="0"/>
  </p:normalViewPr>
  <p:slideViewPr>
    <p:cSldViewPr snapToGrid="0">
      <p:cViewPr varScale="1">
        <p:scale>
          <a:sx n="88" d="100"/>
          <a:sy n="88"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222494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a:p>
        </p:txBody>
      </p:sp>
    </p:spTree>
    <p:extLst>
      <p:ext uri="{BB962C8B-B14F-4D97-AF65-F5344CB8AC3E}">
        <p14:creationId xmlns:p14="http://schemas.microsoft.com/office/powerpoint/2010/main" val="268279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1010349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1481941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10972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3697290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2823768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33742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24</a:t>
            </a:fld>
            <a:endParaRPr lang="en-US"/>
          </a:p>
        </p:txBody>
      </p:sp>
    </p:spTree>
    <p:extLst>
      <p:ext uri="{BB962C8B-B14F-4D97-AF65-F5344CB8AC3E}">
        <p14:creationId xmlns:p14="http://schemas.microsoft.com/office/powerpoint/2010/main" val="1088513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80059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2697341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776683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309339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a:p>
        </p:txBody>
      </p:sp>
    </p:spTree>
    <p:extLst>
      <p:ext uri="{BB962C8B-B14F-4D97-AF65-F5344CB8AC3E}">
        <p14:creationId xmlns:p14="http://schemas.microsoft.com/office/powerpoint/2010/main" val="46242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97407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14244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400933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16090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773796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0"/>
            <a:ext cx="1182835"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p:blipFill>
        <p:spPr bwMode="auto">
          <a:xfrm>
            <a:off x="0" y="-7677"/>
            <a:ext cx="1182835" cy="575433"/>
          </a:xfrm>
          <a:prstGeom prst="rect">
            <a:avLst/>
          </a:prstGeom>
          <a:noFill/>
          <a:ln w="9525">
            <a:noFill/>
            <a:miter lim="800000"/>
            <a:headEnd/>
            <a:tailEnd/>
          </a:ln>
        </p:spPr>
      </p:pic>
      <p:sp>
        <p:nvSpPr>
          <p:cNvPr id="7" name="Content Placeholder 2">
            <a:extLst>
              <a:ext uri="{FF2B5EF4-FFF2-40B4-BE49-F238E27FC236}">
                <a16:creationId xmlns:a16="http://schemas.microsoft.com/office/drawing/2014/main" id="{49E30BB0-26FD-97FA-2988-E8274D9D5C0B}"/>
              </a:ext>
            </a:extLst>
          </p:cNvPr>
          <p:cNvSpPr>
            <a:spLocks noGrp="1"/>
          </p:cNvSpPr>
          <p:nvPr>
            <p:ph idx="13"/>
          </p:nvPr>
        </p:nvSpPr>
        <p:spPr>
          <a:xfrm>
            <a:off x="838200" y="155322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9/20/2023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9/20/2023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9/20/2023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9/20/2023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9/20/2023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9/20/2023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0076" y="2241458"/>
            <a:ext cx="971184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Working with Files and System.IO</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3" name="Picture 2">
            <a:extLst>
              <a:ext uri="{FF2B5EF4-FFF2-40B4-BE49-F238E27FC236}">
                <a16:creationId xmlns:a16="http://schemas.microsoft.com/office/drawing/2014/main" id="{60415F91-E4DD-4754-B08C-1E50AA9F211F}"/>
              </a:ext>
            </a:extLst>
          </p:cNvPr>
          <p:cNvPicPr>
            <a:picLocks noChangeAspect="1"/>
          </p:cNvPicPr>
          <p:nvPr/>
        </p:nvPicPr>
        <p:blipFill>
          <a:blip r:embed="rId2"/>
          <a:stretch>
            <a:fillRect/>
          </a:stretch>
        </p:blipFill>
        <p:spPr>
          <a:xfrm>
            <a:off x="99411" y="3163924"/>
            <a:ext cx="8889505" cy="3230849"/>
          </a:xfrm>
          <a:prstGeom prst="rect">
            <a:avLst/>
          </a:prstGeom>
        </p:spPr>
      </p:pic>
      <p:grpSp>
        <p:nvGrpSpPr>
          <p:cNvPr id="12" name="Group 11">
            <a:extLst>
              <a:ext uri="{FF2B5EF4-FFF2-40B4-BE49-F238E27FC236}">
                <a16:creationId xmlns:a16="http://schemas.microsoft.com/office/drawing/2014/main" id="{0FE42079-B9C3-4F6F-88C5-FE924D85785C}"/>
              </a:ext>
            </a:extLst>
          </p:cNvPr>
          <p:cNvGrpSpPr/>
          <p:nvPr/>
        </p:nvGrpSpPr>
        <p:grpSpPr>
          <a:xfrm>
            <a:off x="99411" y="2298296"/>
            <a:ext cx="2080409" cy="865628"/>
            <a:chOff x="10263" y="1559639"/>
            <a:chExt cx="2377935" cy="907369"/>
          </a:xfrm>
        </p:grpSpPr>
        <p:pic>
          <p:nvPicPr>
            <p:cNvPr id="10" name="Picture 9">
              <a:extLst>
                <a:ext uri="{FF2B5EF4-FFF2-40B4-BE49-F238E27FC236}">
                  <a16:creationId xmlns:a16="http://schemas.microsoft.com/office/drawing/2014/main" id="{27448913-50D4-4FF6-942D-C7386A64E435}"/>
                </a:ext>
              </a:extLst>
            </p:cNvPr>
            <p:cNvPicPr>
              <a:picLocks noChangeAspect="1"/>
            </p:cNvPicPr>
            <p:nvPr/>
          </p:nvPicPr>
          <p:blipFill>
            <a:blip r:embed="rId3"/>
            <a:stretch>
              <a:fillRect/>
            </a:stretch>
          </p:blipFill>
          <p:spPr>
            <a:xfrm>
              <a:off x="10263" y="1559639"/>
              <a:ext cx="2377935" cy="907369"/>
            </a:xfrm>
            <a:prstGeom prst="rect">
              <a:avLst/>
            </a:prstGeom>
          </p:spPr>
        </p:pic>
        <p:sp>
          <p:nvSpPr>
            <p:cNvPr id="11" name="Rectangle 10">
              <a:extLst>
                <a:ext uri="{FF2B5EF4-FFF2-40B4-BE49-F238E27FC236}">
                  <a16:creationId xmlns:a16="http://schemas.microsoft.com/office/drawing/2014/main" id="{2C6F240C-AB03-42DB-8A20-E6B23A1CE084}"/>
                </a:ext>
              </a:extLst>
            </p:cNvPr>
            <p:cNvSpPr/>
            <p:nvPr/>
          </p:nvSpPr>
          <p:spPr>
            <a:xfrm>
              <a:off x="10263" y="1850316"/>
              <a:ext cx="2377934" cy="616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2111F2D8-8896-49A1-B50E-40B36C6A29F9}"/>
              </a:ext>
            </a:extLst>
          </p:cNvPr>
          <p:cNvSpPr txBox="1"/>
          <p:nvPr/>
        </p:nvSpPr>
        <p:spPr>
          <a:xfrm>
            <a:off x="-1440" y="1404906"/>
            <a:ext cx="12094029" cy="89255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Provides a </a:t>
            </a:r>
            <a:r>
              <a:rPr lang="en-US" sz="2600" b="1">
                <a:latin typeface="+mj-lt"/>
              </a:rPr>
              <a:t>Stream</a:t>
            </a:r>
            <a:r>
              <a:rPr lang="en-US" sz="2600">
                <a:latin typeface="+mj-lt"/>
              </a:rPr>
              <a:t> for a file, supporting both synchronous and asynchronous read and write operations</a:t>
            </a:r>
          </a:p>
        </p:txBody>
      </p:sp>
    </p:spTree>
    <p:extLst>
      <p:ext uri="{BB962C8B-B14F-4D97-AF65-F5344CB8AC3E}">
        <p14:creationId xmlns:p14="http://schemas.microsoft.com/office/powerpoint/2010/main" val="39318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25A3A-0BA2-4E68-8522-5A92558FE878}"/>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69EA56F-24C5-4E9A-8AE8-ED85020C91C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90289BB5-03EA-452C-9FBC-EE4ED34B7AA6}"/>
              </a:ext>
            </a:extLst>
          </p:cNvPr>
          <p:cNvSpPr>
            <a:spLocks noGrp="1"/>
          </p:cNvSpPr>
          <p:nvPr>
            <p:ph type="title"/>
          </p:nvPr>
        </p:nvSpPr>
        <p:spPr>
          <a:xfrm>
            <a:off x="275516" y="687426"/>
            <a:ext cx="8889505" cy="575433"/>
          </a:xfrm>
        </p:spPr>
        <p:txBody>
          <a:bodyPr>
            <a:normAutofit fontScale="90000"/>
          </a:bodyPr>
          <a:lstStyle/>
          <a:p>
            <a:r>
              <a:rPr lang="en-US" b="1"/>
              <a:t>FileStream Class Demonstration</a:t>
            </a:r>
            <a:endParaRPr lang="en-US" dirty="0"/>
          </a:p>
        </p:txBody>
      </p:sp>
      <p:pic>
        <p:nvPicPr>
          <p:cNvPr id="12" name="Picture 11">
            <a:extLst>
              <a:ext uri="{FF2B5EF4-FFF2-40B4-BE49-F238E27FC236}">
                <a16:creationId xmlns:a16="http://schemas.microsoft.com/office/drawing/2014/main" id="{E9186E24-3C53-444D-89ED-BDDBB11609FE}"/>
              </a:ext>
            </a:extLst>
          </p:cNvPr>
          <p:cNvPicPr>
            <a:picLocks noChangeAspect="1"/>
          </p:cNvPicPr>
          <p:nvPr/>
        </p:nvPicPr>
        <p:blipFill>
          <a:blip r:embed="rId2"/>
          <a:stretch>
            <a:fillRect/>
          </a:stretch>
        </p:blipFill>
        <p:spPr>
          <a:xfrm>
            <a:off x="-1" y="1496397"/>
            <a:ext cx="7853083" cy="3430605"/>
          </a:xfrm>
          <a:prstGeom prst="rect">
            <a:avLst/>
          </a:prstGeom>
        </p:spPr>
      </p:pic>
      <p:pic>
        <p:nvPicPr>
          <p:cNvPr id="13" name="Picture 12">
            <a:extLst>
              <a:ext uri="{FF2B5EF4-FFF2-40B4-BE49-F238E27FC236}">
                <a16:creationId xmlns:a16="http://schemas.microsoft.com/office/drawing/2014/main" id="{C8744FAE-9039-42C2-A828-1293F82CC03D}"/>
              </a:ext>
            </a:extLst>
          </p:cNvPr>
          <p:cNvPicPr>
            <a:picLocks noChangeAspect="1"/>
          </p:cNvPicPr>
          <p:nvPr/>
        </p:nvPicPr>
        <p:blipFill>
          <a:blip r:embed="rId3"/>
          <a:stretch>
            <a:fillRect/>
          </a:stretch>
        </p:blipFill>
        <p:spPr>
          <a:xfrm>
            <a:off x="8379921" y="3337813"/>
            <a:ext cx="3771437" cy="1454240"/>
          </a:xfrm>
          <a:prstGeom prst="rect">
            <a:avLst/>
          </a:prstGeom>
          <a:ln>
            <a:solidFill>
              <a:srgbClr val="00B050"/>
            </a:solidFill>
          </a:ln>
        </p:spPr>
      </p:pic>
      <p:grpSp>
        <p:nvGrpSpPr>
          <p:cNvPr id="16" name="Group 15">
            <a:extLst>
              <a:ext uri="{FF2B5EF4-FFF2-40B4-BE49-F238E27FC236}">
                <a16:creationId xmlns:a16="http://schemas.microsoft.com/office/drawing/2014/main" id="{9200DC60-E139-4860-9EDF-F4B1369FFC53}"/>
              </a:ext>
            </a:extLst>
          </p:cNvPr>
          <p:cNvGrpSpPr/>
          <p:nvPr/>
        </p:nvGrpSpPr>
        <p:grpSpPr>
          <a:xfrm>
            <a:off x="9385869" y="1895981"/>
            <a:ext cx="1589314" cy="1441832"/>
            <a:chOff x="9558589" y="1330401"/>
            <a:chExt cx="1589314" cy="1441832"/>
          </a:xfrm>
        </p:grpSpPr>
        <p:sp>
          <p:nvSpPr>
            <p:cNvPr id="9" name="Rectangle 8">
              <a:extLst>
                <a:ext uri="{FF2B5EF4-FFF2-40B4-BE49-F238E27FC236}">
                  <a16:creationId xmlns:a16="http://schemas.microsoft.com/office/drawing/2014/main" id="{0D51B999-737C-43A8-B5A6-226E53A2EFF4}"/>
                </a:ext>
              </a:extLst>
            </p:cNvPr>
            <p:cNvSpPr/>
            <p:nvPr/>
          </p:nvSpPr>
          <p:spPr>
            <a:xfrm>
              <a:off x="9558589" y="133040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cxnSp>
          <p:nvCxnSpPr>
            <p:cNvPr id="10" name="Straight Arrow Connector 9">
              <a:extLst>
                <a:ext uri="{FF2B5EF4-FFF2-40B4-BE49-F238E27FC236}">
                  <a16:creationId xmlns:a16="http://schemas.microsoft.com/office/drawing/2014/main" id="{C3FCDF1F-E93B-450C-AEB3-D8ABCDE7499C}"/>
                </a:ext>
              </a:extLst>
            </p:cNvPr>
            <p:cNvCxnSpPr>
              <a:cxnSpLocks/>
            </p:cNvCxnSpPr>
            <p:nvPr/>
          </p:nvCxnSpPr>
          <p:spPr>
            <a:xfrm>
              <a:off x="10353246" y="204068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672B288-2C5E-4386-9B4B-CB9F8C194D1B}"/>
              </a:ext>
            </a:extLst>
          </p:cNvPr>
          <p:cNvGrpSpPr/>
          <p:nvPr/>
        </p:nvGrpSpPr>
        <p:grpSpPr>
          <a:xfrm>
            <a:off x="3516113" y="5288285"/>
            <a:ext cx="2863172" cy="707016"/>
            <a:chOff x="3516113" y="4927002"/>
            <a:chExt cx="3038501" cy="707016"/>
          </a:xfrm>
        </p:grpSpPr>
        <p:sp>
          <p:nvSpPr>
            <p:cNvPr id="11" name="Rectangle 10">
              <a:extLst>
                <a:ext uri="{FF2B5EF4-FFF2-40B4-BE49-F238E27FC236}">
                  <a16:creationId xmlns:a16="http://schemas.microsoft.com/office/drawing/2014/main" id="{31356AA4-BDFB-4242-AAF3-ECA69DE2187D}"/>
                </a:ext>
              </a:extLst>
            </p:cNvPr>
            <p:cNvSpPr/>
            <p:nvPr/>
          </p:nvSpPr>
          <p:spPr>
            <a:xfrm>
              <a:off x="3516113" y="4927002"/>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Mac OS</a:t>
              </a:r>
            </a:p>
          </p:txBody>
        </p:sp>
        <p:cxnSp>
          <p:nvCxnSpPr>
            <p:cNvPr id="14" name="Straight Arrow Connector 13">
              <a:extLst>
                <a:ext uri="{FF2B5EF4-FFF2-40B4-BE49-F238E27FC236}">
                  <a16:creationId xmlns:a16="http://schemas.microsoft.com/office/drawing/2014/main" id="{714E6C91-6F97-4D7F-81C9-A5DB15C6D610}"/>
                </a:ext>
              </a:extLst>
            </p:cNvPr>
            <p:cNvCxnSpPr>
              <a:cxnSpLocks/>
              <a:stCxn id="11" idx="3"/>
            </p:cNvCxnSpPr>
            <p:nvPr/>
          </p:nvCxnSpPr>
          <p:spPr>
            <a:xfrm>
              <a:off x="5105428" y="5280510"/>
              <a:ext cx="144918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97FFEDD6-6894-4C23-9E39-487553B09E88}"/>
              </a:ext>
            </a:extLst>
          </p:cNvPr>
          <p:cNvPicPr>
            <a:picLocks noChangeAspect="1"/>
          </p:cNvPicPr>
          <p:nvPr/>
        </p:nvPicPr>
        <p:blipFill>
          <a:blip r:embed="rId4"/>
          <a:stretch>
            <a:fillRect/>
          </a:stretch>
        </p:blipFill>
        <p:spPr>
          <a:xfrm>
            <a:off x="6379285" y="4914413"/>
            <a:ext cx="5769038" cy="1515752"/>
          </a:xfrm>
          <a:prstGeom prst="rect">
            <a:avLst/>
          </a:prstGeom>
        </p:spPr>
      </p:pic>
    </p:spTree>
    <p:extLst>
      <p:ext uri="{BB962C8B-B14F-4D97-AF65-F5344CB8AC3E}">
        <p14:creationId xmlns:p14="http://schemas.microsoft.com/office/powerpoint/2010/main" val="296780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695097"/>
            <a:ext cx="11950262" cy="3926972"/>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File is a static class to read\write from physical file with less coding</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Static File class provides functionalities such as create, read\write, copy, move, delete and others for physical files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The static File class includes various utility method to interact with physical file of any type e.g. binary, text etc. Use this static File class to perform some quick operation on physical file</a:t>
            </a:r>
          </a:p>
        </p:txBody>
      </p:sp>
      <p:sp>
        <p:nvSpPr>
          <p:cNvPr id="9" name="Title 1">
            <a:extLst>
              <a:ext uri="{FF2B5EF4-FFF2-40B4-BE49-F238E27FC236}">
                <a16:creationId xmlns:a16="http://schemas.microsoft.com/office/drawing/2014/main" id="{3E30C26D-3FD8-465D-BF82-45672E71E99B}"/>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spTree>
    <p:extLst>
      <p:ext uri="{BB962C8B-B14F-4D97-AF65-F5344CB8AC3E}">
        <p14:creationId xmlns:p14="http://schemas.microsoft.com/office/powerpoint/2010/main" val="64193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2733011369"/>
              </p:ext>
            </p:extLst>
          </p:nvPr>
        </p:nvGraphicFramePr>
        <p:xfrm>
          <a:off x="71618" y="2037474"/>
          <a:ext cx="12048763" cy="4332846"/>
        </p:xfrm>
        <a:graphic>
          <a:graphicData uri="http://schemas.openxmlformats.org/drawingml/2006/table">
            <a:tbl>
              <a:tblPr firstRow="1" bandRow="1">
                <a:tableStyleId>{5C22544A-7EE6-4342-B048-85BDC9FD1C3A}</a:tableStyleId>
              </a:tblPr>
              <a:tblGrid>
                <a:gridCol w="2152355">
                  <a:extLst>
                    <a:ext uri="{9D8B030D-6E8A-4147-A177-3AD203B41FA5}">
                      <a16:colId xmlns:a16="http://schemas.microsoft.com/office/drawing/2014/main" val="20000"/>
                    </a:ext>
                  </a:extLst>
                </a:gridCol>
                <a:gridCol w="9896408">
                  <a:extLst>
                    <a:ext uri="{9D8B030D-6E8A-4147-A177-3AD203B41FA5}">
                      <a16:colId xmlns:a16="http://schemas.microsoft.com/office/drawing/2014/main" val="20001"/>
                    </a:ext>
                  </a:extLst>
                </a:gridCol>
              </a:tblGrid>
              <a:tr h="367272">
                <a:tc>
                  <a:txBody>
                    <a:bodyPr/>
                    <a:lstStyle/>
                    <a:p>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932305">
                <a:tc>
                  <a:txBody>
                    <a:bodyPr/>
                    <a:lstStyle/>
                    <a:p>
                      <a:pPr fontAlgn="t"/>
                      <a:r>
                        <a:rPr lang="en-US" sz="2000">
                          <a:solidFill>
                            <a:srgbClr val="414141"/>
                          </a:solidFill>
                          <a:effectLst/>
                        </a:rPr>
                        <a:t>AppendAllLines</a:t>
                      </a:r>
                    </a:p>
                  </a:txBody>
                  <a:tcPr/>
                </a:tc>
                <a:tc>
                  <a:txBody>
                    <a:bodyPr/>
                    <a:lstStyle/>
                    <a:p>
                      <a:pPr fontAlgn="t"/>
                      <a:r>
                        <a:rPr lang="en-US" sz="2000">
                          <a:solidFill>
                            <a:srgbClr val="414141"/>
                          </a:solidFill>
                          <a:effectLst/>
                        </a:rPr>
                        <a:t>Appends lines to a file, and then closes the file. If the specified file does not exist, this method creates a file, writes the specified lines to the file, and then closes the file</a:t>
                      </a:r>
                    </a:p>
                  </a:txBody>
                  <a:tcPr/>
                </a:tc>
                <a:extLst>
                  <a:ext uri="{0D108BD9-81ED-4DB2-BD59-A6C34878D82A}">
                    <a16:rowId xmlns:a16="http://schemas.microsoft.com/office/drawing/2014/main" val="10001"/>
                  </a:ext>
                </a:extLst>
              </a:tr>
              <a:tr h="932305">
                <a:tc>
                  <a:txBody>
                    <a:bodyPr/>
                    <a:lstStyle/>
                    <a:p>
                      <a:pPr fontAlgn="t"/>
                      <a:r>
                        <a:rPr lang="en-US" sz="2000">
                          <a:solidFill>
                            <a:srgbClr val="414141"/>
                          </a:solidFill>
                          <a:effectLst/>
                        </a:rPr>
                        <a:t>AppendAllText</a:t>
                      </a:r>
                    </a:p>
                  </a:txBody>
                  <a:tcPr/>
                </a:tc>
                <a:tc>
                  <a:txBody>
                    <a:bodyPr/>
                    <a:lstStyle/>
                    <a:p>
                      <a:pPr fontAlgn="t"/>
                      <a:r>
                        <a:rPr lang="en-US" sz="2000">
                          <a:solidFill>
                            <a:srgbClr val="414141"/>
                          </a:solidFill>
                          <a:effectLst/>
                        </a:rPr>
                        <a:t>Opens a file, appends the specified string to the file, and then closes the file. If the file does not exist, this method creates a file, writes the specified string to the file, then closes the file</a:t>
                      </a:r>
                    </a:p>
                  </a:txBody>
                  <a:tcPr/>
                </a:tc>
                <a:extLst>
                  <a:ext uri="{0D108BD9-81ED-4DB2-BD59-A6C34878D82A}">
                    <a16:rowId xmlns:a16="http://schemas.microsoft.com/office/drawing/2014/main" val="10002"/>
                  </a:ext>
                </a:extLst>
              </a:tr>
              <a:tr h="64978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UTF-8 encoded text to an existing file, or to a new file if the specified file does not exist</a:t>
                      </a:r>
                    </a:p>
                  </a:txBody>
                  <a:tcPr/>
                </a:tc>
                <a:extLst>
                  <a:ext uri="{0D108BD9-81ED-4DB2-BD59-A6C34878D82A}">
                    <a16:rowId xmlns:a16="http://schemas.microsoft.com/office/drawing/2014/main" val="10003"/>
                  </a:ext>
                </a:extLst>
              </a:tr>
              <a:tr h="504941">
                <a:tc>
                  <a:txBody>
                    <a:bodyPr/>
                    <a:lstStyle/>
                    <a:p>
                      <a:pPr fontAlgn="t"/>
                      <a:r>
                        <a:rPr lang="en-US" sz="2000">
                          <a:solidFill>
                            <a:srgbClr val="414141"/>
                          </a:solidFill>
                          <a:effectLst/>
                        </a:rPr>
                        <a:t>Copy</a:t>
                      </a:r>
                    </a:p>
                  </a:txBody>
                  <a:tcPr/>
                </a:tc>
                <a:tc>
                  <a:txBody>
                    <a:bodyPr/>
                    <a:lstStyle/>
                    <a:p>
                      <a:pPr fontAlgn="t"/>
                      <a:r>
                        <a:rPr lang="en-US" sz="2000">
                          <a:solidFill>
                            <a:srgbClr val="414141"/>
                          </a:solidFill>
                          <a:effectLst/>
                        </a:rPr>
                        <a:t>Copies an existing file to a new file. Overwriting a file of the same name is not allowed</a:t>
                      </a:r>
                    </a:p>
                  </a:txBody>
                  <a:tcPr/>
                </a:tc>
                <a:extLst>
                  <a:ext uri="{0D108BD9-81ED-4DB2-BD59-A6C34878D82A}">
                    <a16:rowId xmlns:a16="http://schemas.microsoft.com/office/drawing/2014/main" val="10004"/>
                  </a:ext>
                </a:extLst>
              </a:tr>
              <a:tr h="367272">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or overwrites a file in the specified path</a:t>
                      </a:r>
                    </a:p>
                  </a:txBody>
                  <a:tcPr/>
                </a:tc>
                <a:extLst>
                  <a:ext uri="{0D108BD9-81ED-4DB2-BD59-A6C34878D82A}">
                    <a16:rowId xmlns:a16="http://schemas.microsoft.com/office/drawing/2014/main" val="10005"/>
                  </a:ext>
                </a:extLst>
              </a:tr>
              <a:tr h="367272">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or opens a file for writing UTF-8 encoded text</a:t>
                      </a:r>
                    </a:p>
                  </a:txBody>
                  <a:tcPr/>
                </a:tc>
                <a:extLst>
                  <a:ext uri="{0D108BD9-81ED-4DB2-BD59-A6C34878D82A}">
                    <a16:rowId xmlns:a16="http://schemas.microsoft.com/office/drawing/2014/main" val="508282034"/>
                  </a:ext>
                </a:extLst>
              </a:tr>
            </a:tbl>
          </a:graphicData>
        </a:graphic>
      </p:graphicFrame>
      <p:sp>
        <p:nvSpPr>
          <p:cNvPr id="7" name="TextBox 6">
            <a:extLst>
              <a:ext uri="{FF2B5EF4-FFF2-40B4-BE49-F238E27FC236}">
                <a16:creationId xmlns:a16="http://schemas.microsoft.com/office/drawing/2014/main" id="{2CA59F5D-8231-49C8-BF26-7ED02332EA6F}"/>
              </a:ext>
            </a:extLst>
          </p:cNvPr>
          <p:cNvSpPr txBox="1"/>
          <p:nvPr/>
        </p:nvSpPr>
        <p:spPr>
          <a:xfrm>
            <a:off x="0" y="1320659"/>
            <a:ext cx="6167120"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latin typeface="+mj-lt"/>
              </a:rPr>
              <a:t>Important Methods of static File class</a:t>
            </a:r>
            <a:endParaRPr lang="en-US" sz="2600" dirty="0">
              <a:latin typeface="+mj-lt"/>
            </a:endParaRPr>
          </a:p>
        </p:txBody>
      </p:sp>
    </p:spTree>
    <p:extLst>
      <p:ext uri="{BB962C8B-B14F-4D97-AF65-F5344CB8AC3E}">
        <p14:creationId xmlns:p14="http://schemas.microsoft.com/office/powerpoint/2010/main" val="208995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1950732649"/>
              </p:ext>
            </p:extLst>
          </p:nvPr>
        </p:nvGraphicFramePr>
        <p:xfrm>
          <a:off x="252505" y="1462064"/>
          <a:ext cx="11786290" cy="4953907"/>
        </p:xfrm>
        <a:graphic>
          <a:graphicData uri="http://schemas.openxmlformats.org/drawingml/2006/table">
            <a:tbl>
              <a:tblPr firstRow="1" bandRow="1">
                <a:tableStyleId>{5C22544A-7EE6-4342-B048-85BDC9FD1C3A}</a:tableStyleId>
              </a:tblPr>
              <a:tblGrid>
                <a:gridCol w="2299018">
                  <a:extLst>
                    <a:ext uri="{9D8B030D-6E8A-4147-A177-3AD203B41FA5}">
                      <a16:colId xmlns:a16="http://schemas.microsoft.com/office/drawing/2014/main" val="20000"/>
                    </a:ext>
                  </a:extLst>
                </a:gridCol>
                <a:gridCol w="9487272">
                  <a:extLst>
                    <a:ext uri="{9D8B030D-6E8A-4147-A177-3AD203B41FA5}">
                      <a16:colId xmlns:a16="http://schemas.microsoft.com/office/drawing/2014/main" val="20001"/>
                    </a:ext>
                  </a:extLst>
                </a:gridCol>
              </a:tblGrid>
              <a:tr h="412592">
                <a:tc>
                  <a:txBody>
                    <a:bodyPr/>
                    <a:lstStyle/>
                    <a:p>
                      <a:r>
                        <a:rPr lang="en-US" sz="2000" b="1"/>
                        <a:t>Method Name</a:t>
                      </a:r>
                      <a:endParaRPr lang="en-US" sz="2000" b="1" dirty="0"/>
                    </a:p>
                  </a:txBody>
                  <a:tcPr/>
                </a:tc>
                <a:tc>
                  <a:txBody>
                    <a:bodyPr/>
                    <a:lstStyle/>
                    <a:p>
                      <a:r>
                        <a:rPr lang="en-US" sz="2000" b="1" dirty="0"/>
                        <a:t>Description</a:t>
                      </a:r>
                    </a:p>
                  </a:txBody>
                  <a:tcPr/>
                </a:tc>
                <a:extLst>
                  <a:ext uri="{0D108BD9-81ED-4DB2-BD59-A6C34878D82A}">
                    <a16:rowId xmlns:a16="http://schemas.microsoft.com/office/drawing/2014/main" val="10000"/>
                  </a:ext>
                </a:extLst>
              </a:tr>
              <a:tr h="412592">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10001"/>
                  </a:ext>
                </a:extLst>
              </a:tr>
              <a:tr h="668943">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3896853296"/>
                  </a:ext>
                </a:extLst>
              </a:tr>
              <a:tr h="412592">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10002"/>
                  </a:ext>
                </a:extLst>
              </a:tr>
              <a:tr h="412592">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Determines whether the specified file exists</a:t>
                      </a:r>
                    </a:p>
                  </a:txBody>
                  <a:tcPr/>
                </a:tc>
                <a:extLst>
                  <a:ext uri="{0D108BD9-81ED-4DB2-BD59-A6C34878D82A}">
                    <a16:rowId xmlns:a16="http://schemas.microsoft.com/office/drawing/2014/main" val="10003"/>
                  </a:ext>
                </a:extLst>
              </a:tr>
              <a:tr h="729969">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10004"/>
                  </a:ext>
                </a:extLst>
              </a:tr>
              <a:tr h="729969">
                <a:tc>
                  <a:txBody>
                    <a:bodyPr/>
                    <a:lstStyle/>
                    <a:p>
                      <a:pPr fontAlgn="t"/>
                      <a:r>
                        <a:rPr lang="en-US" sz="2000">
                          <a:solidFill>
                            <a:srgbClr val="414141"/>
                          </a:solidFill>
                          <a:effectLst/>
                        </a:rPr>
                        <a:t>Move</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5"/>
                  </a:ext>
                </a:extLst>
              </a:tr>
              <a:tr h="412592">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FileStream on the specified path with read/write access</a:t>
                      </a:r>
                    </a:p>
                  </a:txBody>
                  <a:tcPr/>
                </a:tc>
                <a:extLst>
                  <a:ext uri="{0D108BD9-81ED-4DB2-BD59-A6C34878D82A}">
                    <a16:rowId xmlns:a16="http://schemas.microsoft.com/office/drawing/2014/main" val="508282034"/>
                  </a:ext>
                </a:extLst>
              </a:tr>
              <a:tr h="729969">
                <a:tc>
                  <a:txBody>
                    <a:bodyPr/>
                    <a:lstStyle/>
                    <a:p>
                      <a:pPr fontAlgn="t"/>
                      <a:r>
                        <a:rPr lang="en-US" sz="2000">
                          <a:solidFill>
                            <a:srgbClr val="414141"/>
                          </a:solidFill>
                          <a:effectLst/>
                        </a:rPr>
                        <a:t>ReadAllBytes</a:t>
                      </a:r>
                    </a:p>
                  </a:txBody>
                  <a:tcPr/>
                </a:tc>
                <a:tc>
                  <a:txBody>
                    <a:bodyPr/>
                    <a:lstStyle/>
                    <a:p>
                      <a:pPr fontAlgn="t"/>
                      <a:r>
                        <a:rPr lang="en-US" sz="2000">
                          <a:solidFill>
                            <a:srgbClr val="414141"/>
                          </a:solidFill>
                          <a:effectLst/>
                        </a:rPr>
                        <a:t>Opens a binary file, reads the contents of the file into a byte array, and then closes the file</a:t>
                      </a:r>
                    </a:p>
                  </a:txBody>
                  <a:tcPr/>
                </a:tc>
                <a:extLst>
                  <a:ext uri="{0D108BD9-81ED-4DB2-BD59-A6C34878D82A}">
                    <a16:rowId xmlns:a16="http://schemas.microsoft.com/office/drawing/2014/main" val="4175548193"/>
                  </a:ext>
                </a:extLst>
              </a:tr>
            </a:tbl>
          </a:graphicData>
        </a:graphic>
      </p:graphicFrame>
    </p:spTree>
    <p:extLst>
      <p:ext uri="{BB962C8B-B14F-4D97-AF65-F5344CB8AC3E}">
        <p14:creationId xmlns:p14="http://schemas.microsoft.com/office/powerpoint/2010/main" val="395987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17" name="Title 1">
            <a:extLst>
              <a:ext uri="{FF2B5EF4-FFF2-40B4-BE49-F238E27FC236}">
                <a16:creationId xmlns:a16="http://schemas.microsoft.com/office/drawing/2014/main" id="{E0926664-EC9C-4F46-BAF9-4F166744B43F}"/>
              </a:ext>
            </a:extLst>
          </p:cNvPr>
          <p:cNvSpPr>
            <a:spLocks noGrp="1"/>
          </p:cNvSpPr>
          <p:nvPr>
            <p:ph type="title"/>
          </p:nvPr>
        </p:nvSpPr>
        <p:spPr>
          <a:xfrm>
            <a:off x="275516" y="687426"/>
            <a:ext cx="8889505" cy="575433"/>
          </a:xfrm>
        </p:spPr>
        <p:txBody>
          <a:bodyPr>
            <a:normAutofit fontScale="90000"/>
          </a:bodyPr>
          <a:lstStyle/>
          <a:p>
            <a:r>
              <a:rPr lang="en-US" b="1"/>
              <a:t>Working with File Class</a:t>
            </a:r>
            <a:endParaRPr lang="en-US" dirty="0"/>
          </a:p>
        </p:txBody>
      </p:sp>
      <p:graphicFrame>
        <p:nvGraphicFramePr>
          <p:cNvPr id="6" name="Table 5">
            <a:extLst>
              <a:ext uri="{FF2B5EF4-FFF2-40B4-BE49-F238E27FC236}">
                <a16:creationId xmlns:a16="http://schemas.microsoft.com/office/drawing/2014/main" id="{645E7BFF-F43E-4F03-92A3-4CB5BFC24385}"/>
              </a:ext>
            </a:extLst>
          </p:cNvPr>
          <p:cNvGraphicFramePr>
            <a:graphicFrameLocks noGrp="1"/>
          </p:cNvGraphicFramePr>
          <p:nvPr>
            <p:extLst>
              <p:ext uri="{D42A27DB-BD31-4B8C-83A1-F6EECF244321}">
                <p14:modId xmlns:p14="http://schemas.microsoft.com/office/powerpoint/2010/main" val="546975496"/>
              </p:ext>
            </p:extLst>
          </p:nvPr>
        </p:nvGraphicFramePr>
        <p:xfrm>
          <a:off x="211567" y="1752455"/>
          <a:ext cx="11768866" cy="4616069"/>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95941">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95941">
                <a:tc>
                  <a:txBody>
                    <a:bodyPr/>
                    <a:lstStyle/>
                    <a:p>
                      <a:pPr fontAlgn="t">
                        <a:spcBef>
                          <a:spcPts val="1200"/>
                        </a:spcBef>
                        <a:spcAft>
                          <a:spcPts val="1200"/>
                        </a:spcAft>
                      </a:pPr>
                      <a:r>
                        <a:rPr lang="en-US" sz="2000">
                          <a:solidFill>
                            <a:srgbClr val="414141"/>
                          </a:solidFill>
                          <a:effectLst/>
                        </a:rPr>
                        <a:t>ReadAllLines</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1"/>
                  </a:ext>
                </a:extLst>
              </a:tr>
              <a:tr h="495941">
                <a:tc>
                  <a:txBody>
                    <a:bodyPr/>
                    <a:lstStyle/>
                    <a:p>
                      <a:pPr fontAlgn="t">
                        <a:spcBef>
                          <a:spcPts val="1200"/>
                        </a:spcBef>
                        <a:spcAft>
                          <a:spcPts val="1200"/>
                        </a:spcAft>
                      </a:pPr>
                      <a:r>
                        <a:rPr lang="en-US" sz="2000">
                          <a:solidFill>
                            <a:srgbClr val="414141"/>
                          </a:solidFill>
                          <a:effectLst/>
                        </a:rPr>
                        <a:t>ReadAllText</a:t>
                      </a:r>
                    </a:p>
                  </a:txBody>
                  <a:tcPr/>
                </a:tc>
                <a:tc>
                  <a:txBody>
                    <a:bodyPr/>
                    <a:lstStyle/>
                    <a:p>
                      <a:pPr fontAlgn="t">
                        <a:spcBef>
                          <a:spcPts val="1200"/>
                        </a:spcBef>
                        <a:spcAft>
                          <a:spcPts val="1200"/>
                        </a:spcAft>
                      </a:pPr>
                      <a:r>
                        <a:rPr lang="en-US" sz="2000">
                          <a:solidFill>
                            <a:srgbClr val="414141"/>
                          </a:solidFill>
                          <a:effectLst/>
                        </a:rPr>
                        <a:t>Opens a text file, reads all lines of the file, and then closes the file</a:t>
                      </a:r>
                    </a:p>
                  </a:txBody>
                  <a:tcPr/>
                </a:tc>
                <a:extLst>
                  <a:ext uri="{0D108BD9-81ED-4DB2-BD59-A6C34878D82A}">
                    <a16:rowId xmlns:a16="http://schemas.microsoft.com/office/drawing/2014/main" val="10002"/>
                  </a:ext>
                </a:extLst>
              </a:tr>
              <a:tr h="877435">
                <a:tc>
                  <a:txBody>
                    <a:bodyPr/>
                    <a:lstStyle/>
                    <a:p>
                      <a:pPr fontAlgn="t">
                        <a:spcBef>
                          <a:spcPts val="1200"/>
                        </a:spcBef>
                        <a:spcAft>
                          <a:spcPts val="1200"/>
                        </a:spcAft>
                      </a:pPr>
                      <a:r>
                        <a:rPr lang="en-US" sz="2000">
                          <a:solidFill>
                            <a:srgbClr val="414141"/>
                          </a:solidFill>
                          <a:effectLst/>
                        </a:rPr>
                        <a:t>Replace</a:t>
                      </a:r>
                    </a:p>
                  </a:txBody>
                  <a:tcPr/>
                </a:tc>
                <a:tc>
                  <a:txBody>
                    <a:bodyPr/>
                    <a:lstStyle/>
                    <a:p>
                      <a:pPr fontAlgn="t">
                        <a:spcBef>
                          <a:spcPts val="1200"/>
                        </a:spcBef>
                        <a:spcAft>
                          <a:spcPts val="1200"/>
                        </a:spcAft>
                      </a:pPr>
                      <a:r>
                        <a:rPr lang="en-US" sz="2000">
                          <a:solidFill>
                            <a:srgbClr val="414141"/>
                          </a:solidFill>
                          <a:effectLst/>
                        </a:rPr>
                        <a:t>Replaces the contents of a specified file with the contents of another file, deleting the original file, and creating a backup of the replaced file</a:t>
                      </a:r>
                    </a:p>
                  </a:txBody>
                  <a:tcPr/>
                </a:tc>
                <a:extLst>
                  <a:ext uri="{0D108BD9-81ED-4DB2-BD59-A6C34878D82A}">
                    <a16:rowId xmlns:a16="http://schemas.microsoft.com/office/drawing/2014/main" val="10003"/>
                  </a:ext>
                </a:extLst>
              </a:tr>
              <a:tr h="877435">
                <a:tc>
                  <a:txBody>
                    <a:bodyPr/>
                    <a:lstStyle/>
                    <a:p>
                      <a:pPr fontAlgn="t">
                        <a:spcBef>
                          <a:spcPts val="1200"/>
                        </a:spcBef>
                        <a:spcAft>
                          <a:spcPts val="1200"/>
                        </a:spcAft>
                      </a:pPr>
                      <a:r>
                        <a:rPr lang="en-US" sz="2000">
                          <a:solidFill>
                            <a:srgbClr val="414141"/>
                          </a:solidFill>
                          <a:effectLst/>
                        </a:rPr>
                        <a:t>WriteAllBytes</a:t>
                      </a:r>
                    </a:p>
                  </a:txBody>
                  <a:tcPr/>
                </a:tc>
                <a:tc>
                  <a:txBody>
                    <a:bodyPr/>
                    <a:lstStyle/>
                    <a:p>
                      <a:pPr fontAlgn="t">
                        <a:spcBef>
                          <a:spcPts val="1200"/>
                        </a:spcBef>
                        <a:spcAft>
                          <a:spcPts val="1200"/>
                        </a:spcAft>
                      </a:pPr>
                      <a:r>
                        <a:rPr lang="en-US" sz="2000">
                          <a:solidFill>
                            <a:srgbClr val="414141"/>
                          </a:solidFill>
                          <a:effectLst/>
                        </a:rPr>
                        <a:t>Creates a new file, writes the specified byte array to the file, and then closes the file. If the target file already exists, it is overwritten</a:t>
                      </a:r>
                    </a:p>
                  </a:txBody>
                  <a:tcPr/>
                </a:tc>
                <a:extLst>
                  <a:ext uri="{0D108BD9-81ED-4DB2-BD59-A6C34878D82A}">
                    <a16:rowId xmlns:a16="http://schemas.microsoft.com/office/drawing/2014/main" val="10004"/>
                  </a:ext>
                </a:extLst>
              </a:tr>
              <a:tr h="495941">
                <a:tc>
                  <a:txBody>
                    <a:bodyPr/>
                    <a:lstStyle/>
                    <a:p>
                      <a:pPr fontAlgn="t">
                        <a:spcBef>
                          <a:spcPts val="1200"/>
                        </a:spcBef>
                        <a:spcAft>
                          <a:spcPts val="1200"/>
                        </a:spcAft>
                      </a:pPr>
                      <a:r>
                        <a:rPr lang="en-US" sz="2000">
                          <a:solidFill>
                            <a:srgbClr val="414141"/>
                          </a:solidFill>
                          <a:effectLst/>
                        </a:rPr>
                        <a:t>WriteAllLines</a:t>
                      </a:r>
                    </a:p>
                  </a:txBody>
                  <a:tcPr/>
                </a:tc>
                <a:tc>
                  <a:txBody>
                    <a:bodyPr/>
                    <a:lstStyle/>
                    <a:p>
                      <a:pPr fontAlgn="t">
                        <a:spcBef>
                          <a:spcPts val="1200"/>
                        </a:spcBef>
                        <a:spcAft>
                          <a:spcPts val="1200"/>
                        </a:spcAft>
                      </a:pPr>
                      <a:r>
                        <a:rPr lang="en-US" sz="2000">
                          <a:solidFill>
                            <a:srgbClr val="414141"/>
                          </a:solidFill>
                          <a:effectLst/>
                        </a:rPr>
                        <a:t>Creates a new file, writes a collection of strings to the file, and then closes the file</a:t>
                      </a:r>
                    </a:p>
                  </a:txBody>
                  <a:tcPr/>
                </a:tc>
                <a:extLst>
                  <a:ext uri="{0D108BD9-81ED-4DB2-BD59-A6C34878D82A}">
                    <a16:rowId xmlns:a16="http://schemas.microsoft.com/office/drawing/2014/main" val="10005"/>
                  </a:ext>
                </a:extLst>
              </a:tr>
              <a:tr h="877435">
                <a:tc>
                  <a:txBody>
                    <a:bodyPr/>
                    <a:lstStyle/>
                    <a:p>
                      <a:pPr fontAlgn="t">
                        <a:spcBef>
                          <a:spcPts val="1200"/>
                        </a:spcBef>
                        <a:spcAft>
                          <a:spcPts val="1200"/>
                        </a:spcAft>
                      </a:pPr>
                      <a:r>
                        <a:rPr lang="en-US" sz="2000">
                          <a:solidFill>
                            <a:srgbClr val="414141"/>
                          </a:solidFill>
                          <a:effectLst/>
                        </a:rPr>
                        <a:t>WriteAllText</a:t>
                      </a:r>
                    </a:p>
                  </a:txBody>
                  <a:tcPr/>
                </a:tc>
                <a:tc>
                  <a:txBody>
                    <a:bodyPr/>
                    <a:lstStyle/>
                    <a:p>
                      <a:pPr fontAlgn="t">
                        <a:spcBef>
                          <a:spcPts val="1200"/>
                        </a:spcBef>
                        <a:spcAft>
                          <a:spcPts val="1200"/>
                        </a:spcAft>
                      </a:pPr>
                      <a:r>
                        <a:rPr lang="en-US" sz="2000">
                          <a:solidFill>
                            <a:srgbClr val="414141"/>
                          </a:solidFill>
                          <a:effectLst/>
                        </a:rPr>
                        <a:t>Creates a new file, writes the specified string to the file, and then closes the file. If the target file already exists, it is overwritten</a:t>
                      </a:r>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157137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463604" cy="575433"/>
          </a:xfrm>
        </p:spPr>
        <p:txBody>
          <a:bodyPr>
            <a:normAutofit fontScale="90000"/>
          </a:bodyPr>
          <a:lstStyle/>
          <a:p>
            <a:r>
              <a:rPr lang="en-US" b="1"/>
              <a:t>File Class Demonstration-01</a:t>
            </a:r>
            <a:endParaRPr lang="en-US" dirty="0"/>
          </a:p>
        </p:txBody>
      </p:sp>
      <p:pic>
        <p:nvPicPr>
          <p:cNvPr id="3" name="Picture 2">
            <a:extLst>
              <a:ext uri="{FF2B5EF4-FFF2-40B4-BE49-F238E27FC236}">
                <a16:creationId xmlns:a16="http://schemas.microsoft.com/office/drawing/2014/main" id="{93CF4003-EE45-4284-AFCD-FD6F56C9692E}"/>
              </a:ext>
            </a:extLst>
          </p:cNvPr>
          <p:cNvPicPr>
            <a:picLocks noChangeAspect="1"/>
          </p:cNvPicPr>
          <p:nvPr/>
        </p:nvPicPr>
        <p:blipFill>
          <a:blip r:embed="rId2"/>
          <a:stretch>
            <a:fillRect/>
          </a:stretch>
        </p:blipFill>
        <p:spPr>
          <a:xfrm>
            <a:off x="7942460" y="4886251"/>
            <a:ext cx="3012848" cy="1284323"/>
          </a:xfrm>
          <a:prstGeom prst="rect">
            <a:avLst/>
          </a:prstGeom>
        </p:spPr>
      </p:pic>
      <p:grpSp>
        <p:nvGrpSpPr>
          <p:cNvPr id="10" name="Group 9">
            <a:extLst>
              <a:ext uri="{FF2B5EF4-FFF2-40B4-BE49-F238E27FC236}">
                <a16:creationId xmlns:a16="http://schemas.microsoft.com/office/drawing/2014/main" id="{89D2F05C-257C-4FDB-BF83-3352BA987826}"/>
              </a:ext>
            </a:extLst>
          </p:cNvPr>
          <p:cNvGrpSpPr/>
          <p:nvPr/>
        </p:nvGrpSpPr>
        <p:grpSpPr>
          <a:xfrm>
            <a:off x="275516" y="1459133"/>
            <a:ext cx="6306456" cy="4989292"/>
            <a:chOff x="275516" y="1459133"/>
            <a:chExt cx="6306456" cy="4989292"/>
          </a:xfrm>
        </p:grpSpPr>
        <p:pic>
          <p:nvPicPr>
            <p:cNvPr id="7" name="Picture 6">
              <a:extLst>
                <a:ext uri="{FF2B5EF4-FFF2-40B4-BE49-F238E27FC236}">
                  <a16:creationId xmlns:a16="http://schemas.microsoft.com/office/drawing/2014/main" id="{19B89FE5-9339-4D73-A093-2037F1E5B535}"/>
                </a:ext>
              </a:extLst>
            </p:cNvPr>
            <p:cNvPicPr>
              <a:picLocks noChangeAspect="1"/>
            </p:cNvPicPr>
            <p:nvPr/>
          </p:nvPicPr>
          <p:blipFill>
            <a:blip r:embed="rId3"/>
            <a:stretch>
              <a:fillRect/>
            </a:stretch>
          </p:blipFill>
          <p:spPr>
            <a:xfrm>
              <a:off x="372337" y="1459133"/>
              <a:ext cx="6209635" cy="4989292"/>
            </a:xfrm>
            <a:prstGeom prst="rect">
              <a:avLst/>
            </a:prstGeom>
          </p:spPr>
        </p:pic>
        <p:sp>
          <p:nvSpPr>
            <p:cNvPr id="9" name="Rectangle 8">
              <a:extLst>
                <a:ext uri="{FF2B5EF4-FFF2-40B4-BE49-F238E27FC236}">
                  <a16:creationId xmlns:a16="http://schemas.microsoft.com/office/drawing/2014/main" id="{D9122041-7520-42E6-859C-E77091BEC56D}"/>
                </a:ext>
              </a:extLst>
            </p:cNvPr>
            <p:cNvSpPr/>
            <p:nvPr/>
          </p:nvSpPr>
          <p:spPr>
            <a:xfrm>
              <a:off x="275516" y="1656080"/>
              <a:ext cx="1797124" cy="2235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9D26F458-84DE-4731-B380-21ED6449A715}"/>
              </a:ext>
            </a:extLst>
          </p:cNvPr>
          <p:cNvGrpSpPr/>
          <p:nvPr/>
        </p:nvGrpSpPr>
        <p:grpSpPr>
          <a:xfrm>
            <a:off x="7278509" y="1491991"/>
            <a:ext cx="4637975" cy="2852685"/>
            <a:chOff x="7343250" y="1459133"/>
            <a:chExt cx="4637975" cy="2852685"/>
          </a:xfrm>
        </p:grpSpPr>
        <p:pic>
          <p:nvPicPr>
            <p:cNvPr id="12" name="Picture 11">
              <a:extLst>
                <a:ext uri="{FF2B5EF4-FFF2-40B4-BE49-F238E27FC236}">
                  <a16:creationId xmlns:a16="http://schemas.microsoft.com/office/drawing/2014/main" id="{E70C49DF-CB3A-4B5A-B3C3-1FB06E0D6987}"/>
                </a:ext>
              </a:extLst>
            </p:cNvPr>
            <p:cNvPicPr>
              <a:picLocks noChangeAspect="1"/>
            </p:cNvPicPr>
            <p:nvPr/>
          </p:nvPicPr>
          <p:blipFill>
            <a:blip r:embed="rId4"/>
            <a:stretch>
              <a:fillRect/>
            </a:stretch>
          </p:blipFill>
          <p:spPr>
            <a:xfrm>
              <a:off x="7343250" y="1459133"/>
              <a:ext cx="4637975" cy="2852685"/>
            </a:xfrm>
            <a:prstGeom prst="rect">
              <a:avLst/>
            </a:prstGeom>
          </p:spPr>
        </p:pic>
        <p:sp>
          <p:nvSpPr>
            <p:cNvPr id="14" name="Rectangle 13">
              <a:extLst>
                <a:ext uri="{FF2B5EF4-FFF2-40B4-BE49-F238E27FC236}">
                  <a16:creationId xmlns:a16="http://schemas.microsoft.com/office/drawing/2014/main" id="{C1AE64C5-0125-41D7-BB83-A0678570BB57}"/>
                </a:ext>
              </a:extLst>
            </p:cNvPr>
            <p:cNvSpPr/>
            <p:nvPr/>
          </p:nvSpPr>
          <p:spPr>
            <a:xfrm>
              <a:off x="7363570" y="3974098"/>
              <a:ext cx="4300110" cy="33771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1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065913" cy="575433"/>
          </a:xfrm>
        </p:spPr>
        <p:txBody>
          <a:bodyPr>
            <a:normAutofit fontScale="90000"/>
          </a:bodyPr>
          <a:lstStyle/>
          <a:p>
            <a:r>
              <a:rPr lang="en-US" b="1"/>
              <a:t>File Class Demonstration-02</a:t>
            </a:r>
            <a:endParaRPr lang="en-US" dirty="0"/>
          </a:p>
        </p:txBody>
      </p:sp>
      <p:pic>
        <p:nvPicPr>
          <p:cNvPr id="3" name="Picture 2">
            <a:extLst>
              <a:ext uri="{FF2B5EF4-FFF2-40B4-BE49-F238E27FC236}">
                <a16:creationId xmlns:a16="http://schemas.microsoft.com/office/drawing/2014/main" id="{109E4AE1-0EE4-4769-A145-0666FE9F0E34}"/>
              </a:ext>
            </a:extLst>
          </p:cNvPr>
          <p:cNvPicPr>
            <a:picLocks noChangeAspect="1"/>
          </p:cNvPicPr>
          <p:nvPr/>
        </p:nvPicPr>
        <p:blipFill>
          <a:blip r:embed="rId2"/>
          <a:stretch>
            <a:fillRect/>
          </a:stretch>
        </p:blipFill>
        <p:spPr>
          <a:xfrm>
            <a:off x="8492343" y="1835937"/>
            <a:ext cx="3482186" cy="1182629"/>
          </a:xfrm>
          <a:prstGeom prst="rect">
            <a:avLst/>
          </a:prstGeom>
        </p:spPr>
      </p:pic>
      <p:pic>
        <p:nvPicPr>
          <p:cNvPr id="7" name="Picture 6">
            <a:extLst>
              <a:ext uri="{FF2B5EF4-FFF2-40B4-BE49-F238E27FC236}">
                <a16:creationId xmlns:a16="http://schemas.microsoft.com/office/drawing/2014/main" id="{E520EE00-2A11-41A5-ABDC-4BCACC6135DA}"/>
              </a:ext>
            </a:extLst>
          </p:cNvPr>
          <p:cNvPicPr>
            <a:picLocks noChangeAspect="1"/>
          </p:cNvPicPr>
          <p:nvPr/>
        </p:nvPicPr>
        <p:blipFill>
          <a:blip r:embed="rId3"/>
          <a:stretch>
            <a:fillRect/>
          </a:stretch>
        </p:blipFill>
        <p:spPr>
          <a:xfrm>
            <a:off x="20320" y="1665882"/>
            <a:ext cx="8185542" cy="4298038"/>
          </a:xfrm>
          <a:prstGeom prst="rect">
            <a:avLst/>
          </a:prstGeom>
        </p:spPr>
      </p:pic>
      <p:grpSp>
        <p:nvGrpSpPr>
          <p:cNvPr id="14" name="Group 13">
            <a:extLst>
              <a:ext uri="{FF2B5EF4-FFF2-40B4-BE49-F238E27FC236}">
                <a16:creationId xmlns:a16="http://schemas.microsoft.com/office/drawing/2014/main" id="{49A99CAA-5D75-4EE6-A43C-097EDCDE11B7}"/>
              </a:ext>
            </a:extLst>
          </p:cNvPr>
          <p:cNvGrpSpPr/>
          <p:nvPr/>
        </p:nvGrpSpPr>
        <p:grpSpPr>
          <a:xfrm>
            <a:off x="8100151" y="3940333"/>
            <a:ext cx="3915018" cy="2503570"/>
            <a:chOff x="8205862" y="2143050"/>
            <a:chExt cx="3915018" cy="2503570"/>
          </a:xfrm>
        </p:grpSpPr>
        <p:pic>
          <p:nvPicPr>
            <p:cNvPr id="12" name="Picture 11">
              <a:extLst>
                <a:ext uri="{FF2B5EF4-FFF2-40B4-BE49-F238E27FC236}">
                  <a16:creationId xmlns:a16="http://schemas.microsoft.com/office/drawing/2014/main" id="{3442F0AA-AAAA-4781-8C12-2438DE9A537C}"/>
                </a:ext>
              </a:extLst>
            </p:cNvPr>
            <p:cNvPicPr>
              <a:picLocks noChangeAspect="1"/>
            </p:cNvPicPr>
            <p:nvPr/>
          </p:nvPicPr>
          <p:blipFill>
            <a:blip r:embed="rId4"/>
            <a:stretch>
              <a:fillRect/>
            </a:stretch>
          </p:blipFill>
          <p:spPr>
            <a:xfrm>
              <a:off x="8205862" y="2143050"/>
              <a:ext cx="3874378" cy="2503570"/>
            </a:xfrm>
            <a:prstGeom prst="rect">
              <a:avLst/>
            </a:prstGeom>
          </p:spPr>
        </p:pic>
        <p:sp>
          <p:nvSpPr>
            <p:cNvPr id="13" name="Rectangle 12">
              <a:extLst>
                <a:ext uri="{FF2B5EF4-FFF2-40B4-BE49-F238E27FC236}">
                  <a16:creationId xmlns:a16="http://schemas.microsoft.com/office/drawing/2014/main" id="{D06EFBED-0A83-4018-81A9-CD33C84E37EB}"/>
                </a:ext>
              </a:extLst>
            </p:cNvPr>
            <p:cNvSpPr/>
            <p:nvPr/>
          </p:nvSpPr>
          <p:spPr>
            <a:xfrm>
              <a:off x="9966960" y="2928079"/>
              <a:ext cx="2153920" cy="5009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9445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2495811"/>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The FileInfo class provides the same functionality as the static </a:t>
            </a:r>
            <a:r>
              <a:rPr lang="en-US" sz="2600" b="1">
                <a:latin typeface="+mj-lt"/>
              </a:rPr>
              <a:t>File</a:t>
            </a:r>
            <a:r>
              <a:rPr lang="en-US" sz="2600">
                <a:latin typeface="+mj-lt"/>
              </a:rPr>
              <a:t> class but we have more control on read/write operations on files by writing code manually for reading or writing bytes from a file</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FileInfo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2687896566"/>
              </p:ext>
            </p:extLst>
          </p:nvPr>
        </p:nvGraphicFramePr>
        <p:xfrm>
          <a:off x="275516" y="3812343"/>
          <a:ext cx="11709655" cy="2622648"/>
        </p:xfrm>
        <a:graphic>
          <a:graphicData uri="http://schemas.openxmlformats.org/drawingml/2006/table">
            <a:tbl>
              <a:tblPr firstRow="1" bandRow="1">
                <a:tableStyleId>{5C22544A-7EE6-4342-B048-85BDC9FD1C3A}</a:tableStyleId>
              </a:tblPr>
              <a:tblGrid>
                <a:gridCol w="3064209">
                  <a:extLst>
                    <a:ext uri="{9D8B030D-6E8A-4147-A177-3AD203B41FA5}">
                      <a16:colId xmlns:a16="http://schemas.microsoft.com/office/drawing/2014/main" val="20000"/>
                    </a:ext>
                  </a:extLst>
                </a:gridCol>
                <a:gridCol w="8645446">
                  <a:extLst>
                    <a:ext uri="{9D8B030D-6E8A-4147-A177-3AD203B41FA5}">
                      <a16:colId xmlns:a16="http://schemas.microsoft.com/office/drawing/2014/main" val="20001"/>
                    </a:ext>
                  </a:extLst>
                </a:gridCol>
              </a:tblGrid>
              <a:tr h="567342">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690155">
                <a:tc>
                  <a:txBody>
                    <a:bodyPr/>
                    <a:lstStyle/>
                    <a:p>
                      <a:pPr fontAlgn="t"/>
                      <a:r>
                        <a:rPr lang="en-US" sz="2000">
                          <a:solidFill>
                            <a:srgbClr val="414141"/>
                          </a:solidFill>
                          <a:effectLst/>
                        </a:rPr>
                        <a:t>Directory</a:t>
                      </a:r>
                    </a:p>
                  </a:txBody>
                  <a:tcPr/>
                </a:tc>
                <a:tc>
                  <a:txBody>
                    <a:bodyPr/>
                    <a:lstStyle/>
                    <a:p>
                      <a:pPr fontAlgn="t"/>
                      <a:r>
                        <a:rPr lang="en-US" sz="2000">
                          <a:solidFill>
                            <a:srgbClr val="414141"/>
                          </a:solidFill>
                          <a:effectLst/>
                        </a:rPr>
                        <a:t>Gets an instance of the parent directory</a:t>
                      </a:r>
                    </a:p>
                  </a:txBody>
                  <a:tcPr/>
                </a:tc>
                <a:extLst>
                  <a:ext uri="{0D108BD9-81ED-4DB2-BD59-A6C34878D82A}">
                    <a16:rowId xmlns:a16="http://schemas.microsoft.com/office/drawing/2014/main" val="10004"/>
                  </a:ext>
                </a:extLst>
              </a:tr>
              <a:tr h="677732">
                <a:tc>
                  <a:txBody>
                    <a:bodyPr/>
                    <a:lstStyle/>
                    <a:p>
                      <a:pPr fontAlgn="t"/>
                      <a:r>
                        <a:rPr lang="en-US" sz="2000">
                          <a:solidFill>
                            <a:srgbClr val="414141"/>
                          </a:solidFill>
                          <a:effectLst/>
                        </a:rPr>
                        <a:t>DirectoryName</a:t>
                      </a:r>
                    </a:p>
                  </a:txBody>
                  <a:tcPr/>
                </a:tc>
                <a:tc>
                  <a:txBody>
                    <a:bodyPr/>
                    <a:lstStyle/>
                    <a:p>
                      <a:pPr fontAlgn="t"/>
                      <a:r>
                        <a:rPr lang="en-US" sz="2000">
                          <a:solidFill>
                            <a:srgbClr val="414141"/>
                          </a:solidFill>
                          <a:effectLst/>
                        </a:rPr>
                        <a:t>Gets a string representing the directory's full path</a:t>
                      </a:r>
                    </a:p>
                  </a:txBody>
                  <a:tcPr/>
                </a:tc>
                <a:extLst>
                  <a:ext uri="{0D108BD9-81ED-4DB2-BD59-A6C34878D82A}">
                    <a16:rowId xmlns:a16="http://schemas.microsoft.com/office/drawing/2014/main" val="10005"/>
                  </a:ext>
                </a:extLst>
              </a:tr>
              <a:tr h="687419">
                <a:tc>
                  <a:txBody>
                    <a:bodyPr/>
                    <a:lstStyle/>
                    <a:p>
                      <a:pPr fontAlgn="t"/>
                      <a:r>
                        <a:rPr lang="en-US" sz="2000">
                          <a:solidFill>
                            <a:srgbClr val="414141"/>
                          </a:solidFill>
                          <a:effectLst/>
                        </a:rPr>
                        <a:t>Exists</a:t>
                      </a:r>
                    </a:p>
                  </a:txBody>
                  <a:tcPr/>
                </a:tc>
                <a:tc>
                  <a:txBody>
                    <a:bodyPr/>
                    <a:lstStyle/>
                    <a:p>
                      <a:pPr fontAlgn="t"/>
                      <a:r>
                        <a:rPr lang="en-US" sz="2000">
                          <a:solidFill>
                            <a:srgbClr val="414141"/>
                          </a:solidFill>
                          <a:effectLst/>
                        </a:rPr>
                        <a:t>Gets a value indicating whether a file exists</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2808053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8" name="Title 1">
            <a:extLst>
              <a:ext uri="{FF2B5EF4-FFF2-40B4-BE49-F238E27FC236}">
                <a16:creationId xmlns:a16="http://schemas.microsoft.com/office/drawing/2014/main" id="{4835628C-FA03-42E3-9D4A-493A72251D0A}"/>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207233172"/>
              </p:ext>
            </p:extLst>
          </p:nvPr>
        </p:nvGraphicFramePr>
        <p:xfrm>
          <a:off x="211567" y="1673564"/>
          <a:ext cx="11768866" cy="4666276"/>
        </p:xfrm>
        <a:graphic>
          <a:graphicData uri="http://schemas.openxmlformats.org/drawingml/2006/table">
            <a:tbl>
              <a:tblPr firstRow="1" bandRow="1">
                <a:tableStyleId>{5C22544A-7EE6-4342-B048-85BDC9FD1C3A}</a:tableStyleId>
              </a:tblPr>
              <a:tblGrid>
                <a:gridCol w="2122842">
                  <a:extLst>
                    <a:ext uri="{9D8B030D-6E8A-4147-A177-3AD203B41FA5}">
                      <a16:colId xmlns:a16="http://schemas.microsoft.com/office/drawing/2014/main" val="20000"/>
                    </a:ext>
                  </a:extLst>
                </a:gridCol>
                <a:gridCol w="964602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fontAlgn="t"/>
                      <a:r>
                        <a:rPr lang="en-US" sz="2000">
                          <a:solidFill>
                            <a:srgbClr val="414141"/>
                          </a:solidFill>
                          <a:effectLst/>
                        </a:rPr>
                        <a:t>Extension</a:t>
                      </a:r>
                    </a:p>
                  </a:txBody>
                  <a:tcPr/>
                </a:tc>
                <a:tc>
                  <a:txBody>
                    <a:bodyPr/>
                    <a:lstStyle/>
                    <a:p>
                      <a:pPr fontAlgn="t"/>
                      <a:r>
                        <a:rPr lang="en-US" sz="2000">
                          <a:solidFill>
                            <a:srgbClr val="414141"/>
                          </a:solidFill>
                          <a:effectLst/>
                        </a:rPr>
                        <a:t>Gets the string representing the extension part of the file</a:t>
                      </a:r>
                    </a:p>
                  </a:txBody>
                  <a:tcPr/>
                </a:tc>
                <a:extLst>
                  <a:ext uri="{0D108BD9-81ED-4DB2-BD59-A6C34878D82A}">
                    <a16:rowId xmlns:a16="http://schemas.microsoft.com/office/drawing/2014/main" val="10001"/>
                  </a:ext>
                </a:extLst>
              </a:tr>
              <a:tr h="598715">
                <a:tc>
                  <a:txBody>
                    <a:bodyPr/>
                    <a:lstStyle/>
                    <a:p>
                      <a:pPr fontAlgn="t"/>
                      <a:r>
                        <a:rPr lang="en-US" sz="2000">
                          <a:solidFill>
                            <a:srgbClr val="414141"/>
                          </a:solidFill>
                          <a:effectLst/>
                        </a:rPr>
                        <a:t>FullName</a:t>
                      </a:r>
                    </a:p>
                  </a:txBody>
                  <a:tcPr/>
                </a:tc>
                <a:tc>
                  <a:txBody>
                    <a:bodyPr/>
                    <a:lstStyle/>
                    <a:p>
                      <a:pPr fontAlgn="t"/>
                      <a:r>
                        <a:rPr lang="en-US" sz="2000">
                          <a:solidFill>
                            <a:srgbClr val="414141"/>
                          </a:solidFill>
                          <a:effectLst/>
                        </a:rPr>
                        <a:t>Gets the full path of the directory or file</a:t>
                      </a:r>
                    </a:p>
                  </a:txBody>
                  <a:tcPr/>
                </a:tc>
                <a:extLst>
                  <a:ext uri="{0D108BD9-81ED-4DB2-BD59-A6C34878D82A}">
                    <a16:rowId xmlns:a16="http://schemas.microsoft.com/office/drawing/2014/main" val="10002"/>
                  </a:ext>
                </a:extLst>
              </a:tr>
              <a:tr h="614613">
                <a:tc>
                  <a:txBody>
                    <a:bodyPr/>
                    <a:lstStyle/>
                    <a:p>
                      <a:pPr fontAlgn="t"/>
                      <a:r>
                        <a:rPr lang="en-US" sz="2000">
                          <a:solidFill>
                            <a:srgbClr val="414141"/>
                          </a:solidFill>
                          <a:effectLst/>
                        </a:rPr>
                        <a:t>IsReadOnly</a:t>
                      </a:r>
                    </a:p>
                  </a:txBody>
                  <a:tcPr/>
                </a:tc>
                <a:tc>
                  <a:txBody>
                    <a:bodyPr/>
                    <a:lstStyle/>
                    <a:p>
                      <a:pPr fontAlgn="t"/>
                      <a:r>
                        <a:rPr lang="en-US" sz="2000">
                          <a:solidFill>
                            <a:srgbClr val="414141"/>
                          </a:solidFill>
                          <a:effectLst/>
                        </a:rPr>
                        <a:t>Gets or sets a value that determines if the current file is read only</a:t>
                      </a:r>
                    </a:p>
                  </a:txBody>
                  <a:tcPr/>
                </a:tc>
                <a:extLst>
                  <a:ext uri="{0D108BD9-81ED-4DB2-BD59-A6C34878D82A}">
                    <a16:rowId xmlns:a16="http://schemas.microsoft.com/office/drawing/2014/main" val="10003"/>
                  </a:ext>
                </a:extLst>
              </a:tr>
              <a:tr h="722332">
                <a:tc>
                  <a:txBody>
                    <a:bodyPr/>
                    <a:lstStyle/>
                    <a:p>
                      <a:pPr fontAlgn="t"/>
                      <a:r>
                        <a:rPr lang="en-US" sz="2000">
                          <a:solidFill>
                            <a:srgbClr val="414141"/>
                          </a:solidFill>
                          <a:effectLst/>
                        </a:rPr>
                        <a:t>LastAccessTime</a:t>
                      </a:r>
                    </a:p>
                  </a:txBody>
                  <a:tcPr/>
                </a:tc>
                <a:tc>
                  <a:txBody>
                    <a:bodyPr/>
                    <a:lstStyle/>
                    <a:p>
                      <a:pPr fontAlgn="t"/>
                      <a:r>
                        <a:rPr lang="en-US" sz="2000">
                          <a:solidFill>
                            <a:srgbClr val="414141"/>
                          </a:solidFill>
                          <a:effectLst/>
                        </a:rPr>
                        <a:t>Gets or sets the time the current file or directory was last accessed</a:t>
                      </a:r>
                    </a:p>
                  </a:txBody>
                  <a:tcPr/>
                </a:tc>
                <a:extLst>
                  <a:ext uri="{0D108BD9-81ED-4DB2-BD59-A6C34878D82A}">
                    <a16:rowId xmlns:a16="http://schemas.microsoft.com/office/drawing/2014/main" val="10004"/>
                  </a:ext>
                </a:extLst>
              </a:tr>
              <a:tr h="609600">
                <a:tc>
                  <a:txBody>
                    <a:bodyPr/>
                    <a:lstStyle/>
                    <a:p>
                      <a:pPr fontAlgn="t"/>
                      <a:r>
                        <a:rPr lang="en-US" sz="2000">
                          <a:solidFill>
                            <a:srgbClr val="414141"/>
                          </a:solidFill>
                          <a:effectLst/>
                        </a:rPr>
                        <a:t>LastWriteTime</a:t>
                      </a:r>
                    </a:p>
                  </a:txBody>
                  <a:tcPr/>
                </a:tc>
                <a:tc>
                  <a:txBody>
                    <a:bodyPr/>
                    <a:lstStyle/>
                    <a:p>
                      <a:pPr fontAlgn="t"/>
                      <a:r>
                        <a:rPr lang="en-US" sz="2000">
                          <a:solidFill>
                            <a:srgbClr val="414141"/>
                          </a:solidFill>
                          <a:effectLst/>
                        </a:rPr>
                        <a:t>Gets or sets the time when the current file or directory was last written to</a:t>
                      </a:r>
                    </a:p>
                  </a:txBody>
                  <a:tcPr/>
                </a:tc>
                <a:extLst>
                  <a:ext uri="{0D108BD9-81ED-4DB2-BD59-A6C34878D82A}">
                    <a16:rowId xmlns:a16="http://schemas.microsoft.com/office/drawing/2014/main" val="10005"/>
                  </a:ext>
                </a:extLst>
              </a:tr>
              <a:tr h="561355">
                <a:tc>
                  <a:txBody>
                    <a:bodyPr/>
                    <a:lstStyle/>
                    <a:p>
                      <a:pPr fontAlgn="t"/>
                      <a:r>
                        <a:rPr lang="en-US" sz="2000">
                          <a:solidFill>
                            <a:srgbClr val="414141"/>
                          </a:solidFill>
                          <a:effectLst/>
                        </a:rPr>
                        <a:t>Length</a:t>
                      </a:r>
                    </a:p>
                  </a:txBody>
                  <a:tcPr/>
                </a:tc>
                <a:tc>
                  <a:txBody>
                    <a:bodyPr/>
                    <a:lstStyle/>
                    <a:p>
                      <a:pPr fontAlgn="t"/>
                      <a:r>
                        <a:rPr lang="en-US" sz="2000">
                          <a:solidFill>
                            <a:srgbClr val="414141"/>
                          </a:solidFill>
                          <a:effectLst/>
                        </a:rPr>
                        <a:t>Gets the size, in bytes, of the current file</a:t>
                      </a:r>
                    </a:p>
                  </a:txBody>
                  <a:tcPr/>
                </a:tc>
                <a:extLst>
                  <a:ext uri="{0D108BD9-81ED-4DB2-BD59-A6C34878D82A}">
                    <a16:rowId xmlns:a16="http://schemas.microsoft.com/office/drawing/2014/main" val="508282034"/>
                  </a:ext>
                </a:extLst>
              </a:tr>
              <a:tr h="514633">
                <a:tc>
                  <a:txBody>
                    <a:bodyPr/>
                    <a:lstStyle/>
                    <a:p>
                      <a:pPr fontAlgn="t"/>
                      <a:r>
                        <a:rPr lang="en-US" sz="2000">
                          <a:solidFill>
                            <a:srgbClr val="414141"/>
                          </a:solidFill>
                          <a:effectLst/>
                        </a:rPr>
                        <a:t>Name</a:t>
                      </a:r>
                    </a:p>
                  </a:txBody>
                  <a:tcPr/>
                </a:tc>
                <a:tc>
                  <a:txBody>
                    <a:bodyPr/>
                    <a:lstStyle/>
                    <a:p>
                      <a:pPr fontAlgn="t"/>
                      <a:r>
                        <a:rPr lang="en-US" sz="2000">
                          <a:solidFill>
                            <a:srgbClr val="414141"/>
                          </a:solidFill>
                          <a:effectLst/>
                        </a:rPr>
                        <a:t>Gets the name of the file</a:t>
                      </a:r>
                    </a:p>
                  </a:txBody>
                  <a:tcPr/>
                </a:tc>
                <a:extLst>
                  <a:ext uri="{0D108BD9-81ED-4DB2-BD59-A6C34878D82A}">
                    <a16:rowId xmlns:a16="http://schemas.microsoft.com/office/drawing/2014/main" val="2099629954"/>
                  </a:ext>
                </a:extLst>
              </a:tr>
            </a:tbl>
          </a:graphicData>
        </a:graphic>
      </p:graphicFrame>
    </p:spTree>
    <p:extLst>
      <p:ext uri="{BB962C8B-B14F-4D97-AF65-F5344CB8AC3E}">
        <p14:creationId xmlns:p14="http://schemas.microsoft.com/office/powerpoint/2010/main" val="288005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129093" y="1597572"/>
            <a:ext cx="11973260" cy="4792470"/>
          </a:xfrm>
        </p:spPr>
        <p:txBody>
          <a:bodyPr>
            <a:noAutofit/>
          </a:bodyPr>
          <a:lstStyle/>
          <a:p>
            <a:pPr marL="342900" indent="-342900" algn="just">
              <a:lnSpc>
                <a:spcPct val="100000"/>
              </a:lnSpc>
              <a:buClr>
                <a:srgbClr val="973735"/>
              </a:buClr>
              <a:buSzPct val="50000"/>
              <a:buFont typeface="Wingdings" pitchFamily="2" charset="2"/>
              <a:buChar char="u"/>
              <a:defRPr/>
            </a:pPr>
            <a:r>
              <a:rPr lang="en-US"/>
              <a:t>Overview System.IO</a:t>
            </a:r>
          </a:p>
          <a:p>
            <a:pPr marL="342900" indent="-342900" algn="just">
              <a:lnSpc>
                <a:spcPct val="100000"/>
              </a:lnSpc>
              <a:buClr>
                <a:srgbClr val="973735"/>
              </a:buClr>
              <a:buSzPct val="50000"/>
              <a:buFont typeface="Wingdings" pitchFamily="2" charset="2"/>
              <a:buChar char="u"/>
              <a:defRPr/>
            </a:pPr>
            <a:r>
              <a:rPr lang="en-US"/>
              <a:t>Explain about File and FileInfo class</a:t>
            </a:r>
          </a:p>
          <a:p>
            <a:pPr marL="342900" indent="-342900" algn="just">
              <a:lnSpc>
                <a:spcPct val="100000"/>
              </a:lnSpc>
              <a:buClr>
                <a:srgbClr val="973735"/>
              </a:buClr>
              <a:buSzPct val="50000"/>
              <a:buFont typeface="Wingdings" pitchFamily="2" charset="2"/>
              <a:buChar char="u"/>
              <a:defRPr/>
            </a:pPr>
            <a:r>
              <a:rPr lang="en-US"/>
              <a:t>Explain about Directory and DirectoryInfo class</a:t>
            </a:r>
          </a:p>
          <a:p>
            <a:pPr marL="342900" indent="-342900">
              <a:lnSpc>
                <a:spcPct val="100000"/>
              </a:lnSpc>
              <a:buClr>
                <a:srgbClr val="973735"/>
              </a:buClr>
              <a:buSzPct val="50000"/>
              <a:buFont typeface="Wingdings" pitchFamily="2" charset="2"/>
              <a:buChar char="u"/>
              <a:defRPr/>
            </a:pPr>
            <a:r>
              <a:rPr lang="en-US"/>
              <a:t>Explain and Demo about FileStream class</a:t>
            </a:r>
          </a:p>
          <a:p>
            <a:pPr marL="342900" indent="-342900" algn="just">
              <a:lnSpc>
                <a:spcPct val="100000"/>
              </a:lnSpc>
              <a:buClr>
                <a:srgbClr val="973735"/>
              </a:buClr>
              <a:buSzPct val="50000"/>
              <a:buFont typeface="Wingdings" pitchFamily="2" charset="2"/>
              <a:buChar char="u"/>
              <a:defRPr/>
            </a:pPr>
            <a:r>
              <a:rPr lang="en-US"/>
              <a:t>Demo about File and FileInfo class</a:t>
            </a:r>
          </a:p>
          <a:p>
            <a:pPr marL="342900" indent="-342900" algn="just">
              <a:lnSpc>
                <a:spcPct val="100000"/>
              </a:lnSpc>
              <a:buClr>
                <a:srgbClr val="973735"/>
              </a:buClr>
              <a:buSzPct val="50000"/>
              <a:buFont typeface="Wingdings" pitchFamily="2" charset="2"/>
              <a:buChar char="u"/>
              <a:defRPr/>
            </a:pPr>
            <a:r>
              <a:rPr lang="en-US"/>
              <a:t>Demo about Directory and DirectoryInfo class</a:t>
            </a:r>
          </a:p>
          <a:p>
            <a:pPr marL="342900" indent="-342900" algn="just">
              <a:lnSpc>
                <a:spcPct val="100000"/>
              </a:lnSpc>
              <a:buClr>
                <a:srgbClr val="973735"/>
              </a:buClr>
              <a:buSzPct val="50000"/>
              <a:buFont typeface="Wingdings" pitchFamily="2" charset="2"/>
              <a:buChar char="u"/>
              <a:defRPr/>
            </a:pPr>
            <a:r>
              <a:rPr lang="en-US"/>
              <a:t>Demo create Text file using StreamReader and StreamWriter</a:t>
            </a:r>
          </a:p>
          <a:p>
            <a:pPr marL="342900" indent="-342900" algn="just">
              <a:lnSpc>
                <a:spcPct val="100000"/>
              </a:lnSpc>
              <a:buClr>
                <a:srgbClr val="973735"/>
              </a:buClr>
              <a:buSzPct val="50000"/>
              <a:buFont typeface="Wingdings" pitchFamily="2" charset="2"/>
              <a:buChar char="u"/>
              <a:defRPr/>
            </a:pPr>
            <a:r>
              <a:rPr lang="en-US"/>
              <a:t>Demo create Binary file using BinaryWriter and BinaryReader</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9/20/2023</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65043" y="64383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517702714"/>
              </p:ext>
            </p:extLst>
          </p:nvPr>
        </p:nvGraphicFramePr>
        <p:xfrm>
          <a:off x="275516" y="1601849"/>
          <a:ext cx="11768866" cy="4839234"/>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447399">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7399">
                <a:tc>
                  <a:txBody>
                    <a:bodyPr/>
                    <a:lstStyle/>
                    <a:p>
                      <a:pPr fontAlgn="t"/>
                      <a:r>
                        <a:rPr lang="en-US" sz="2000">
                          <a:solidFill>
                            <a:srgbClr val="414141"/>
                          </a:solidFill>
                          <a:effectLst/>
                        </a:rPr>
                        <a:t>AppendText</a:t>
                      </a:r>
                    </a:p>
                  </a:txBody>
                  <a:tcPr/>
                </a:tc>
                <a:tc>
                  <a:txBody>
                    <a:bodyPr/>
                    <a:lstStyle/>
                    <a:p>
                      <a:pPr fontAlgn="t"/>
                      <a:r>
                        <a:rPr lang="en-US" sz="2000">
                          <a:solidFill>
                            <a:srgbClr val="414141"/>
                          </a:solidFill>
                          <a:effectLst/>
                        </a:rPr>
                        <a:t>Creates a StreamWriter that appends text to the file represented by this instance of the FileInfo</a:t>
                      </a:r>
                    </a:p>
                  </a:txBody>
                  <a:tcPr/>
                </a:tc>
                <a:extLst>
                  <a:ext uri="{0D108BD9-81ED-4DB2-BD59-A6C34878D82A}">
                    <a16:rowId xmlns:a16="http://schemas.microsoft.com/office/drawing/2014/main" val="10001"/>
                  </a:ext>
                </a:extLst>
              </a:tr>
              <a:tr h="447399">
                <a:tc>
                  <a:txBody>
                    <a:bodyPr/>
                    <a:lstStyle/>
                    <a:p>
                      <a:pPr fontAlgn="t"/>
                      <a:r>
                        <a:rPr lang="en-US" sz="2000">
                          <a:solidFill>
                            <a:srgbClr val="414141"/>
                          </a:solidFill>
                          <a:effectLst/>
                        </a:rPr>
                        <a:t>CopyTo</a:t>
                      </a:r>
                    </a:p>
                  </a:txBody>
                  <a:tcPr/>
                </a:tc>
                <a:tc>
                  <a:txBody>
                    <a:bodyPr/>
                    <a:lstStyle/>
                    <a:p>
                      <a:pPr fontAlgn="t"/>
                      <a:r>
                        <a:rPr lang="en-US" sz="2000">
                          <a:solidFill>
                            <a:srgbClr val="414141"/>
                          </a:solidFill>
                          <a:effectLst/>
                        </a:rPr>
                        <a:t>Copies an existing file to a new file, disallowing the overwriting of an existing file</a:t>
                      </a:r>
                    </a:p>
                  </a:txBody>
                  <a:tcPr/>
                </a:tc>
                <a:extLst>
                  <a:ext uri="{0D108BD9-81ED-4DB2-BD59-A6C34878D82A}">
                    <a16:rowId xmlns:a16="http://schemas.microsoft.com/office/drawing/2014/main" val="10002"/>
                  </a:ext>
                </a:extLst>
              </a:tr>
              <a:tr h="487645">
                <a:tc>
                  <a:txBody>
                    <a:bodyPr/>
                    <a:lstStyle/>
                    <a:p>
                      <a:pPr fontAlgn="t"/>
                      <a:r>
                        <a:rPr lang="en-US" sz="2000">
                          <a:solidFill>
                            <a:srgbClr val="414141"/>
                          </a:solidFill>
                          <a:effectLst/>
                        </a:rPr>
                        <a:t>Create</a:t>
                      </a:r>
                    </a:p>
                  </a:txBody>
                  <a:tcPr/>
                </a:tc>
                <a:tc>
                  <a:txBody>
                    <a:bodyPr/>
                    <a:lstStyle/>
                    <a:p>
                      <a:pPr fontAlgn="t"/>
                      <a:r>
                        <a:rPr lang="en-US" sz="2000">
                          <a:solidFill>
                            <a:srgbClr val="414141"/>
                          </a:solidFill>
                          <a:effectLst/>
                        </a:rPr>
                        <a:t>Creates a file</a:t>
                      </a:r>
                    </a:p>
                  </a:txBody>
                  <a:tcPr/>
                </a:tc>
                <a:extLst>
                  <a:ext uri="{0D108BD9-81ED-4DB2-BD59-A6C34878D82A}">
                    <a16:rowId xmlns:a16="http://schemas.microsoft.com/office/drawing/2014/main" val="10003"/>
                  </a:ext>
                </a:extLst>
              </a:tr>
              <a:tr h="451821">
                <a:tc>
                  <a:txBody>
                    <a:bodyPr/>
                    <a:lstStyle/>
                    <a:p>
                      <a:pPr fontAlgn="t"/>
                      <a:r>
                        <a:rPr lang="en-US" sz="2000">
                          <a:solidFill>
                            <a:srgbClr val="414141"/>
                          </a:solidFill>
                          <a:effectLst/>
                        </a:rPr>
                        <a:t>CreateText</a:t>
                      </a:r>
                    </a:p>
                  </a:txBody>
                  <a:tcPr/>
                </a:tc>
                <a:tc>
                  <a:txBody>
                    <a:bodyPr/>
                    <a:lstStyle/>
                    <a:p>
                      <a:pPr fontAlgn="t"/>
                      <a:r>
                        <a:rPr lang="en-US" sz="2000">
                          <a:solidFill>
                            <a:srgbClr val="414141"/>
                          </a:solidFill>
                          <a:effectLst/>
                        </a:rPr>
                        <a:t>Creates a StreamWriter that writes a new text file</a:t>
                      </a:r>
                    </a:p>
                  </a:txBody>
                  <a:tcPr/>
                </a:tc>
                <a:extLst>
                  <a:ext uri="{0D108BD9-81ED-4DB2-BD59-A6C34878D82A}">
                    <a16:rowId xmlns:a16="http://schemas.microsoft.com/office/drawing/2014/main" val="10004"/>
                  </a:ext>
                </a:extLst>
              </a:tr>
              <a:tr h="447399">
                <a:tc>
                  <a:txBody>
                    <a:bodyPr/>
                    <a:lstStyle/>
                    <a:p>
                      <a:pPr fontAlgn="t"/>
                      <a:r>
                        <a:rPr lang="en-US" sz="2000">
                          <a:solidFill>
                            <a:srgbClr val="414141"/>
                          </a:solidFill>
                          <a:effectLst/>
                        </a:rPr>
                        <a:t>Decrypt</a:t>
                      </a:r>
                    </a:p>
                  </a:txBody>
                  <a:tcPr/>
                </a:tc>
                <a:tc>
                  <a:txBody>
                    <a:bodyPr/>
                    <a:lstStyle/>
                    <a:p>
                      <a:pPr fontAlgn="t"/>
                      <a:r>
                        <a:rPr lang="en-US" sz="2000">
                          <a:solidFill>
                            <a:srgbClr val="414141"/>
                          </a:solidFill>
                          <a:effectLst/>
                        </a:rPr>
                        <a:t>Decrypts a file that was encrypted by the current account using the Encrypt method</a:t>
                      </a:r>
                    </a:p>
                  </a:txBody>
                  <a:tcPr/>
                </a:tc>
                <a:extLst>
                  <a:ext uri="{0D108BD9-81ED-4DB2-BD59-A6C34878D82A}">
                    <a16:rowId xmlns:a16="http://schemas.microsoft.com/office/drawing/2014/main" val="10005"/>
                  </a:ext>
                </a:extLst>
              </a:tr>
              <a:tr h="413213">
                <a:tc>
                  <a:txBody>
                    <a:bodyPr/>
                    <a:lstStyle/>
                    <a:p>
                      <a:pPr fontAlgn="t"/>
                      <a:r>
                        <a:rPr lang="en-US" sz="2000">
                          <a:solidFill>
                            <a:srgbClr val="414141"/>
                          </a:solidFill>
                          <a:effectLst/>
                        </a:rPr>
                        <a:t>Delete</a:t>
                      </a:r>
                    </a:p>
                  </a:txBody>
                  <a:tcPr/>
                </a:tc>
                <a:tc>
                  <a:txBody>
                    <a:bodyPr/>
                    <a:lstStyle/>
                    <a:p>
                      <a:pPr fontAlgn="t"/>
                      <a:r>
                        <a:rPr lang="en-US" sz="2000">
                          <a:solidFill>
                            <a:srgbClr val="414141"/>
                          </a:solidFill>
                          <a:effectLst/>
                        </a:rPr>
                        <a:t>Deletes the specified file</a:t>
                      </a:r>
                    </a:p>
                  </a:txBody>
                  <a:tcPr/>
                </a:tc>
                <a:extLst>
                  <a:ext uri="{0D108BD9-81ED-4DB2-BD59-A6C34878D82A}">
                    <a16:rowId xmlns:a16="http://schemas.microsoft.com/office/drawing/2014/main" val="508282034"/>
                  </a:ext>
                </a:extLst>
              </a:tr>
              <a:tr h="488637">
                <a:tc>
                  <a:txBody>
                    <a:bodyPr/>
                    <a:lstStyle/>
                    <a:p>
                      <a:pPr fontAlgn="t"/>
                      <a:r>
                        <a:rPr lang="en-US" sz="2000">
                          <a:solidFill>
                            <a:srgbClr val="414141"/>
                          </a:solidFill>
                          <a:effectLst/>
                        </a:rPr>
                        <a:t>Encrypt</a:t>
                      </a:r>
                    </a:p>
                  </a:txBody>
                  <a:tcPr/>
                </a:tc>
                <a:tc>
                  <a:txBody>
                    <a:bodyPr/>
                    <a:lstStyle/>
                    <a:p>
                      <a:pPr fontAlgn="t"/>
                      <a:r>
                        <a:rPr lang="en-US" sz="2000">
                          <a:solidFill>
                            <a:srgbClr val="414141"/>
                          </a:solidFill>
                          <a:effectLst/>
                        </a:rPr>
                        <a:t>Encrypts a file so that only the account used to encrypt the file can decrypt it</a:t>
                      </a:r>
                    </a:p>
                  </a:txBody>
                  <a:tcPr/>
                </a:tc>
                <a:extLst>
                  <a:ext uri="{0D108BD9-81ED-4DB2-BD59-A6C34878D82A}">
                    <a16:rowId xmlns:a16="http://schemas.microsoft.com/office/drawing/2014/main" val="715878446"/>
                  </a:ext>
                </a:extLst>
              </a:tr>
              <a:tr h="479580">
                <a:tc>
                  <a:txBody>
                    <a:bodyPr/>
                    <a:lstStyle/>
                    <a:p>
                      <a:pPr fontAlgn="t"/>
                      <a:r>
                        <a:rPr lang="en-US" sz="2000">
                          <a:solidFill>
                            <a:srgbClr val="414141"/>
                          </a:solidFill>
                          <a:effectLst/>
                        </a:rPr>
                        <a:t>GetAccessControl</a:t>
                      </a:r>
                    </a:p>
                  </a:txBody>
                  <a:tcPr/>
                </a:tc>
                <a:tc>
                  <a:txBody>
                    <a:bodyPr/>
                    <a:lstStyle/>
                    <a:p>
                      <a:pPr fontAlgn="t"/>
                      <a:r>
                        <a:rPr lang="en-US" sz="2000">
                          <a:solidFill>
                            <a:srgbClr val="414141"/>
                          </a:solidFill>
                          <a:effectLst/>
                        </a:rPr>
                        <a:t>Gets a FileSecurity object that encapsulates the access control list (ACL) entries for a specified file</a:t>
                      </a:r>
                    </a:p>
                  </a:txBody>
                  <a:tcPr/>
                </a:tc>
                <a:extLst>
                  <a:ext uri="{0D108BD9-81ED-4DB2-BD59-A6C34878D82A}">
                    <a16:rowId xmlns:a16="http://schemas.microsoft.com/office/drawing/2014/main" val="3957265234"/>
                  </a:ext>
                </a:extLst>
              </a:tr>
            </a:tbl>
          </a:graphicData>
        </a:graphic>
      </p:graphicFrame>
    </p:spTree>
    <p:extLst>
      <p:ext uri="{BB962C8B-B14F-4D97-AF65-F5344CB8AC3E}">
        <p14:creationId xmlns:p14="http://schemas.microsoft.com/office/powerpoint/2010/main" val="158820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794F0819-96CD-4BEF-8AB7-3D50513BB568}"/>
              </a:ext>
            </a:extLst>
          </p:cNvPr>
          <p:cNvSpPr>
            <a:spLocks noGrp="1"/>
          </p:cNvSpPr>
          <p:nvPr>
            <p:ph type="title"/>
          </p:nvPr>
        </p:nvSpPr>
        <p:spPr>
          <a:xfrm>
            <a:off x="275516" y="687426"/>
            <a:ext cx="7449587" cy="575433"/>
          </a:xfrm>
        </p:spPr>
        <p:txBody>
          <a:bodyPr>
            <a:normAutofit fontScale="90000"/>
          </a:bodyPr>
          <a:lstStyle/>
          <a:p>
            <a:r>
              <a:rPr lang="en-US" b="1"/>
              <a:t>Working with FileInfo Class</a:t>
            </a:r>
            <a:endParaRPr lang="en-US" dirty="0"/>
          </a:p>
        </p:txBody>
      </p:sp>
      <p:graphicFrame>
        <p:nvGraphicFramePr>
          <p:cNvPr id="9" name="Table 8">
            <a:extLst>
              <a:ext uri="{FF2B5EF4-FFF2-40B4-BE49-F238E27FC236}">
                <a16:creationId xmlns:a16="http://schemas.microsoft.com/office/drawing/2014/main" id="{06B7EE87-76DB-407D-9347-6AE41374D688}"/>
              </a:ext>
            </a:extLst>
          </p:cNvPr>
          <p:cNvGraphicFramePr>
            <a:graphicFrameLocks noGrp="1"/>
          </p:cNvGraphicFramePr>
          <p:nvPr>
            <p:extLst>
              <p:ext uri="{D42A27DB-BD31-4B8C-83A1-F6EECF244321}">
                <p14:modId xmlns:p14="http://schemas.microsoft.com/office/powerpoint/2010/main" val="2964154781"/>
              </p:ext>
            </p:extLst>
          </p:nvPr>
        </p:nvGraphicFramePr>
        <p:xfrm>
          <a:off x="211567" y="1655636"/>
          <a:ext cx="11768866" cy="4745163"/>
        </p:xfrm>
        <a:graphic>
          <a:graphicData uri="http://schemas.openxmlformats.org/drawingml/2006/table">
            <a:tbl>
              <a:tblPr firstRow="1" bandRow="1">
                <a:tableStyleId>{5C22544A-7EE6-4342-B048-85BDC9FD1C3A}</a:tableStyleId>
              </a:tblPr>
              <a:tblGrid>
                <a:gridCol w="2284804">
                  <a:extLst>
                    <a:ext uri="{9D8B030D-6E8A-4147-A177-3AD203B41FA5}">
                      <a16:colId xmlns:a16="http://schemas.microsoft.com/office/drawing/2014/main" val="20000"/>
                    </a:ext>
                  </a:extLst>
                </a:gridCol>
                <a:gridCol w="9484062">
                  <a:extLst>
                    <a:ext uri="{9D8B030D-6E8A-4147-A177-3AD203B41FA5}">
                      <a16:colId xmlns:a16="http://schemas.microsoft.com/office/drawing/2014/main" val="20001"/>
                    </a:ext>
                  </a:extLst>
                </a:gridCol>
              </a:tblGrid>
              <a:tr h="508818">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797278">
                <a:tc>
                  <a:txBody>
                    <a:bodyPr/>
                    <a:lstStyle/>
                    <a:p>
                      <a:pPr fontAlgn="t"/>
                      <a:r>
                        <a:rPr lang="en-US" sz="2000">
                          <a:solidFill>
                            <a:srgbClr val="414141"/>
                          </a:solidFill>
                          <a:effectLst/>
                        </a:rPr>
                        <a:t>MoveTo</a:t>
                      </a:r>
                    </a:p>
                  </a:txBody>
                  <a:tcPr/>
                </a:tc>
                <a:tc>
                  <a:txBody>
                    <a:bodyPr/>
                    <a:lstStyle/>
                    <a:p>
                      <a:pPr fontAlgn="t"/>
                      <a:r>
                        <a:rPr lang="en-US" sz="2000">
                          <a:solidFill>
                            <a:srgbClr val="414141"/>
                          </a:solidFill>
                          <a:effectLst/>
                        </a:rPr>
                        <a:t>Moves a specified file to a new location, providing the option to specify a new file name</a:t>
                      </a:r>
                    </a:p>
                  </a:txBody>
                  <a:tcPr/>
                </a:tc>
                <a:extLst>
                  <a:ext uri="{0D108BD9-81ED-4DB2-BD59-A6C34878D82A}">
                    <a16:rowId xmlns:a16="http://schemas.microsoft.com/office/drawing/2014/main" val="10001"/>
                  </a:ext>
                </a:extLst>
              </a:tr>
              <a:tr h="508818">
                <a:tc>
                  <a:txBody>
                    <a:bodyPr/>
                    <a:lstStyle/>
                    <a:p>
                      <a:pPr fontAlgn="t"/>
                      <a:r>
                        <a:rPr lang="en-US" sz="2000">
                          <a:solidFill>
                            <a:srgbClr val="414141"/>
                          </a:solidFill>
                          <a:effectLst/>
                        </a:rPr>
                        <a:t>Open</a:t>
                      </a:r>
                    </a:p>
                  </a:txBody>
                  <a:tcPr/>
                </a:tc>
                <a:tc>
                  <a:txBody>
                    <a:bodyPr/>
                    <a:lstStyle/>
                    <a:p>
                      <a:pPr fontAlgn="t"/>
                      <a:r>
                        <a:rPr lang="en-US" sz="2000">
                          <a:solidFill>
                            <a:srgbClr val="414141"/>
                          </a:solidFill>
                          <a:effectLst/>
                        </a:rPr>
                        <a:t>Opens a in the specified FileMode</a:t>
                      </a:r>
                    </a:p>
                  </a:txBody>
                  <a:tcPr/>
                </a:tc>
                <a:extLst>
                  <a:ext uri="{0D108BD9-81ED-4DB2-BD59-A6C34878D82A}">
                    <a16:rowId xmlns:a16="http://schemas.microsoft.com/office/drawing/2014/main" val="10002"/>
                  </a:ext>
                </a:extLst>
              </a:tr>
              <a:tr h="554589">
                <a:tc>
                  <a:txBody>
                    <a:bodyPr/>
                    <a:lstStyle/>
                    <a:p>
                      <a:pPr fontAlgn="t"/>
                      <a:r>
                        <a:rPr lang="en-US" sz="2000">
                          <a:solidFill>
                            <a:srgbClr val="414141"/>
                          </a:solidFill>
                          <a:effectLst/>
                        </a:rPr>
                        <a:t>OpenRead</a:t>
                      </a:r>
                    </a:p>
                  </a:txBody>
                  <a:tcPr/>
                </a:tc>
                <a:tc>
                  <a:txBody>
                    <a:bodyPr/>
                    <a:lstStyle/>
                    <a:p>
                      <a:pPr fontAlgn="t"/>
                      <a:r>
                        <a:rPr lang="en-US" sz="2000">
                          <a:solidFill>
                            <a:srgbClr val="414141"/>
                          </a:solidFill>
                          <a:effectLst/>
                        </a:rPr>
                        <a:t>Creates a read-only FileStream</a:t>
                      </a:r>
                    </a:p>
                  </a:txBody>
                  <a:tcPr/>
                </a:tc>
                <a:extLst>
                  <a:ext uri="{0D108BD9-81ED-4DB2-BD59-A6C34878D82A}">
                    <a16:rowId xmlns:a16="http://schemas.microsoft.com/office/drawing/2014/main" val="10003"/>
                  </a:ext>
                </a:extLst>
              </a:tr>
              <a:tr h="513847">
                <a:tc>
                  <a:txBody>
                    <a:bodyPr/>
                    <a:lstStyle/>
                    <a:p>
                      <a:pPr fontAlgn="t"/>
                      <a:r>
                        <a:rPr lang="en-US" sz="2000">
                          <a:solidFill>
                            <a:srgbClr val="414141"/>
                          </a:solidFill>
                          <a:effectLst/>
                        </a:rPr>
                        <a:t>OpenText</a:t>
                      </a:r>
                    </a:p>
                  </a:txBody>
                  <a:tcPr/>
                </a:tc>
                <a:tc>
                  <a:txBody>
                    <a:bodyPr/>
                    <a:lstStyle/>
                    <a:p>
                      <a:pPr fontAlgn="t"/>
                      <a:r>
                        <a:rPr lang="en-US" sz="2000">
                          <a:solidFill>
                            <a:srgbClr val="414141"/>
                          </a:solidFill>
                          <a:effectLst/>
                        </a:rPr>
                        <a:t>Creates a StreamReader with UTF8 encoding that reads from an existing text file</a:t>
                      </a:r>
                    </a:p>
                  </a:txBody>
                  <a:tcPr/>
                </a:tc>
                <a:extLst>
                  <a:ext uri="{0D108BD9-81ED-4DB2-BD59-A6C34878D82A}">
                    <a16:rowId xmlns:a16="http://schemas.microsoft.com/office/drawing/2014/main" val="10004"/>
                  </a:ext>
                </a:extLst>
              </a:tr>
              <a:tr h="508818">
                <a:tc>
                  <a:txBody>
                    <a:bodyPr/>
                    <a:lstStyle/>
                    <a:p>
                      <a:pPr fontAlgn="t"/>
                      <a:r>
                        <a:rPr lang="en-US" sz="2000">
                          <a:solidFill>
                            <a:srgbClr val="414141"/>
                          </a:solidFill>
                          <a:effectLst/>
                        </a:rPr>
                        <a:t>OpenWrite</a:t>
                      </a:r>
                    </a:p>
                  </a:txBody>
                  <a:tcPr/>
                </a:tc>
                <a:tc>
                  <a:txBody>
                    <a:bodyPr/>
                    <a:lstStyle/>
                    <a:p>
                      <a:pPr fontAlgn="t"/>
                      <a:r>
                        <a:rPr lang="en-US" sz="2000">
                          <a:solidFill>
                            <a:srgbClr val="414141"/>
                          </a:solidFill>
                          <a:effectLst/>
                        </a:rPr>
                        <a:t>Creates a write-only FileStream</a:t>
                      </a:r>
                    </a:p>
                  </a:txBody>
                  <a:tcPr/>
                </a:tc>
                <a:extLst>
                  <a:ext uri="{0D108BD9-81ED-4DB2-BD59-A6C34878D82A}">
                    <a16:rowId xmlns:a16="http://schemas.microsoft.com/office/drawing/2014/main" val="10005"/>
                  </a:ext>
                </a:extLst>
              </a:tr>
              <a:tr h="797278">
                <a:tc>
                  <a:txBody>
                    <a:bodyPr/>
                    <a:lstStyle/>
                    <a:p>
                      <a:pPr fontAlgn="t"/>
                      <a:r>
                        <a:rPr lang="en-US" sz="2000">
                          <a:solidFill>
                            <a:srgbClr val="414141"/>
                          </a:solidFill>
                          <a:effectLst/>
                        </a:rPr>
                        <a:t>Replace</a:t>
                      </a:r>
                    </a:p>
                  </a:txBody>
                  <a:tcPr/>
                </a:tc>
                <a:tc>
                  <a:txBody>
                    <a:bodyPr/>
                    <a:lstStyle/>
                    <a:p>
                      <a:pPr fontAlgn="t"/>
                      <a:r>
                        <a:rPr lang="en-US" sz="2000">
                          <a:solidFill>
                            <a:srgbClr val="414141"/>
                          </a:solidFill>
                          <a:effectLst/>
                        </a:rPr>
                        <a:t>Replaces the contents of a specified file with the file described by the current FileInfo object, deleting the original file, and creating a backup of the replaced file</a:t>
                      </a:r>
                    </a:p>
                  </a:txBody>
                  <a:tcPr/>
                </a:tc>
                <a:extLst>
                  <a:ext uri="{0D108BD9-81ED-4DB2-BD59-A6C34878D82A}">
                    <a16:rowId xmlns:a16="http://schemas.microsoft.com/office/drawing/2014/main" val="508282034"/>
                  </a:ext>
                </a:extLst>
              </a:tr>
              <a:tr h="555717">
                <a:tc>
                  <a:txBody>
                    <a:bodyPr/>
                    <a:lstStyle/>
                    <a:p>
                      <a:pPr fontAlgn="t"/>
                      <a:r>
                        <a:rPr lang="en-US" sz="2000">
                          <a:solidFill>
                            <a:srgbClr val="414141"/>
                          </a:solidFill>
                          <a:effectLst/>
                        </a:rPr>
                        <a:t>ToString</a:t>
                      </a:r>
                    </a:p>
                  </a:txBody>
                  <a:tcPr/>
                </a:tc>
                <a:tc>
                  <a:txBody>
                    <a:bodyPr/>
                    <a:lstStyle/>
                    <a:p>
                      <a:pPr fontAlgn="t"/>
                      <a:r>
                        <a:rPr lang="en-US" sz="2000">
                          <a:solidFill>
                            <a:srgbClr val="414141"/>
                          </a:solidFill>
                          <a:effectLst/>
                        </a:rPr>
                        <a:t>Returns a path as string</a:t>
                      </a:r>
                    </a:p>
                  </a:txBody>
                  <a:tcPr/>
                </a:tc>
                <a:extLst>
                  <a:ext uri="{0D108BD9-81ED-4DB2-BD59-A6C34878D82A}">
                    <a16:rowId xmlns:a16="http://schemas.microsoft.com/office/drawing/2014/main" val="715878446"/>
                  </a:ext>
                </a:extLst>
              </a:tr>
            </a:tbl>
          </a:graphicData>
        </a:graphic>
      </p:graphicFrame>
    </p:spTree>
    <p:extLst>
      <p:ext uri="{BB962C8B-B14F-4D97-AF65-F5344CB8AC3E}">
        <p14:creationId xmlns:p14="http://schemas.microsoft.com/office/powerpoint/2010/main" val="1519778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0783345" cy="575433"/>
          </a:xfrm>
        </p:spPr>
        <p:txBody>
          <a:bodyPr>
            <a:normAutofit fontScale="90000"/>
          </a:bodyPr>
          <a:lstStyle/>
          <a:p>
            <a:r>
              <a:rPr lang="en-US" b="1"/>
              <a:t>FileInfo Class Demonstration</a:t>
            </a:r>
            <a:endParaRPr lang="en-US" dirty="0"/>
          </a:p>
        </p:txBody>
      </p:sp>
      <p:pic>
        <p:nvPicPr>
          <p:cNvPr id="3" name="Picture 2">
            <a:extLst>
              <a:ext uri="{FF2B5EF4-FFF2-40B4-BE49-F238E27FC236}">
                <a16:creationId xmlns:a16="http://schemas.microsoft.com/office/drawing/2014/main" id="{B3D93028-27D5-48AA-88C0-4D8482CD8AF7}"/>
              </a:ext>
            </a:extLst>
          </p:cNvPr>
          <p:cNvPicPr>
            <a:picLocks noChangeAspect="1"/>
          </p:cNvPicPr>
          <p:nvPr/>
        </p:nvPicPr>
        <p:blipFill>
          <a:blip r:embed="rId2"/>
          <a:stretch>
            <a:fillRect/>
          </a:stretch>
        </p:blipFill>
        <p:spPr>
          <a:xfrm>
            <a:off x="7778454" y="2294409"/>
            <a:ext cx="4359018" cy="2484335"/>
          </a:xfrm>
          <a:prstGeom prst="rect">
            <a:avLst/>
          </a:prstGeom>
        </p:spPr>
      </p:pic>
      <p:pic>
        <p:nvPicPr>
          <p:cNvPr id="7" name="Picture 6">
            <a:extLst>
              <a:ext uri="{FF2B5EF4-FFF2-40B4-BE49-F238E27FC236}">
                <a16:creationId xmlns:a16="http://schemas.microsoft.com/office/drawing/2014/main" id="{0140EE4E-C9F0-46B6-835B-AFDB5669BC50}"/>
              </a:ext>
            </a:extLst>
          </p:cNvPr>
          <p:cNvPicPr>
            <a:picLocks noChangeAspect="1"/>
          </p:cNvPicPr>
          <p:nvPr/>
        </p:nvPicPr>
        <p:blipFill>
          <a:blip r:embed="rId3"/>
          <a:stretch>
            <a:fillRect/>
          </a:stretch>
        </p:blipFill>
        <p:spPr>
          <a:xfrm>
            <a:off x="275515" y="1288332"/>
            <a:ext cx="7319383" cy="5175733"/>
          </a:xfrm>
          <a:prstGeom prst="rect">
            <a:avLst/>
          </a:prstGeom>
        </p:spPr>
      </p:pic>
    </p:spTree>
    <p:extLst>
      <p:ext uri="{BB962C8B-B14F-4D97-AF65-F5344CB8AC3E}">
        <p14:creationId xmlns:p14="http://schemas.microsoft.com/office/powerpoint/2010/main" val="1475926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static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methods of </a:t>
            </a:r>
            <a:r>
              <a:rPr lang="en-US" sz="2600" b="1">
                <a:latin typeface="+mj-lt"/>
              </a:rPr>
              <a:t>Directory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3981566295"/>
              </p:ext>
            </p:extLst>
          </p:nvPr>
        </p:nvGraphicFramePr>
        <p:xfrm>
          <a:off x="275516" y="3429001"/>
          <a:ext cx="11709655" cy="2950283"/>
        </p:xfrm>
        <a:graphic>
          <a:graphicData uri="http://schemas.openxmlformats.org/drawingml/2006/table">
            <a:tbl>
              <a:tblPr firstRow="1" bandRow="1">
                <a:tableStyleId>{5C22544A-7EE6-4342-B048-85BDC9FD1C3A}</a:tableStyleId>
              </a:tblPr>
              <a:tblGrid>
                <a:gridCol w="3618752">
                  <a:extLst>
                    <a:ext uri="{9D8B030D-6E8A-4147-A177-3AD203B41FA5}">
                      <a16:colId xmlns:a16="http://schemas.microsoft.com/office/drawing/2014/main" val="20000"/>
                    </a:ext>
                  </a:extLst>
                </a:gridCol>
                <a:gridCol w="8090903">
                  <a:extLst>
                    <a:ext uri="{9D8B030D-6E8A-4147-A177-3AD203B41FA5}">
                      <a16:colId xmlns:a16="http://schemas.microsoft.com/office/drawing/2014/main" val="20001"/>
                    </a:ext>
                  </a:extLst>
                </a:gridCol>
              </a:tblGrid>
              <a:tr h="632309">
                <a:tc>
                  <a:txBody>
                    <a:bodyPr/>
                    <a:lstStyle/>
                    <a:p>
                      <a:pPr>
                        <a:spcBef>
                          <a:spcPts val="600"/>
                        </a:spcBef>
                        <a:spcAft>
                          <a:spcPts val="600"/>
                        </a:spcAft>
                      </a:pPr>
                      <a:r>
                        <a:rPr lang="en-US" sz="2000"/>
                        <a:t>Method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781317">
                <a:tc>
                  <a:txBody>
                    <a:bodyPr/>
                    <a:lstStyle/>
                    <a:p>
                      <a:pPr algn="l" fontAlgn="t"/>
                      <a:r>
                        <a:rPr lang="en-US" sz="2000" kern="1200">
                          <a:solidFill>
                            <a:srgbClr val="414141"/>
                          </a:solidFill>
                          <a:effectLst/>
                          <a:latin typeface="+mn-lt"/>
                          <a:ea typeface="+mn-ea"/>
                          <a:cs typeface="+mn-cs"/>
                        </a:rPr>
                        <a:t>CreateDirectory(String)</a:t>
                      </a:r>
                    </a:p>
                  </a:txBody>
                  <a:tcPr/>
                </a:tc>
                <a:tc>
                  <a:txBody>
                    <a:bodyPr/>
                    <a:lstStyle/>
                    <a:p>
                      <a:pPr algn="l" fontAlgn="t"/>
                      <a:r>
                        <a:rPr lang="en-US" sz="2000">
                          <a:effectLst/>
                        </a:rPr>
                        <a:t>Creates all directories and subdirectories in the specified path unless they already exist.</a:t>
                      </a:r>
                    </a:p>
                  </a:txBody>
                  <a:tcPr/>
                </a:tc>
                <a:extLst>
                  <a:ext uri="{0D108BD9-81ED-4DB2-BD59-A6C34878D82A}">
                    <a16:rowId xmlns:a16="http://schemas.microsoft.com/office/drawing/2014/main" val="10004"/>
                  </a:ext>
                </a:extLst>
              </a:tr>
              <a:tr h="755340">
                <a:tc>
                  <a:txBody>
                    <a:bodyPr/>
                    <a:lstStyle/>
                    <a:p>
                      <a:pPr algn="l" fontAlgn="t"/>
                      <a:r>
                        <a:rPr lang="en-US" sz="2000" kern="1200">
                          <a:solidFill>
                            <a:srgbClr val="414141"/>
                          </a:solidFill>
                          <a:effectLst/>
                          <a:latin typeface="+mn-lt"/>
                          <a:ea typeface="+mn-ea"/>
                          <a:cs typeface="+mn-cs"/>
                        </a:rPr>
                        <a:t>Delete(String)</a:t>
                      </a:r>
                    </a:p>
                  </a:txBody>
                  <a:tcPr/>
                </a:tc>
                <a:tc>
                  <a:txBody>
                    <a:bodyPr/>
                    <a:lstStyle/>
                    <a:p>
                      <a:pPr algn="l" fontAlgn="t"/>
                      <a:r>
                        <a:rPr lang="en-US" sz="2000">
                          <a:effectLst/>
                        </a:rPr>
                        <a:t>Deletes an empty directory from a specified path.</a:t>
                      </a:r>
                    </a:p>
                  </a:txBody>
                  <a:tcPr/>
                </a:tc>
                <a:extLst>
                  <a:ext uri="{0D108BD9-81ED-4DB2-BD59-A6C34878D82A}">
                    <a16:rowId xmlns:a16="http://schemas.microsoft.com/office/drawing/2014/main" val="10005"/>
                  </a:ext>
                </a:extLst>
              </a:tr>
              <a:tr h="781317">
                <a:tc>
                  <a:txBody>
                    <a:bodyPr/>
                    <a:lstStyle/>
                    <a:p>
                      <a:pPr marL="0" algn="l" defTabSz="914400" rtl="0" eaLnBrk="1" fontAlgn="t" latinLnBrk="0" hangingPunct="1"/>
                      <a:r>
                        <a:rPr lang="en-US" sz="2000" kern="1200">
                          <a:solidFill>
                            <a:srgbClr val="414141"/>
                          </a:solidFill>
                          <a:effectLst/>
                          <a:latin typeface="+mn-lt"/>
                          <a:ea typeface="+mn-ea"/>
                          <a:cs typeface="+mn-cs"/>
                        </a:rPr>
                        <a:t>EnumerateDirectories(String)</a:t>
                      </a:r>
                    </a:p>
                  </a:txBody>
                  <a:tcPr/>
                </a:tc>
                <a:tc>
                  <a:txBody>
                    <a:bodyPr/>
                    <a:lstStyle/>
                    <a:p>
                      <a:pPr marL="0" algn="l" defTabSz="914400" rtl="0" eaLnBrk="1" fontAlgn="t" latinLnBrk="0" hangingPunct="1"/>
                      <a:r>
                        <a:rPr lang="en-US" sz="2000" kern="1200">
                          <a:solidFill>
                            <a:srgbClr val="414141"/>
                          </a:solidFill>
                          <a:effectLst/>
                          <a:latin typeface="+mn-lt"/>
                          <a:ea typeface="+mn-ea"/>
                          <a:cs typeface="+mn-cs"/>
                        </a:rPr>
                        <a:t>Returns an enumerable collection of directory full names in a specified path.</a:t>
                      </a:r>
                    </a:p>
                  </a:txBody>
                  <a:tcPr/>
                </a:tc>
                <a:extLst>
                  <a:ext uri="{0D108BD9-81ED-4DB2-BD59-A6C34878D82A}">
                    <a16:rowId xmlns:a16="http://schemas.microsoft.com/office/drawing/2014/main" val="4131640326"/>
                  </a:ext>
                </a:extLst>
              </a:tr>
            </a:tbl>
          </a:graphicData>
        </a:graphic>
      </p:graphicFrame>
    </p:spTree>
    <p:extLst>
      <p:ext uri="{BB962C8B-B14F-4D97-AF65-F5344CB8AC3E}">
        <p14:creationId xmlns:p14="http://schemas.microsoft.com/office/powerpoint/2010/main" val="769899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24</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120932328"/>
              </p:ext>
            </p:extLst>
          </p:nvPr>
        </p:nvGraphicFramePr>
        <p:xfrm>
          <a:off x="211567" y="1532053"/>
          <a:ext cx="11768866" cy="4897401"/>
        </p:xfrm>
        <a:graphic>
          <a:graphicData uri="http://schemas.openxmlformats.org/drawingml/2006/table">
            <a:tbl>
              <a:tblPr firstRow="1" bandRow="1">
                <a:tableStyleId>{5C22544A-7EE6-4342-B048-85BDC9FD1C3A}</a:tableStyleId>
              </a:tblPr>
              <a:tblGrid>
                <a:gridCol w="3359972">
                  <a:extLst>
                    <a:ext uri="{9D8B030D-6E8A-4147-A177-3AD203B41FA5}">
                      <a16:colId xmlns:a16="http://schemas.microsoft.com/office/drawing/2014/main" val="20000"/>
                    </a:ext>
                  </a:extLst>
                </a:gridCol>
                <a:gridCol w="8408894">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Method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591911">
                <a:tc>
                  <a:txBody>
                    <a:bodyPr/>
                    <a:lstStyle/>
                    <a:p>
                      <a:pPr algn="l" fontAlgn="t"/>
                      <a:r>
                        <a:rPr lang="en-US" sz="2000" u="none" strike="noStrike">
                          <a:effectLst/>
                        </a:rPr>
                        <a:t>EnumerateFiles(String)</a:t>
                      </a:r>
                      <a:endParaRPr lang="en-US" sz="2000">
                        <a:effectLst/>
                      </a:endParaRPr>
                    </a:p>
                  </a:txBody>
                  <a:tcPr/>
                </a:tc>
                <a:tc>
                  <a:txBody>
                    <a:bodyPr/>
                    <a:lstStyle/>
                    <a:p>
                      <a:pPr algn="l" fontAlgn="t"/>
                      <a:r>
                        <a:rPr lang="en-US" sz="2000">
                          <a:effectLst/>
                        </a:rPr>
                        <a:t>Returns an enumerable collection of full file names in a specified path.</a:t>
                      </a:r>
                    </a:p>
                  </a:txBody>
                  <a:tcPr/>
                </a:tc>
                <a:extLst>
                  <a:ext uri="{0D108BD9-81ED-4DB2-BD59-A6C34878D82A}">
                    <a16:rowId xmlns:a16="http://schemas.microsoft.com/office/drawing/2014/main" val="10001"/>
                  </a:ext>
                </a:extLst>
              </a:tr>
              <a:tr h="59871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Exists(String)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Determines whether the given path refers to an existing directory on disk.</a:t>
                      </a:r>
                    </a:p>
                  </a:txBody>
                  <a:tcPr/>
                </a:tc>
                <a:extLst>
                  <a:ext uri="{0D108BD9-81ED-4DB2-BD59-A6C34878D82A}">
                    <a16:rowId xmlns:a16="http://schemas.microsoft.com/office/drawing/2014/main" val="10002"/>
                  </a:ext>
                </a:extLst>
              </a:tr>
              <a:tr h="61461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GetCurrentDirectory()</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Gets the current working directory of the application.</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subdirectories (including their paths) in the specified directory.</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the names of files (including their paths) in the specified directory.</a:t>
                      </a:r>
                    </a:p>
                  </a:txBody>
                  <a:tcPr/>
                </a:tc>
                <a:extLst>
                  <a:ext uri="{0D108BD9-81ED-4DB2-BD59-A6C34878D82A}">
                    <a16:rowId xmlns:a16="http://schemas.microsoft.com/office/drawing/2014/main" val="10005"/>
                  </a:ext>
                </a:extLst>
              </a:tr>
              <a:tr h="561355">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GetParent(String)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the parent directory of the specified path, including both absolute and relative paths.</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Move(String, 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file or a directory and its contents to a new location.</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 Class</a:t>
            </a:r>
            <a:endParaRPr lang="en-US" dirty="0"/>
          </a:p>
        </p:txBody>
      </p:sp>
    </p:spTree>
    <p:extLst>
      <p:ext uri="{BB962C8B-B14F-4D97-AF65-F5344CB8AC3E}">
        <p14:creationId xmlns:p14="http://schemas.microsoft.com/office/powerpoint/2010/main" val="2169578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372198" cy="575433"/>
          </a:xfrm>
        </p:spPr>
        <p:txBody>
          <a:bodyPr>
            <a:normAutofit fontScale="90000"/>
          </a:bodyPr>
          <a:lstStyle/>
          <a:p>
            <a:r>
              <a:rPr lang="en-US" b="1"/>
              <a:t>Directory Class Demonstration</a:t>
            </a:r>
            <a:endParaRPr lang="en-US" dirty="0"/>
          </a:p>
        </p:txBody>
      </p:sp>
      <p:pic>
        <p:nvPicPr>
          <p:cNvPr id="7" name="Picture 6">
            <a:extLst>
              <a:ext uri="{FF2B5EF4-FFF2-40B4-BE49-F238E27FC236}">
                <a16:creationId xmlns:a16="http://schemas.microsoft.com/office/drawing/2014/main" id="{8670780F-3FD2-4D71-B89A-B6FECD059DB3}"/>
              </a:ext>
            </a:extLst>
          </p:cNvPr>
          <p:cNvPicPr>
            <a:picLocks noChangeAspect="1"/>
          </p:cNvPicPr>
          <p:nvPr/>
        </p:nvPicPr>
        <p:blipFill>
          <a:blip r:embed="rId2"/>
          <a:stretch>
            <a:fillRect/>
          </a:stretch>
        </p:blipFill>
        <p:spPr>
          <a:xfrm>
            <a:off x="0" y="1639689"/>
            <a:ext cx="8699679" cy="4762022"/>
          </a:xfrm>
          <a:prstGeom prst="rect">
            <a:avLst/>
          </a:prstGeom>
        </p:spPr>
      </p:pic>
      <p:pic>
        <p:nvPicPr>
          <p:cNvPr id="9" name="Picture 8">
            <a:extLst>
              <a:ext uri="{FF2B5EF4-FFF2-40B4-BE49-F238E27FC236}">
                <a16:creationId xmlns:a16="http://schemas.microsoft.com/office/drawing/2014/main" id="{0E0EBD85-5CA7-4AC8-B63B-39152216C483}"/>
              </a:ext>
            </a:extLst>
          </p:cNvPr>
          <p:cNvPicPr>
            <a:picLocks noChangeAspect="1"/>
          </p:cNvPicPr>
          <p:nvPr/>
        </p:nvPicPr>
        <p:blipFill>
          <a:blip r:embed="rId3"/>
          <a:stretch>
            <a:fillRect/>
          </a:stretch>
        </p:blipFill>
        <p:spPr>
          <a:xfrm>
            <a:off x="7002204" y="3590948"/>
            <a:ext cx="5088436" cy="1306711"/>
          </a:xfrm>
          <a:prstGeom prst="rect">
            <a:avLst/>
          </a:prstGeom>
          <a:ln>
            <a:solidFill>
              <a:srgbClr val="00B050"/>
            </a:solidFill>
          </a:ln>
        </p:spPr>
      </p:pic>
      <p:pic>
        <p:nvPicPr>
          <p:cNvPr id="3" name="Picture 2">
            <a:extLst>
              <a:ext uri="{FF2B5EF4-FFF2-40B4-BE49-F238E27FC236}">
                <a16:creationId xmlns:a16="http://schemas.microsoft.com/office/drawing/2014/main" id="{E4F5885C-211C-4A3E-9156-3F20B377686F}"/>
              </a:ext>
            </a:extLst>
          </p:cNvPr>
          <p:cNvPicPr>
            <a:picLocks noChangeAspect="1"/>
          </p:cNvPicPr>
          <p:nvPr/>
        </p:nvPicPr>
        <p:blipFill>
          <a:blip r:embed="rId4"/>
          <a:stretch>
            <a:fillRect/>
          </a:stretch>
        </p:blipFill>
        <p:spPr>
          <a:xfrm>
            <a:off x="7002204" y="4976648"/>
            <a:ext cx="5088436" cy="1425063"/>
          </a:xfrm>
          <a:prstGeom prst="rect">
            <a:avLst/>
          </a:prstGeom>
        </p:spPr>
      </p:pic>
      <p:sp>
        <p:nvSpPr>
          <p:cNvPr id="6" name="Rectangle 5">
            <a:extLst>
              <a:ext uri="{FF2B5EF4-FFF2-40B4-BE49-F238E27FC236}">
                <a16:creationId xmlns:a16="http://schemas.microsoft.com/office/drawing/2014/main" id="{1F837733-00BB-4397-A735-D91DAD0EBE84}"/>
              </a:ext>
            </a:extLst>
          </p:cNvPr>
          <p:cNvSpPr/>
          <p:nvPr/>
        </p:nvSpPr>
        <p:spPr>
          <a:xfrm>
            <a:off x="8870393" y="2105669"/>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Windows OS</a:t>
            </a:r>
          </a:p>
        </p:txBody>
      </p:sp>
      <p:sp>
        <p:nvSpPr>
          <p:cNvPr id="10" name="Rectangle 9">
            <a:extLst>
              <a:ext uri="{FF2B5EF4-FFF2-40B4-BE49-F238E27FC236}">
                <a16:creationId xmlns:a16="http://schemas.microsoft.com/office/drawing/2014/main" id="{2082D5AF-7C0E-42C3-87FA-D6680069D4D1}"/>
              </a:ext>
            </a:extLst>
          </p:cNvPr>
          <p:cNvSpPr/>
          <p:nvPr/>
        </p:nvSpPr>
        <p:spPr>
          <a:xfrm>
            <a:off x="4642594" y="5528711"/>
            <a:ext cx="1589314" cy="707016"/>
          </a:xfrm>
          <a:prstGeom prst="rect">
            <a:avLst/>
          </a:prstGeom>
          <a:solidFill>
            <a:srgbClr val="00B05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On Linux OS</a:t>
            </a:r>
          </a:p>
        </p:txBody>
      </p:sp>
      <p:cxnSp>
        <p:nvCxnSpPr>
          <p:cNvPr id="12" name="Straight Arrow Connector 11">
            <a:extLst>
              <a:ext uri="{FF2B5EF4-FFF2-40B4-BE49-F238E27FC236}">
                <a16:creationId xmlns:a16="http://schemas.microsoft.com/office/drawing/2014/main" id="{E9D2E65A-BCC0-4711-8D53-E5F2B5D1F713}"/>
              </a:ext>
            </a:extLst>
          </p:cNvPr>
          <p:cNvCxnSpPr>
            <a:cxnSpLocks/>
          </p:cNvCxnSpPr>
          <p:nvPr/>
        </p:nvCxnSpPr>
        <p:spPr>
          <a:xfrm>
            <a:off x="9546422" y="2819905"/>
            <a:ext cx="1" cy="7315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3EEE85E-4749-49B4-917A-A246107161D7}"/>
              </a:ext>
            </a:extLst>
          </p:cNvPr>
          <p:cNvCxnSpPr>
            <a:cxnSpLocks/>
          </p:cNvCxnSpPr>
          <p:nvPr/>
        </p:nvCxnSpPr>
        <p:spPr>
          <a:xfrm>
            <a:off x="6231908" y="5908653"/>
            <a:ext cx="760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574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291131"/>
            <a:ext cx="12192000" cy="189564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Exposes instance methods for creating, moving, and enumerating through directories and subdirectories. This class cannot be inherited</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Important Properties and Methods of </a:t>
            </a:r>
            <a:r>
              <a:rPr lang="en-US" sz="2600" b="1">
                <a:latin typeface="+mj-lt"/>
              </a:rPr>
              <a:t>DirectoryInfo </a:t>
            </a:r>
            <a:r>
              <a:rPr lang="en-US" sz="2600">
                <a:latin typeface="+mj-lt"/>
              </a:rPr>
              <a:t>class:</a:t>
            </a:r>
            <a:endParaRPr lang="en-US" sz="2600" dirty="0">
              <a:latin typeface="+mj-lt"/>
            </a:endParaRPr>
          </a:p>
        </p:txBody>
      </p:sp>
      <p:graphicFrame>
        <p:nvGraphicFramePr>
          <p:cNvPr id="6" name="Table 5">
            <a:extLst>
              <a:ext uri="{FF2B5EF4-FFF2-40B4-BE49-F238E27FC236}">
                <a16:creationId xmlns:a16="http://schemas.microsoft.com/office/drawing/2014/main" id="{AA8F4965-B4E1-4A57-A2BD-9C6E58BD9760}"/>
              </a:ext>
            </a:extLst>
          </p:cNvPr>
          <p:cNvGraphicFramePr>
            <a:graphicFrameLocks noGrp="1"/>
          </p:cNvGraphicFramePr>
          <p:nvPr>
            <p:extLst>
              <p:ext uri="{D42A27DB-BD31-4B8C-83A1-F6EECF244321}">
                <p14:modId xmlns:p14="http://schemas.microsoft.com/office/powerpoint/2010/main" val="4156160089"/>
              </p:ext>
            </p:extLst>
          </p:nvPr>
        </p:nvGraphicFramePr>
        <p:xfrm>
          <a:off x="241172" y="3348574"/>
          <a:ext cx="11852857" cy="3008682"/>
        </p:xfrm>
        <a:graphic>
          <a:graphicData uri="http://schemas.openxmlformats.org/drawingml/2006/table">
            <a:tbl>
              <a:tblPr firstRow="1" bandRow="1">
                <a:tableStyleId>{5C22544A-7EE6-4342-B048-85BDC9FD1C3A}</a:tableStyleId>
              </a:tblPr>
              <a:tblGrid>
                <a:gridCol w="3101682">
                  <a:extLst>
                    <a:ext uri="{9D8B030D-6E8A-4147-A177-3AD203B41FA5}">
                      <a16:colId xmlns:a16="http://schemas.microsoft.com/office/drawing/2014/main" val="20000"/>
                    </a:ext>
                  </a:extLst>
                </a:gridCol>
                <a:gridCol w="8751175">
                  <a:extLst>
                    <a:ext uri="{9D8B030D-6E8A-4147-A177-3AD203B41FA5}">
                      <a16:colId xmlns:a16="http://schemas.microsoft.com/office/drawing/2014/main" val="20001"/>
                    </a:ext>
                  </a:extLst>
                </a:gridCol>
              </a:tblGrid>
              <a:tr h="606403">
                <a:tc>
                  <a:txBody>
                    <a:bodyPr/>
                    <a:lstStyle/>
                    <a:p>
                      <a:r>
                        <a:rPr lang="en-US" sz="2000"/>
                        <a:t>Property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500314">
                <a:tc>
                  <a:txBody>
                    <a:bodyPr/>
                    <a:lstStyle/>
                    <a:p>
                      <a:pPr algn="l" fontAlgn="t"/>
                      <a:r>
                        <a:rPr lang="en-US" sz="2000" u="none" strike="noStrike">
                          <a:effectLst/>
                        </a:rPr>
                        <a:t>Attributes</a:t>
                      </a:r>
                      <a:endParaRPr lang="en-US" sz="2000">
                        <a:effectLst/>
                      </a:endParaRPr>
                    </a:p>
                  </a:txBody>
                  <a:tcPr/>
                </a:tc>
                <a:tc>
                  <a:txBody>
                    <a:bodyPr/>
                    <a:lstStyle/>
                    <a:p>
                      <a:pPr algn="l" fontAlgn="t"/>
                      <a:r>
                        <a:rPr lang="en-US" sz="2000">
                          <a:effectLst/>
                        </a:rPr>
                        <a:t>Gets or sets the attributes for the current file or directory</a:t>
                      </a:r>
                    </a:p>
                  </a:txBody>
                  <a:tcPr/>
                </a:tc>
                <a:extLst>
                  <a:ext uri="{0D108BD9-81ED-4DB2-BD59-A6C34878D82A}">
                    <a16:rowId xmlns:a16="http://schemas.microsoft.com/office/drawing/2014/main" val="10004"/>
                  </a:ext>
                </a:extLst>
              </a:tr>
              <a:tr h="530564">
                <a:tc>
                  <a:txBody>
                    <a:bodyPr/>
                    <a:lstStyle/>
                    <a:p>
                      <a:pPr algn="l" fontAlgn="t"/>
                      <a:r>
                        <a:rPr lang="en-US" sz="2000" u="none" strike="noStrike">
                          <a:effectLst/>
                        </a:rPr>
                        <a:t>CreationTime</a:t>
                      </a:r>
                      <a:endParaRPr lang="en-US" sz="2000">
                        <a:effectLst/>
                      </a:endParaRPr>
                    </a:p>
                  </a:txBody>
                  <a:tcPr/>
                </a:tc>
                <a:tc>
                  <a:txBody>
                    <a:bodyPr/>
                    <a:lstStyle/>
                    <a:p>
                      <a:pPr algn="l" fontAlgn="t"/>
                      <a:r>
                        <a:rPr lang="en-US" sz="2000">
                          <a:effectLst/>
                        </a:rPr>
                        <a:t>Gets or sets the creation time of the current file or directory</a:t>
                      </a:r>
                    </a:p>
                  </a:txBody>
                  <a:tcPr/>
                </a:tc>
                <a:extLst>
                  <a:ext uri="{0D108BD9-81ED-4DB2-BD59-A6C34878D82A}">
                    <a16:rowId xmlns:a16="http://schemas.microsoft.com/office/drawing/2014/main" val="10005"/>
                  </a:ext>
                </a:extLst>
              </a:tr>
              <a:tr h="484025">
                <a:tc>
                  <a:txBody>
                    <a:bodyPr/>
                    <a:lstStyle/>
                    <a:p>
                      <a:pPr algn="l" fontAlgn="t"/>
                      <a:r>
                        <a:rPr lang="en-US" sz="2000" u="none" strike="noStrike">
                          <a:effectLst/>
                        </a:rPr>
                        <a:t>Exists</a:t>
                      </a:r>
                      <a:endParaRPr lang="en-US" sz="2000">
                        <a:effectLst/>
                      </a:endParaRPr>
                    </a:p>
                  </a:txBody>
                  <a:tcPr/>
                </a:tc>
                <a:tc>
                  <a:txBody>
                    <a:bodyPr/>
                    <a:lstStyle/>
                    <a:p>
                      <a:pPr algn="l" fontAlgn="t"/>
                      <a:r>
                        <a:rPr lang="en-US" sz="2000">
                          <a:effectLst/>
                        </a:rPr>
                        <a:t>Gets a value indicating whether the directory exists</a:t>
                      </a:r>
                    </a:p>
                  </a:txBody>
                  <a:tcPr/>
                </a:tc>
                <a:extLst>
                  <a:ext uri="{0D108BD9-81ED-4DB2-BD59-A6C34878D82A}">
                    <a16:rowId xmlns:a16="http://schemas.microsoft.com/office/drawing/2014/main" val="4131640326"/>
                  </a:ext>
                </a:extLst>
              </a:tr>
              <a:tr h="423521">
                <a:tc>
                  <a:txBody>
                    <a:bodyPr/>
                    <a:lstStyle/>
                    <a:p>
                      <a:pPr algn="l" fontAlgn="t"/>
                      <a:r>
                        <a:rPr lang="en-US" sz="2000" u="none" strike="noStrike">
                          <a:effectLst/>
                        </a:rPr>
                        <a:t>Extension</a:t>
                      </a:r>
                      <a:endParaRPr lang="en-US" sz="2000">
                        <a:effectLst/>
                      </a:endParaRPr>
                    </a:p>
                  </a:txBody>
                  <a:tcPr/>
                </a:tc>
                <a:tc>
                  <a:txBody>
                    <a:bodyPr/>
                    <a:lstStyle/>
                    <a:p>
                      <a:pPr algn="l" fontAlgn="t"/>
                      <a:r>
                        <a:rPr lang="en-US" sz="2000">
                          <a:effectLst/>
                        </a:rPr>
                        <a:t>Gets the string representing the extension part of the file</a:t>
                      </a:r>
                    </a:p>
                  </a:txBody>
                  <a:tcPr/>
                </a:tc>
                <a:extLst>
                  <a:ext uri="{0D108BD9-81ED-4DB2-BD59-A6C34878D82A}">
                    <a16:rowId xmlns:a16="http://schemas.microsoft.com/office/drawing/2014/main" val="1536847324"/>
                  </a:ext>
                </a:extLst>
              </a:tr>
              <a:tr h="463855">
                <a:tc>
                  <a:txBody>
                    <a:bodyPr/>
                    <a:lstStyle/>
                    <a:p>
                      <a:pPr algn="l" fontAlgn="t"/>
                      <a:r>
                        <a:rPr lang="en-US" sz="2000" u="none" strike="noStrike">
                          <a:effectLst/>
                        </a:rPr>
                        <a:t>FullName</a:t>
                      </a:r>
                      <a:endParaRPr lang="en-US" sz="2000">
                        <a:effectLst/>
                      </a:endParaRPr>
                    </a:p>
                  </a:txBody>
                  <a:tcPr/>
                </a:tc>
                <a:tc>
                  <a:txBody>
                    <a:bodyPr/>
                    <a:lstStyle/>
                    <a:p>
                      <a:pPr algn="l" fontAlgn="t"/>
                      <a:r>
                        <a:rPr lang="en-US" sz="2000">
                          <a:effectLst/>
                        </a:rPr>
                        <a:t>Gets the full path of the directory or file</a:t>
                      </a:r>
                    </a:p>
                  </a:txBody>
                  <a:tcPr/>
                </a:tc>
                <a:extLst>
                  <a:ext uri="{0D108BD9-81ED-4DB2-BD59-A6C34878D82A}">
                    <a16:rowId xmlns:a16="http://schemas.microsoft.com/office/drawing/2014/main" val="1970673537"/>
                  </a:ext>
                </a:extLst>
              </a:tr>
            </a:tbl>
          </a:graphicData>
        </a:graphic>
      </p:graphicFrame>
    </p:spTree>
    <p:extLst>
      <p:ext uri="{BB962C8B-B14F-4D97-AF65-F5344CB8AC3E}">
        <p14:creationId xmlns:p14="http://schemas.microsoft.com/office/powerpoint/2010/main" val="1368931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27</a:t>
            </a:fld>
            <a:endParaRPr lang="en-US" dirty="0"/>
          </a:p>
        </p:txBody>
      </p:sp>
      <p:graphicFrame>
        <p:nvGraphicFramePr>
          <p:cNvPr id="9" name="Table 8">
            <a:extLst>
              <a:ext uri="{FF2B5EF4-FFF2-40B4-BE49-F238E27FC236}">
                <a16:creationId xmlns:a16="http://schemas.microsoft.com/office/drawing/2014/main" id="{FCC3B173-14D9-4590-B1EB-4E02A2982E17}"/>
              </a:ext>
            </a:extLst>
          </p:cNvPr>
          <p:cNvGraphicFramePr>
            <a:graphicFrameLocks noGrp="1"/>
          </p:cNvGraphicFramePr>
          <p:nvPr>
            <p:extLst>
              <p:ext uri="{D42A27DB-BD31-4B8C-83A1-F6EECF244321}">
                <p14:modId xmlns:p14="http://schemas.microsoft.com/office/powerpoint/2010/main" val="2773407536"/>
              </p:ext>
            </p:extLst>
          </p:nvPr>
        </p:nvGraphicFramePr>
        <p:xfrm>
          <a:off x="108858" y="1686012"/>
          <a:ext cx="11974284" cy="4698889"/>
        </p:xfrm>
        <a:graphic>
          <a:graphicData uri="http://schemas.openxmlformats.org/drawingml/2006/table">
            <a:tbl>
              <a:tblPr firstRow="1" bandRow="1">
                <a:tableStyleId>{5C22544A-7EE6-4342-B048-85BDC9FD1C3A}</a:tableStyleId>
              </a:tblPr>
              <a:tblGrid>
                <a:gridCol w="3306819">
                  <a:extLst>
                    <a:ext uri="{9D8B030D-6E8A-4147-A177-3AD203B41FA5}">
                      <a16:colId xmlns:a16="http://schemas.microsoft.com/office/drawing/2014/main" val="20000"/>
                    </a:ext>
                  </a:extLst>
                </a:gridCol>
                <a:gridCol w="8667465">
                  <a:extLst>
                    <a:ext uri="{9D8B030D-6E8A-4147-A177-3AD203B41FA5}">
                      <a16:colId xmlns:a16="http://schemas.microsoft.com/office/drawing/2014/main" val="20001"/>
                    </a:ext>
                  </a:extLst>
                </a:gridCol>
              </a:tblGrid>
              <a:tr h="453117">
                <a:tc>
                  <a:txBody>
                    <a:bodyPr/>
                    <a:lstStyle/>
                    <a:p>
                      <a:pPr>
                        <a:spcBef>
                          <a:spcPts val="600"/>
                        </a:spcBef>
                        <a:spcAft>
                          <a:spcPts val="600"/>
                        </a:spcAft>
                      </a:pPr>
                      <a:r>
                        <a:rPr lang="en-US" sz="2000"/>
                        <a:t>Property Name</a:t>
                      </a:r>
                      <a:endParaRPr lang="en-US" sz="2000" dirty="0"/>
                    </a:p>
                  </a:txBody>
                  <a:tcPr/>
                </a:tc>
                <a:tc>
                  <a:txBody>
                    <a:bodyPr/>
                    <a:lstStyle/>
                    <a:p>
                      <a:pPr>
                        <a:spcBef>
                          <a:spcPts val="600"/>
                        </a:spcBef>
                        <a:spcAft>
                          <a:spcPts val="600"/>
                        </a:spcAft>
                      </a:pPr>
                      <a:r>
                        <a:rPr lang="en-US" sz="2000" dirty="0"/>
                        <a:t>Description</a:t>
                      </a:r>
                    </a:p>
                  </a:txBody>
                  <a:tcPr/>
                </a:tc>
                <a:extLst>
                  <a:ext uri="{0D108BD9-81ED-4DB2-BD59-A6C34878D82A}">
                    <a16:rowId xmlns:a16="http://schemas.microsoft.com/office/drawing/2014/main" val="10000"/>
                  </a:ext>
                </a:extLst>
              </a:tr>
              <a:tr h="440785">
                <a:tc>
                  <a:txBody>
                    <a:bodyPr/>
                    <a:lstStyle/>
                    <a:p>
                      <a:pPr algn="l" fontAlgn="t"/>
                      <a:r>
                        <a:rPr lang="en-US" sz="2000" u="none" strike="noStrike">
                          <a:effectLst/>
                        </a:rPr>
                        <a:t>Create()</a:t>
                      </a:r>
                      <a:endParaRPr lang="en-US" sz="2000">
                        <a:effectLst/>
                      </a:endParaRPr>
                    </a:p>
                  </a:txBody>
                  <a:tcPr/>
                </a:tc>
                <a:tc>
                  <a:txBody>
                    <a:bodyPr/>
                    <a:lstStyle/>
                    <a:p>
                      <a:pPr algn="l" fontAlgn="t"/>
                      <a:r>
                        <a:rPr lang="en-US" sz="2000">
                          <a:effectLst/>
                        </a:rPr>
                        <a:t>Creates a directory</a:t>
                      </a:r>
                    </a:p>
                  </a:txBody>
                  <a:tcPr/>
                </a:tc>
                <a:extLst>
                  <a:ext uri="{0D108BD9-81ED-4DB2-BD59-A6C34878D82A}">
                    <a16:rowId xmlns:a16="http://schemas.microsoft.com/office/drawing/2014/main" val="10001"/>
                  </a:ext>
                </a:extLst>
              </a:tr>
              <a:tr h="598715">
                <a:tc>
                  <a:txBody>
                    <a:bodyPr/>
                    <a:lstStyle/>
                    <a:p>
                      <a:pPr algn="l" fontAlgn="t"/>
                      <a:r>
                        <a:rPr lang="en-US" sz="2000" u="none" strike="noStrike">
                          <a:effectLst/>
                        </a:rPr>
                        <a:t>CreateSubdirectory(String)</a:t>
                      </a:r>
                      <a:endParaRPr lang="en-US" sz="2000">
                        <a:effectLst/>
                      </a:endParaRPr>
                    </a:p>
                  </a:txBody>
                  <a:tcPr/>
                </a:tc>
                <a:tc>
                  <a:txBody>
                    <a:bodyPr/>
                    <a:lstStyle/>
                    <a:p>
                      <a:pPr algn="l" fontAlgn="t"/>
                      <a:r>
                        <a:rPr lang="en-US" sz="2000">
                          <a:effectLst/>
                        </a:rPr>
                        <a:t>Creates a subdirectory or subdirectories on the specified path. The specified path can be relative to this instance of the </a:t>
                      </a:r>
                      <a:r>
                        <a:rPr lang="en-US" sz="2000" u="none" strike="noStrike">
                          <a:effectLst/>
                        </a:rPr>
                        <a:t>DirectoryInfo</a:t>
                      </a:r>
                      <a:r>
                        <a:rPr lang="en-US" sz="2000">
                          <a:effectLst/>
                        </a:rPr>
                        <a:t> class</a:t>
                      </a:r>
                    </a:p>
                  </a:txBody>
                  <a:tcPr/>
                </a:tc>
                <a:extLst>
                  <a:ext uri="{0D108BD9-81ED-4DB2-BD59-A6C34878D82A}">
                    <a16:rowId xmlns:a16="http://schemas.microsoft.com/office/drawing/2014/main" val="10002"/>
                  </a:ext>
                </a:extLst>
              </a:tr>
              <a:tr h="507274">
                <a:tc>
                  <a:txBody>
                    <a:bodyPr/>
                    <a:lstStyle/>
                    <a:p>
                      <a:pPr algn="l" fontAlgn="t"/>
                      <a:r>
                        <a:rPr lang="en-US" sz="2000" u="none" strike="noStrike">
                          <a:effectLst/>
                        </a:rPr>
                        <a:t>Delete()</a:t>
                      </a:r>
                      <a:endParaRPr lang="en-US" sz="2000">
                        <a:effectLst/>
                      </a:endParaRPr>
                    </a:p>
                  </a:txBody>
                  <a:tcPr/>
                </a:tc>
                <a:tc>
                  <a:txBody>
                    <a:bodyPr/>
                    <a:lstStyle/>
                    <a:p>
                      <a:pPr algn="l" fontAlgn="t"/>
                      <a:r>
                        <a:rPr lang="en-US" sz="2000">
                          <a:effectLst/>
                        </a:rPr>
                        <a:t>Deletes this </a:t>
                      </a:r>
                      <a:r>
                        <a:rPr lang="en-US" sz="2000" u="none" strike="noStrike">
                          <a:effectLst/>
                        </a:rPr>
                        <a:t>DirectoryInfo</a:t>
                      </a:r>
                      <a:r>
                        <a:rPr lang="en-US" sz="2000">
                          <a:effectLst/>
                        </a:rPr>
                        <a:t> if it is empty</a:t>
                      </a:r>
                    </a:p>
                  </a:txBody>
                  <a:tcPr/>
                </a:tc>
                <a:extLst>
                  <a:ext uri="{0D108BD9-81ED-4DB2-BD59-A6C34878D82A}">
                    <a16:rowId xmlns:a16="http://schemas.microsoft.com/office/drawing/2014/main" val="10003"/>
                  </a:ext>
                </a:extLst>
              </a:tr>
              <a:tr h="722332">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GetDirectories(String)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an array of directories in the current DirectoryInfo matching the given search criteria</a:t>
                      </a:r>
                    </a:p>
                  </a:txBody>
                  <a:tcPr/>
                </a:tc>
                <a:extLst>
                  <a:ext uri="{0D108BD9-81ED-4DB2-BD59-A6C34878D82A}">
                    <a16:rowId xmlns:a16="http://schemas.microsoft.com/office/drawing/2014/main" val="10004"/>
                  </a:ext>
                </a:extLst>
              </a:tr>
              <a:tr h="609600">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Returns a file list from the current directory matching the given search pattern</a:t>
                      </a:r>
                    </a:p>
                  </a:txBody>
                  <a:tcPr/>
                </a:tc>
                <a:extLst>
                  <a:ext uri="{0D108BD9-81ED-4DB2-BD59-A6C34878D82A}">
                    <a16:rowId xmlns:a16="http://schemas.microsoft.com/office/drawing/2014/main" val="10005"/>
                  </a:ext>
                </a:extLst>
              </a:tr>
              <a:tr h="472261">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MoveTo(String)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Moves a DirectoryInfo instance and its contents to a new path</a:t>
                      </a:r>
                    </a:p>
                  </a:txBody>
                  <a:tcPr/>
                </a:tc>
                <a:extLst>
                  <a:ext uri="{0D108BD9-81ED-4DB2-BD59-A6C34878D82A}">
                    <a16:rowId xmlns:a16="http://schemas.microsoft.com/office/drawing/2014/main" val="508282034"/>
                  </a:ext>
                </a:extLst>
              </a:tr>
              <a:tr h="514633">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GetFileSystemInfos(String)</a:t>
                      </a:r>
                    </a:p>
                  </a:txBody>
                  <a:tcPr/>
                </a:tc>
                <a:tc>
                  <a:txBody>
                    <a:bodyPr/>
                    <a:lstStyle/>
                    <a:p>
                      <a:pPr marL="0" algn="l" defTabSz="914400" rtl="0" eaLnBrk="1" fontAlgn="t" latinLnBrk="0" hangingPunct="1"/>
                      <a:r>
                        <a:rPr lang="en-US" sz="2000" u="none" strike="noStrike" kern="1200">
                          <a:solidFill>
                            <a:schemeClr val="dk1"/>
                          </a:solidFill>
                          <a:effectLst/>
                          <a:latin typeface="+mn-lt"/>
                          <a:ea typeface="+mn-ea"/>
                          <a:cs typeface="+mn-cs"/>
                        </a:rPr>
                        <a:t>Retrieves an array of strongly typed FileSystemInfo objects representing the files and subdirectories that match the specified search criteria</a:t>
                      </a:r>
                    </a:p>
                  </a:txBody>
                  <a:tcPr/>
                </a:tc>
                <a:extLst>
                  <a:ext uri="{0D108BD9-81ED-4DB2-BD59-A6C34878D82A}">
                    <a16:rowId xmlns:a16="http://schemas.microsoft.com/office/drawing/2014/main" val="2099629954"/>
                  </a:ext>
                </a:extLst>
              </a:tr>
            </a:tbl>
          </a:graphicData>
        </a:graphic>
      </p:graphicFrame>
      <p:sp>
        <p:nvSpPr>
          <p:cNvPr id="10" name="Title 1">
            <a:extLst>
              <a:ext uri="{FF2B5EF4-FFF2-40B4-BE49-F238E27FC236}">
                <a16:creationId xmlns:a16="http://schemas.microsoft.com/office/drawing/2014/main" id="{87F50C86-740E-4113-AF6B-16F995BE313B}"/>
              </a:ext>
            </a:extLst>
          </p:cNvPr>
          <p:cNvSpPr>
            <a:spLocks noGrp="1"/>
          </p:cNvSpPr>
          <p:nvPr>
            <p:ph type="title"/>
          </p:nvPr>
        </p:nvSpPr>
        <p:spPr>
          <a:xfrm>
            <a:off x="275516" y="687426"/>
            <a:ext cx="8244540" cy="575433"/>
          </a:xfrm>
        </p:spPr>
        <p:txBody>
          <a:bodyPr>
            <a:normAutofit fontScale="90000"/>
          </a:bodyPr>
          <a:lstStyle/>
          <a:p>
            <a:r>
              <a:rPr lang="en-US" b="1"/>
              <a:t>Working with DirectoryInfo Class</a:t>
            </a:r>
            <a:endParaRPr lang="en-US" dirty="0"/>
          </a:p>
        </p:txBody>
      </p:sp>
    </p:spTree>
    <p:extLst>
      <p:ext uri="{BB962C8B-B14F-4D97-AF65-F5344CB8AC3E}">
        <p14:creationId xmlns:p14="http://schemas.microsoft.com/office/powerpoint/2010/main" val="1557525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B614DBDE-BBD3-40B3-82FA-1464CCB5BF1E}"/>
              </a:ext>
            </a:extLst>
          </p:cNvPr>
          <p:cNvSpPr>
            <a:spLocks noGrp="1"/>
          </p:cNvSpPr>
          <p:nvPr>
            <p:ph type="title"/>
          </p:nvPr>
        </p:nvSpPr>
        <p:spPr>
          <a:xfrm>
            <a:off x="275515" y="687426"/>
            <a:ext cx="11916485" cy="575433"/>
          </a:xfrm>
        </p:spPr>
        <p:txBody>
          <a:bodyPr>
            <a:normAutofit fontScale="90000"/>
          </a:bodyPr>
          <a:lstStyle/>
          <a:p>
            <a:r>
              <a:rPr lang="en-US" b="1"/>
              <a:t>Working with DirectoryInfo Class Demonstration</a:t>
            </a:r>
            <a:endParaRPr lang="en-US" dirty="0"/>
          </a:p>
        </p:txBody>
      </p:sp>
      <p:pic>
        <p:nvPicPr>
          <p:cNvPr id="3" name="Picture 2">
            <a:extLst>
              <a:ext uri="{FF2B5EF4-FFF2-40B4-BE49-F238E27FC236}">
                <a16:creationId xmlns:a16="http://schemas.microsoft.com/office/drawing/2014/main" id="{909FAA3A-09FE-448F-ACEF-254A377FF436}"/>
              </a:ext>
            </a:extLst>
          </p:cNvPr>
          <p:cNvPicPr>
            <a:picLocks noChangeAspect="1"/>
          </p:cNvPicPr>
          <p:nvPr/>
        </p:nvPicPr>
        <p:blipFill>
          <a:blip r:embed="rId3"/>
          <a:stretch>
            <a:fillRect/>
          </a:stretch>
        </p:blipFill>
        <p:spPr>
          <a:xfrm>
            <a:off x="0" y="1531467"/>
            <a:ext cx="9805766" cy="4314160"/>
          </a:xfrm>
          <a:prstGeom prst="rect">
            <a:avLst/>
          </a:prstGeom>
        </p:spPr>
      </p:pic>
      <p:pic>
        <p:nvPicPr>
          <p:cNvPr id="7" name="Picture 6">
            <a:extLst>
              <a:ext uri="{FF2B5EF4-FFF2-40B4-BE49-F238E27FC236}">
                <a16:creationId xmlns:a16="http://schemas.microsoft.com/office/drawing/2014/main" id="{2E16EF65-1F3D-4133-A0A9-469387AAEB1B}"/>
              </a:ext>
            </a:extLst>
          </p:cNvPr>
          <p:cNvPicPr>
            <a:picLocks noChangeAspect="1"/>
          </p:cNvPicPr>
          <p:nvPr/>
        </p:nvPicPr>
        <p:blipFill>
          <a:blip r:embed="rId4"/>
          <a:stretch>
            <a:fillRect/>
          </a:stretch>
        </p:blipFill>
        <p:spPr>
          <a:xfrm>
            <a:off x="7501307" y="4690992"/>
            <a:ext cx="4608917" cy="1749067"/>
          </a:xfrm>
          <a:prstGeom prst="rect">
            <a:avLst/>
          </a:prstGeom>
        </p:spPr>
      </p:pic>
    </p:spTree>
    <p:extLst>
      <p:ext uri="{BB962C8B-B14F-4D97-AF65-F5344CB8AC3E}">
        <p14:creationId xmlns:p14="http://schemas.microsoft.com/office/powerpoint/2010/main" val="1615206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404855" cy="575433"/>
          </a:xfrm>
        </p:spPr>
        <p:txBody>
          <a:bodyPr>
            <a:normAutofit fontScale="90000"/>
          </a:bodyPr>
          <a:lstStyle/>
          <a:p>
            <a:r>
              <a:rPr lang="en-US" b="1"/>
              <a:t>Working with StreamWriter and StreamReader</a:t>
            </a:r>
            <a:endParaRPr lang="en-US" dirty="0"/>
          </a:p>
        </p:txBody>
      </p:sp>
      <p:sp>
        <p:nvSpPr>
          <p:cNvPr id="9" name="TextBox 8">
            <a:extLst>
              <a:ext uri="{FF2B5EF4-FFF2-40B4-BE49-F238E27FC236}">
                <a16:creationId xmlns:a16="http://schemas.microsoft.com/office/drawing/2014/main" id="{D9DE7DAB-B068-44B5-BEDD-AB4D0F1B7CE6}"/>
              </a:ext>
            </a:extLst>
          </p:cNvPr>
          <p:cNvSpPr txBox="1"/>
          <p:nvPr/>
        </p:nvSpPr>
        <p:spPr>
          <a:xfrm>
            <a:off x="-21772" y="1356293"/>
            <a:ext cx="12192000" cy="304698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StreamReader</a:t>
            </a:r>
            <a:r>
              <a:rPr lang="en-US" sz="2600">
                <a:latin typeface="+mj-lt"/>
              </a:rPr>
              <a:t>: StreamReader is a helper class for reading characters from a Stream by converting bytes into characters using an encoded value. It can be used to read strings (characters) from different Streams like FileStream, MemoryStream, etc</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StreamWriter</a:t>
            </a:r>
            <a:r>
              <a:rPr lang="en-US" sz="2600">
                <a:latin typeface="+mj-lt"/>
              </a:rPr>
              <a:t>: StreamWriter is a helper class for writing a string to a Stream by converting characters into bytes. It can be used to write strings to different Streams such as FileStream, MemoryStream, etc</a:t>
            </a:r>
            <a:endParaRPr lang="en-US" sz="2300"/>
          </a:p>
        </p:txBody>
      </p:sp>
      <p:pic>
        <p:nvPicPr>
          <p:cNvPr id="3" name="Picture 2">
            <a:extLst>
              <a:ext uri="{FF2B5EF4-FFF2-40B4-BE49-F238E27FC236}">
                <a16:creationId xmlns:a16="http://schemas.microsoft.com/office/drawing/2014/main" id="{A169000A-3CBD-435C-B18B-392583B09AE1}"/>
              </a:ext>
            </a:extLst>
          </p:cNvPr>
          <p:cNvPicPr>
            <a:picLocks noChangeAspect="1"/>
          </p:cNvPicPr>
          <p:nvPr/>
        </p:nvPicPr>
        <p:blipFill>
          <a:blip r:embed="rId2"/>
          <a:stretch>
            <a:fillRect/>
          </a:stretch>
        </p:blipFill>
        <p:spPr>
          <a:xfrm>
            <a:off x="1716279" y="4403281"/>
            <a:ext cx="8759442" cy="1993925"/>
          </a:xfrm>
          <a:prstGeom prst="rect">
            <a:avLst/>
          </a:prstGeom>
        </p:spPr>
      </p:pic>
    </p:spTree>
    <p:extLst>
      <p:ext uri="{BB962C8B-B14F-4D97-AF65-F5344CB8AC3E}">
        <p14:creationId xmlns:p14="http://schemas.microsoft.com/office/powerpoint/2010/main" val="4206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7449587" cy="575433"/>
          </a:xfrm>
        </p:spPr>
        <p:txBody>
          <a:bodyPr>
            <a:normAutofit fontScale="90000"/>
          </a:bodyPr>
          <a:lstStyle/>
          <a:p>
            <a:r>
              <a:rPr lang="en-US" b="1"/>
              <a:t>Understanding the Files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Content Placeholder 2">
            <a:extLst>
              <a:ext uri="{FF2B5EF4-FFF2-40B4-BE49-F238E27FC236}">
                <a16:creationId xmlns:a16="http://schemas.microsoft.com/office/drawing/2014/main" id="{F155E5D3-14DF-4AF4-A99B-D6586D394F11}"/>
              </a:ext>
            </a:extLst>
          </p:cNvPr>
          <p:cNvSpPr>
            <a:spLocks noGrp="1"/>
          </p:cNvSpPr>
          <p:nvPr>
            <p:ph idx="1"/>
          </p:nvPr>
        </p:nvSpPr>
        <p:spPr>
          <a:xfrm>
            <a:off x="0" y="1407905"/>
            <a:ext cx="12100560" cy="2860696"/>
          </a:xfrm>
        </p:spPr>
        <p:txBody>
          <a:bodyPr>
            <a:noAutofit/>
          </a:bodyPr>
          <a:lstStyle/>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file is a collection of bytes stored on a secondary storage device, which is generally a disk of some kind</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a:latin typeface="+mj-lt"/>
              </a:rPr>
              <a:t>A </a:t>
            </a:r>
            <a:r>
              <a:rPr lang="en-US" sz="2600" dirty="0">
                <a:latin typeface="+mj-lt"/>
              </a:rPr>
              <a:t>memory location that has </a:t>
            </a:r>
            <a:r>
              <a:rPr lang="en-US" sz="2600">
                <a:latin typeface="+mj-lt"/>
              </a:rPr>
              <a:t>a name</a:t>
            </a:r>
            <a:endParaRPr lang="en-US" sz="2600" dirty="0">
              <a:latin typeface="+mj-lt"/>
            </a:endParaRP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File can be used as an extra memory to store a large amount of data temporarily or permanently</a:t>
            </a:r>
          </a:p>
          <a:p>
            <a:pPr marL="342900" lvl="1" indent="-342900" algn="just">
              <a:lnSpc>
                <a:spcPct val="100000"/>
              </a:lnSpc>
              <a:spcBef>
                <a:spcPts val="300"/>
              </a:spcBef>
              <a:spcAft>
                <a:spcPts val="300"/>
              </a:spcAft>
              <a:buClr>
                <a:srgbClr val="973735"/>
              </a:buClr>
              <a:buSzPct val="50000"/>
              <a:buFont typeface="Wingdings" pitchFamily="2" charset="2"/>
              <a:buChar char="u"/>
              <a:tabLst>
                <a:tab pos="241300" algn="l"/>
              </a:tabLst>
              <a:defRPr/>
            </a:pPr>
            <a:r>
              <a:rPr lang="en-US" sz="2600" dirty="0">
                <a:latin typeface="+mj-lt"/>
              </a:rPr>
              <a:t>Each file ends with a marking-end-character or a number of bytes</a:t>
            </a:r>
          </a:p>
        </p:txBody>
      </p:sp>
      <p:pic>
        <p:nvPicPr>
          <p:cNvPr id="10" name="Picture 9" descr="endò file">
            <a:extLst>
              <a:ext uri="{FF2B5EF4-FFF2-40B4-BE49-F238E27FC236}">
                <a16:creationId xmlns:a16="http://schemas.microsoft.com/office/drawing/2014/main" id="{173C9E3D-2B01-4834-95BD-CA2AA00C2AE9}"/>
              </a:ext>
            </a:extLst>
          </p:cNvPr>
          <p:cNvPicPr>
            <a:picLocks noChangeAspect="1" noChangeArrowheads="1"/>
          </p:cNvPicPr>
          <p:nvPr/>
        </p:nvPicPr>
        <p:blipFill>
          <a:blip r:embed="rId3"/>
          <a:srcRect/>
          <a:stretch>
            <a:fillRect/>
          </a:stretch>
        </p:blipFill>
        <p:spPr bwMode="auto">
          <a:xfrm>
            <a:off x="838200" y="4647892"/>
            <a:ext cx="10330792" cy="1343003"/>
          </a:xfrm>
          <a:prstGeom prst="rect">
            <a:avLst/>
          </a:prstGeom>
          <a:noFill/>
        </p:spPr>
      </p:pic>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55196" y="677266"/>
            <a:ext cx="11774970" cy="575433"/>
          </a:xfrm>
        </p:spPr>
        <p:txBody>
          <a:bodyPr>
            <a:normAutofit fontScale="90000"/>
          </a:bodyPr>
          <a:lstStyle/>
          <a:p>
            <a:r>
              <a:rPr lang="en-US" b="1"/>
              <a:t>StreamWriter and StreamReader Demonstration</a:t>
            </a:r>
            <a:endParaRPr lang="en-US" dirty="0"/>
          </a:p>
        </p:txBody>
      </p:sp>
      <p:pic>
        <p:nvPicPr>
          <p:cNvPr id="7" name="Picture 6">
            <a:extLst>
              <a:ext uri="{FF2B5EF4-FFF2-40B4-BE49-F238E27FC236}">
                <a16:creationId xmlns:a16="http://schemas.microsoft.com/office/drawing/2014/main" id="{B771EB16-0537-4510-8D9F-6C2BE0F29361}"/>
              </a:ext>
            </a:extLst>
          </p:cNvPr>
          <p:cNvPicPr>
            <a:picLocks noChangeAspect="1"/>
          </p:cNvPicPr>
          <p:nvPr/>
        </p:nvPicPr>
        <p:blipFill>
          <a:blip r:embed="rId2"/>
          <a:stretch>
            <a:fillRect/>
          </a:stretch>
        </p:blipFill>
        <p:spPr>
          <a:xfrm>
            <a:off x="-10884" y="1573362"/>
            <a:ext cx="8272841" cy="4206952"/>
          </a:xfrm>
          <a:prstGeom prst="rect">
            <a:avLst/>
          </a:prstGeom>
        </p:spPr>
      </p:pic>
      <p:pic>
        <p:nvPicPr>
          <p:cNvPr id="9" name="Picture 8">
            <a:extLst>
              <a:ext uri="{FF2B5EF4-FFF2-40B4-BE49-F238E27FC236}">
                <a16:creationId xmlns:a16="http://schemas.microsoft.com/office/drawing/2014/main" id="{34BF6BA1-E740-45AA-858C-6CE0AA891196}"/>
              </a:ext>
            </a:extLst>
          </p:cNvPr>
          <p:cNvPicPr>
            <a:picLocks noChangeAspect="1"/>
          </p:cNvPicPr>
          <p:nvPr/>
        </p:nvPicPr>
        <p:blipFill>
          <a:blip r:embed="rId3"/>
          <a:stretch>
            <a:fillRect/>
          </a:stretch>
        </p:blipFill>
        <p:spPr>
          <a:xfrm>
            <a:off x="5922954" y="4013651"/>
            <a:ext cx="6236389" cy="2435842"/>
          </a:xfrm>
          <a:prstGeom prst="rect">
            <a:avLst/>
          </a:prstGeom>
        </p:spPr>
      </p:pic>
      <p:pic>
        <p:nvPicPr>
          <p:cNvPr id="10" name="Picture 9">
            <a:extLst>
              <a:ext uri="{FF2B5EF4-FFF2-40B4-BE49-F238E27FC236}">
                <a16:creationId xmlns:a16="http://schemas.microsoft.com/office/drawing/2014/main" id="{94B1F1C8-480C-4069-827A-A22B21E83408}"/>
              </a:ext>
            </a:extLst>
          </p:cNvPr>
          <p:cNvPicPr>
            <a:picLocks noChangeAspect="1"/>
          </p:cNvPicPr>
          <p:nvPr/>
        </p:nvPicPr>
        <p:blipFill>
          <a:blip r:embed="rId4"/>
          <a:stretch>
            <a:fillRect/>
          </a:stretch>
        </p:blipFill>
        <p:spPr>
          <a:xfrm>
            <a:off x="8247736" y="1647573"/>
            <a:ext cx="3922492" cy="2001684"/>
          </a:xfrm>
          <a:prstGeom prst="rect">
            <a:avLst/>
          </a:prstGeom>
        </p:spPr>
      </p:pic>
    </p:spTree>
    <p:extLst>
      <p:ext uri="{BB962C8B-B14F-4D97-AF65-F5344CB8AC3E}">
        <p14:creationId xmlns:p14="http://schemas.microsoft.com/office/powerpoint/2010/main" val="8355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1">
            <a:extLst>
              <a:ext uri="{FF2B5EF4-FFF2-40B4-BE49-F238E27FC236}">
                <a16:creationId xmlns:a16="http://schemas.microsoft.com/office/drawing/2014/main" id="{3C3707EE-9714-4039-9CB3-FCD53E10698F}"/>
              </a:ext>
            </a:extLst>
          </p:cNvPr>
          <p:cNvSpPr>
            <a:spLocks noGrp="1"/>
          </p:cNvSpPr>
          <p:nvPr>
            <p:ph type="title"/>
          </p:nvPr>
        </p:nvSpPr>
        <p:spPr>
          <a:xfrm>
            <a:off x="275516" y="687426"/>
            <a:ext cx="11404855" cy="575433"/>
          </a:xfrm>
        </p:spPr>
        <p:txBody>
          <a:bodyPr>
            <a:normAutofit fontScale="90000"/>
          </a:bodyPr>
          <a:lstStyle/>
          <a:p>
            <a:r>
              <a:rPr lang="en-US" b="1"/>
              <a:t>Working with BinaryWriter and BinaryReader</a:t>
            </a:r>
            <a:endParaRPr lang="en-US" dirty="0"/>
          </a:p>
        </p:txBody>
      </p:sp>
      <p:sp>
        <p:nvSpPr>
          <p:cNvPr id="9" name="TextBox 8">
            <a:extLst>
              <a:ext uri="{FF2B5EF4-FFF2-40B4-BE49-F238E27FC236}">
                <a16:creationId xmlns:a16="http://schemas.microsoft.com/office/drawing/2014/main" id="{7C2F8634-7E99-4A79-9C70-CA0173BE2484}"/>
              </a:ext>
            </a:extLst>
          </p:cNvPr>
          <p:cNvSpPr txBox="1"/>
          <p:nvPr/>
        </p:nvSpPr>
        <p:spPr>
          <a:xfrm>
            <a:off x="85015" y="1440908"/>
            <a:ext cx="11932814"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b="1">
                <a:latin typeface="+mj-lt"/>
              </a:rPr>
              <a:t>BinaryReader</a:t>
            </a:r>
            <a:r>
              <a:rPr lang="en-US" sz="2600">
                <a:latin typeface="+mj-lt"/>
              </a:rPr>
              <a:t> and </a:t>
            </a:r>
            <a:r>
              <a:rPr lang="en-US" sz="2600" b="1">
                <a:latin typeface="+mj-lt"/>
              </a:rPr>
              <a:t>BinaryWriter</a:t>
            </a:r>
            <a:r>
              <a:rPr lang="en-US" sz="2600">
                <a:latin typeface="+mj-lt"/>
              </a:rPr>
              <a:t> allow to read and write discrete data types to an underlying stream in a compact binary format</a:t>
            </a:r>
          </a:p>
        </p:txBody>
      </p:sp>
      <p:pic>
        <p:nvPicPr>
          <p:cNvPr id="3" name="Picture 2">
            <a:extLst>
              <a:ext uri="{FF2B5EF4-FFF2-40B4-BE49-F238E27FC236}">
                <a16:creationId xmlns:a16="http://schemas.microsoft.com/office/drawing/2014/main" id="{CB799B91-C0F4-4F68-8384-AEFDDAFF1C6D}"/>
              </a:ext>
            </a:extLst>
          </p:cNvPr>
          <p:cNvPicPr>
            <a:picLocks noChangeAspect="1"/>
          </p:cNvPicPr>
          <p:nvPr/>
        </p:nvPicPr>
        <p:blipFill>
          <a:blip r:embed="rId2"/>
          <a:stretch>
            <a:fillRect/>
          </a:stretch>
        </p:blipFill>
        <p:spPr>
          <a:xfrm>
            <a:off x="692934" y="3041837"/>
            <a:ext cx="10570017" cy="2730855"/>
          </a:xfrm>
          <a:prstGeom prst="rect">
            <a:avLst/>
          </a:prstGeom>
        </p:spPr>
      </p:pic>
    </p:spTree>
    <p:extLst>
      <p:ext uri="{BB962C8B-B14F-4D97-AF65-F5344CB8AC3E}">
        <p14:creationId xmlns:p14="http://schemas.microsoft.com/office/powerpoint/2010/main" val="76403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888D7A3-9F7E-4729-BDE8-DC2ADCC4A67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5C77A668-069B-48E2-A72C-52C022BB2737}"/>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7E7ECB89-3DED-4245-BAE2-8A549E85A1D7}"/>
              </a:ext>
            </a:extLst>
          </p:cNvPr>
          <p:cNvSpPr>
            <a:spLocks noGrp="1"/>
          </p:cNvSpPr>
          <p:nvPr>
            <p:ph type="title"/>
          </p:nvPr>
        </p:nvSpPr>
        <p:spPr>
          <a:xfrm>
            <a:off x="275516" y="687426"/>
            <a:ext cx="11579411" cy="575433"/>
          </a:xfrm>
        </p:spPr>
        <p:txBody>
          <a:bodyPr>
            <a:normAutofit fontScale="90000"/>
          </a:bodyPr>
          <a:lstStyle/>
          <a:p>
            <a:r>
              <a:rPr lang="en-US" b="1"/>
              <a:t>BinaryWriter and BinaryReader Demonstration</a:t>
            </a:r>
            <a:endParaRPr lang="en-US" dirty="0"/>
          </a:p>
        </p:txBody>
      </p:sp>
      <p:pic>
        <p:nvPicPr>
          <p:cNvPr id="3" name="Picture 2">
            <a:extLst>
              <a:ext uri="{FF2B5EF4-FFF2-40B4-BE49-F238E27FC236}">
                <a16:creationId xmlns:a16="http://schemas.microsoft.com/office/drawing/2014/main" id="{02CA429F-F2E6-4037-8213-63D1E5024D7A}"/>
              </a:ext>
            </a:extLst>
          </p:cNvPr>
          <p:cNvPicPr>
            <a:picLocks noChangeAspect="1"/>
          </p:cNvPicPr>
          <p:nvPr/>
        </p:nvPicPr>
        <p:blipFill>
          <a:blip r:embed="rId2"/>
          <a:stretch>
            <a:fillRect/>
          </a:stretch>
        </p:blipFill>
        <p:spPr>
          <a:xfrm>
            <a:off x="-1" y="1346740"/>
            <a:ext cx="8326420" cy="5133960"/>
          </a:xfrm>
          <a:prstGeom prst="rect">
            <a:avLst/>
          </a:prstGeom>
        </p:spPr>
      </p:pic>
      <p:pic>
        <p:nvPicPr>
          <p:cNvPr id="7" name="Picture 6">
            <a:extLst>
              <a:ext uri="{FF2B5EF4-FFF2-40B4-BE49-F238E27FC236}">
                <a16:creationId xmlns:a16="http://schemas.microsoft.com/office/drawing/2014/main" id="{0DD298E2-A8DE-42C1-A514-46847EA238F3}"/>
              </a:ext>
            </a:extLst>
          </p:cNvPr>
          <p:cNvPicPr>
            <a:picLocks noChangeAspect="1"/>
          </p:cNvPicPr>
          <p:nvPr/>
        </p:nvPicPr>
        <p:blipFill>
          <a:blip r:embed="rId3"/>
          <a:stretch>
            <a:fillRect/>
          </a:stretch>
        </p:blipFill>
        <p:spPr>
          <a:xfrm>
            <a:off x="7166504" y="1559324"/>
            <a:ext cx="5025496" cy="2130550"/>
          </a:xfrm>
          <a:prstGeom prst="rect">
            <a:avLst/>
          </a:prstGeom>
        </p:spPr>
      </p:pic>
    </p:spTree>
    <p:extLst>
      <p:ext uri="{BB962C8B-B14F-4D97-AF65-F5344CB8AC3E}">
        <p14:creationId xmlns:p14="http://schemas.microsoft.com/office/powerpoint/2010/main" val="5554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258184" y="689375"/>
            <a:ext cx="10515600" cy="592642"/>
          </a:xfrm>
        </p:spPr>
        <p:txBody>
          <a:bodyPr>
            <a:noAutofit/>
          </a:bodyPr>
          <a:lstStyle/>
          <a:p>
            <a:r>
              <a:rPr lang="en-US" sz="4000" b="1" dirty="0"/>
              <a:t>Summary</a:t>
            </a:r>
          </a:p>
        </p:txBody>
      </p:sp>
      <p:sp>
        <p:nvSpPr>
          <p:cNvPr id="18435" name="Rectangle 3"/>
          <p:cNvSpPr>
            <a:spLocks noGrp="1"/>
          </p:cNvSpPr>
          <p:nvPr>
            <p:ph idx="1"/>
          </p:nvPr>
        </p:nvSpPr>
        <p:spPr>
          <a:xfrm>
            <a:off x="258184" y="1422401"/>
            <a:ext cx="11833411" cy="4866640"/>
          </a:xfrm>
        </p:spPr>
        <p:txBody>
          <a:bodyPr>
            <a:normAutofit lnSpcReduction="10000"/>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20000"/>
              </a:lnSpc>
              <a:spcAft>
                <a:spcPts val="300"/>
              </a:spcAft>
              <a:buClr>
                <a:srgbClr val="973735"/>
              </a:buClr>
              <a:buSzPct val="70000"/>
              <a:buFont typeface="Wingdings" panose="05000000000000000000" pitchFamily="2" charset="2"/>
              <a:buChar char="§"/>
              <a:defRPr/>
            </a:pPr>
            <a:r>
              <a:rPr lang="en-US" sz="2300"/>
              <a:t>Overview about System.IO</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and Demo about FileStream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Directory and Directory 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File and FileInfo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Directory and DirectoryInfo class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Text file using StreamReader and StreamWriter</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create Binary file using BinaryWriter and BinaryReader</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474"/>
            <a:ext cx="12192000" cy="1218539"/>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b="1">
                <a:latin typeface="+mj-lt"/>
              </a:rPr>
              <a:t>Stream</a:t>
            </a:r>
            <a:r>
              <a:rPr lang="en-US" sz="2600">
                <a:latin typeface="+mj-lt"/>
              </a:rPr>
              <a:t>: a chunk of data (sequence of bytes) containing information being passed through to store in memory storage</a:t>
            </a:r>
            <a:endParaRPr lang="en-US" sz="2600" dirty="0">
              <a:latin typeface="+mj-lt"/>
            </a:endParaRPr>
          </a:p>
        </p:txBody>
      </p:sp>
      <p:sp>
        <p:nvSpPr>
          <p:cNvPr id="9" name="Title 1">
            <a:extLst>
              <a:ext uri="{FF2B5EF4-FFF2-40B4-BE49-F238E27FC236}">
                <a16:creationId xmlns:a16="http://schemas.microsoft.com/office/drawing/2014/main" id="{ADE2317B-3933-4A0A-8B0F-CD4B0F2CB0C3}"/>
              </a:ext>
            </a:extLst>
          </p:cNvPr>
          <p:cNvSpPr txBox="1">
            <a:spLocks/>
          </p:cNvSpPr>
          <p:nvPr/>
        </p:nvSpPr>
        <p:spPr>
          <a:xfrm>
            <a:off x="275516" y="717906"/>
            <a:ext cx="7449587" cy="575433"/>
          </a:xfrm>
          <a:prstGeom prst="rect">
            <a:avLst/>
          </a:prstGeom>
          <a:solidFill>
            <a:schemeClr val="bg1"/>
          </a:solidFill>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Understanding the Files</a:t>
            </a:r>
            <a:endParaRPr lang="en-US" dirty="0"/>
          </a:p>
        </p:txBody>
      </p:sp>
      <p:pic>
        <p:nvPicPr>
          <p:cNvPr id="8" name="Picture 7">
            <a:extLst>
              <a:ext uri="{FF2B5EF4-FFF2-40B4-BE49-F238E27FC236}">
                <a16:creationId xmlns:a16="http://schemas.microsoft.com/office/drawing/2014/main" id="{C1D1257B-E30E-4BD3-8054-26579DD87CE2}"/>
              </a:ext>
            </a:extLst>
          </p:cNvPr>
          <p:cNvPicPr>
            <a:picLocks noChangeAspect="1"/>
          </p:cNvPicPr>
          <p:nvPr/>
        </p:nvPicPr>
        <p:blipFill>
          <a:blip r:embed="rId3"/>
          <a:stretch>
            <a:fillRect/>
          </a:stretch>
        </p:blipFill>
        <p:spPr>
          <a:xfrm>
            <a:off x="2013969" y="2953641"/>
            <a:ext cx="8472049" cy="3382613"/>
          </a:xfrm>
          <a:prstGeom prst="rect">
            <a:avLst/>
          </a:prstGeom>
        </p:spPr>
      </p:pic>
    </p:spTree>
    <p:extLst>
      <p:ext uri="{BB962C8B-B14F-4D97-AF65-F5344CB8AC3E}">
        <p14:creationId xmlns:p14="http://schemas.microsoft.com/office/powerpoint/2010/main" val="145077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542458"/>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In the .NET, the </a:t>
            </a:r>
            <a:r>
              <a:rPr lang="en-US" sz="2600" b="1">
                <a:latin typeface="+mj-lt"/>
              </a:rPr>
              <a:t>System.IO </a:t>
            </a:r>
            <a:r>
              <a:rPr lang="en-US" sz="2600">
                <a:latin typeface="+mj-lt"/>
              </a:rPr>
              <a:t>namespace is the region of the base class libraries devoted to file-based (and memory-based) input and output (I/O) services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b="1">
                <a:latin typeface="+mj-lt"/>
              </a:rPr>
              <a:t>System.IO </a:t>
            </a:r>
            <a:r>
              <a:rPr lang="en-US" sz="2600">
                <a:latin typeface="+mj-lt"/>
              </a:rPr>
              <a:t>defines a set of classes, interfaces, enumerations, structures, and delegates, most of which we can find in mscorlib.dll</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The types contained within mscorlib.dll, the System.dll assembly defines additional members of the </a:t>
            </a:r>
            <a:r>
              <a:rPr lang="en-US" sz="2600" b="1">
                <a:latin typeface="+mj-lt"/>
              </a:rPr>
              <a:t>System.IO </a:t>
            </a:r>
            <a:r>
              <a:rPr lang="en-US" sz="2600">
                <a:latin typeface="+mj-lt"/>
              </a:rPr>
              <a:t>namespace</a:t>
            </a:r>
            <a:endParaRPr lang="en-US" sz="2600" dirty="0">
              <a:latin typeface="+mj-lt"/>
            </a:endParaRPr>
          </a:p>
        </p:txBody>
      </p:sp>
    </p:spTree>
    <p:extLst>
      <p:ext uri="{BB962C8B-B14F-4D97-AF65-F5344CB8AC3E}">
        <p14:creationId xmlns:p14="http://schemas.microsoft.com/office/powerpoint/2010/main" val="2184061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4221822378"/>
              </p:ext>
            </p:extLst>
          </p:nvPr>
        </p:nvGraphicFramePr>
        <p:xfrm>
          <a:off x="109368" y="1585971"/>
          <a:ext cx="11930231" cy="4791764"/>
        </p:xfrm>
        <a:graphic>
          <a:graphicData uri="http://schemas.openxmlformats.org/drawingml/2006/table">
            <a:tbl>
              <a:tblPr firstRow="1" bandRow="1">
                <a:tableStyleId>{5C22544A-7EE6-4342-B048-85BDC9FD1C3A}</a:tableStyleId>
              </a:tblPr>
              <a:tblGrid>
                <a:gridCol w="3193230">
                  <a:extLst>
                    <a:ext uri="{9D8B030D-6E8A-4147-A177-3AD203B41FA5}">
                      <a16:colId xmlns:a16="http://schemas.microsoft.com/office/drawing/2014/main" val="20000"/>
                    </a:ext>
                  </a:extLst>
                </a:gridCol>
                <a:gridCol w="8737001">
                  <a:extLst>
                    <a:ext uri="{9D8B030D-6E8A-4147-A177-3AD203B41FA5}">
                      <a16:colId xmlns:a16="http://schemas.microsoft.com/office/drawing/2014/main" val="20001"/>
                    </a:ext>
                  </a:extLst>
                </a:gridCol>
              </a:tblGrid>
              <a:tr h="676964">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676964">
                <a:tc>
                  <a:txBody>
                    <a:bodyPr/>
                    <a:lstStyle/>
                    <a:p>
                      <a:r>
                        <a:rPr lang="en-US" sz="2000" dirty="0" err="1"/>
                        <a:t>BinaryReader</a:t>
                      </a:r>
                      <a:endParaRPr lang="en-US" sz="2000" dirty="0"/>
                    </a:p>
                    <a:p>
                      <a:r>
                        <a:rPr lang="en-US" sz="2000" dirty="0" err="1"/>
                        <a:t>BinaryWriter</a:t>
                      </a:r>
                      <a:endParaRPr lang="en-US" sz="2000" dirty="0"/>
                    </a:p>
                  </a:txBody>
                  <a:tcPr/>
                </a:tc>
                <a:tc>
                  <a:txBody>
                    <a:bodyPr/>
                    <a:lstStyle/>
                    <a:p>
                      <a:r>
                        <a:rPr lang="en-US" sz="2000" dirty="0"/>
                        <a:t>These types allow to store and retrieve primitive data types (integers, Booleans, strings, and whatnot) as a </a:t>
                      </a:r>
                      <a:r>
                        <a:rPr lang="en-US" sz="2000"/>
                        <a:t>binary value</a:t>
                      </a:r>
                      <a:endParaRPr lang="en-US" sz="2000" dirty="0"/>
                    </a:p>
                  </a:txBody>
                  <a:tcPr/>
                </a:tc>
                <a:extLst>
                  <a:ext uri="{0D108BD9-81ED-4DB2-BD59-A6C34878D82A}">
                    <a16:rowId xmlns:a16="http://schemas.microsoft.com/office/drawing/2014/main" val="10001"/>
                  </a:ext>
                </a:extLst>
              </a:tr>
              <a:tr h="676964">
                <a:tc>
                  <a:txBody>
                    <a:bodyPr/>
                    <a:lstStyle/>
                    <a:p>
                      <a:r>
                        <a:rPr lang="en-US" sz="2000" dirty="0" err="1"/>
                        <a:t>BufferedStream</a:t>
                      </a:r>
                      <a:endParaRPr lang="en-US" sz="2000" dirty="0"/>
                    </a:p>
                  </a:txBody>
                  <a:tcPr/>
                </a:tc>
                <a:tc>
                  <a:txBody>
                    <a:bodyPr/>
                    <a:lstStyle/>
                    <a:p>
                      <a:r>
                        <a:rPr lang="en-US" sz="2000" dirty="0"/>
                        <a:t>This type provides </a:t>
                      </a:r>
                      <a:r>
                        <a:rPr lang="en-US" sz="2000" u="none" dirty="0"/>
                        <a:t>temporary storage </a:t>
                      </a:r>
                      <a:r>
                        <a:rPr lang="en-US" sz="2000" dirty="0"/>
                        <a:t>for a stream of bytes that may be committed to </a:t>
                      </a:r>
                      <a:r>
                        <a:rPr lang="en-US" sz="2000" u="none" dirty="0"/>
                        <a:t>storage at a later time</a:t>
                      </a:r>
                    </a:p>
                  </a:txBody>
                  <a:tcPr/>
                </a:tc>
                <a:extLst>
                  <a:ext uri="{0D108BD9-81ED-4DB2-BD59-A6C34878D82A}">
                    <a16:rowId xmlns:a16="http://schemas.microsoft.com/office/drawing/2014/main" val="10002"/>
                  </a:ext>
                </a:extLst>
              </a:tr>
              <a:tr h="967092">
                <a:tc>
                  <a:txBody>
                    <a:bodyPr/>
                    <a:lstStyle/>
                    <a:p>
                      <a:r>
                        <a:rPr lang="en-US" sz="2000" dirty="0"/>
                        <a:t>Directory</a:t>
                      </a:r>
                    </a:p>
                    <a:p>
                      <a:r>
                        <a:rPr lang="en-US" sz="2000" dirty="0" err="1"/>
                        <a:t>DirectoryInfo</a:t>
                      </a:r>
                      <a:endParaRPr lang="en-US" sz="2000" dirty="0"/>
                    </a:p>
                  </a:txBody>
                  <a:tcPr/>
                </a:tc>
                <a:tc>
                  <a:txBody>
                    <a:bodyPr/>
                    <a:lstStyle/>
                    <a:p>
                      <a:r>
                        <a:rPr lang="en-US" sz="2000"/>
                        <a:t>Use these classes to manipulate a machine’s directory structure. The Directory type exposes functionality using static members, while the DirectoryInfo type exposes similar functionality from a valid object reference</a:t>
                      </a:r>
                      <a:endParaRPr lang="en-US" sz="2000" u="sng" dirty="0"/>
                    </a:p>
                  </a:txBody>
                  <a:tcPr/>
                </a:tc>
                <a:extLst>
                  <a:ext uri="{0D108BD9-81ED-4DB2-BD59-A6C34878D82A}">
                    <a16:rowId xmlns:a16="http://schemas.microsoft.com/office/drawing/2014/main" val="10003"/>
                  </a:ext>
                </a:extLst>
              </a:tr>
              <a:tr h="676964">
                <a:tc>
                  <a:txBody>
                    <a:bodyPr/>
                    <a:lstStyle/>
                    <a:p>
                      <a:r>
                        <a:rPr lang="en-US" sz="2000" dirty="0" err="1"/>
                        <a:t>DriveInfo</a:t>
                      </a:r>
                      <a:endParaRPr lang="en-US" sz="2000" dirty="0"/>
                    </a:p>
                  </a:txBody>
                  <a:tcPr/>
                </a:tc>
                <a:tc>
                  <a:txBody>
                    <a:bodyPr/>
                    <a:lstStyle/>
                    <a:p>
                      <a:r>
                        <a:rPr lang="en-US" sz="2000"/>
                        <a:t>This class provides detailed information regarding the drives that a given machine uses</a:t>
                      </a:r>
                      <a:endParaRPr lang="en-US" sz="2000" dirty="0"/>
                    </a:p>
                  </a:txBody>
                  <a:tcPr/>
                </a:tc>
                <a:extLst>
                  <a:ext uri="{0D108BD9-81ED-4DB2-BD59-A6C34878D82A}">
                    <a16:rowId xmlns:a16="http://schemas.microsoft.com/office/drawing/2014/main" val="10004"/>
                  </a:ext>
                </a:extLst>
              </a:tr>
              <a:tr h="967092">
                <a:tc>
                  <a:txBody>
                    <a:bodyPr/>
                    <a:lstStyle/>
                    <a:p>
                      <a:r>
                        <a:rPr lang="en-US" sz="2000" dirty="0"/>
                        <a:t>File</a:t>
                      </a:r>
                    </a:p>
                    <a:p>
                      <a:r>
                        <a:rPr lang="en-US" sz="2000" dirty="0" err="1"/>
                        <a:t>FileInfo</a:t>
                      </a:r>
                      <a:endParaRPr lang="en-US" sz="2000" dirty="0"/>
                    </a:p>
                  </a:txBody>
                  <a:tcPr/>
                </a:tc>
                <a:tc>
                  <a:txBody>
                    <a:bodyPr/>
                    <a:lstStyle/>
                    <a:p>
                      <a:r>
                        <a:rPr lang="en-US" sz="2000"/>
                        <a:t>Use these classes to manipulate a machine’s set of files. The File type exposes functionality using static members, while the FileInfo type exposes similar functionality from a valid object reference</a:t>
                      </a:r>
                      <a:endParaRPr lang="en-US" sz="20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9046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8" name="Title 1">
            <a:extLst>
              <a:ext uri="{FF2B5EF4-FFF2-40B4-BE49-F238E27FC236}">
                <a16:creationId xmlns:a16="http://schemas.microsoft.com/office/drawing/2014/main" id="{3223392B-E9B9-4FEB-A3E9-2D3FAE77E982}"/>
              </a:ext>
            </a:extLst>
          </p:cNvPr>
          <p:cNvSpPr>
            <a:spLocks noGrp="1"/>
          </p:cNvSpPr>
          <p:nvPr>
            <p:ph type="title"/>
          </p:nvPr>
        </p:nvSpPr>
        <p:spPr>
          <a:xfrm>
            <a:off x="275516" y="687426"/>
            <a:ext cx="9394002" cy="575433"/>
          </a:xfrm>
        </p:spPr>
        <p:txBody>
          <a:bodyPr>
            <a:normAutofit fontScale="90000"/>
          </a:bodyPr>
          <a:lstStyle/>
          <a:p>
            <a:r>
              <a:rPr lang="en-US" b="1"/>
              <a:t>Exploring the System.IO Namespace</a:t>
            </a:r>
            <a:endParaRPr lang="en-US" dirty="0"/>
          </a:p>
        </p:txBody>
      </p:sp>
      <p:graphicFrame>
        <p:nvGraphicFramePr>
          <p:cNvPr id="9" name="Table 8">
            <a:extLst>
              <a:ext uri="{FF2B5EF4-FFF2-40B4-BE49-F238E27FC236}">
                <a16:creationId xmlns:a16="http://schemas.microsoft.com/office/drawing/2014/main" id="{C0559A84-A15D-433B-A878-528472142A03}"/>
              </a:ext>
            </a:extLst>
          </p:cNvPr>
          <p:cNvGraphicFramePr>
            <a:graphicFrameLocks noGrp="1"/>
          </p:cNvGraphicFramePr>
          <p:nvPr>
            <p:extLst>
              <p:ext uri="{D42A27DB-BD31-4B8C-83A1-F6EECF244321}">
                <p14:modId xmlns:p14="http://schemas.microsoft.com/office/powerpoint/2010/main" val="346037927"/>
              </p:ext>
            </p:extLst>
          </p:nvPr>
        </p:nvGraphicFramePr>
        <p:xfrm>
          <a:off x="189453" y="1536477"/>
          <a:ext cx="11837595" cy="4907280"/>
        </p:xfrm>
        <a:graphic>
          <a:graphicData uri="http://schemas.openxmlformats.org/drawingml/2006/table">
            <a:tbl>
              <a:tblPr firstRow="1" bandRow="1">
                <a:tableStyleId>{5C22544A-7EE6-4342-B048-85BDC9FD1C3A}</a:tableStyleId>
              </a:tblPr>
              <a:tblGrid>
                <a:gridCol w="2758140">
                  <a:extLst>
                    <a:ext uri="{9D8B030D-6E8A-4147-A177-3AD203B41FA5}">
                      <a16:colId xmlns:a16="http://schemas.microsoft.com/office/drawing/2014/main" val="20000"/>
                    </a:ext>
                  </a:extLst>
                </a:gridCol>
                <a:gridCol w="9079455">
                  <a:extLst>
                    <a:ext uri="{9D8B030D-6E8A-4147-A177-3AD203B41FA5}">
                      <a16:colId xmlns:a16="http://schemas.microsoft.com/office/drawing/2014/main" val="20001"/>
                    </a:ext>
                  </a:extLst>
                </a:gridCol>
              </a:tblGrid>
              <a:tr h="370840">
                <a:tc>
                  <a:txBody>
                    <a:bodyPr/>
                    <a:lstStyle/>
                    <a:p>
                      <a:r>
                        <a:rPr lang="en-US" sz="2000"/>
                        <a:t>Class </a:t>
                      </a:r>
                      <a:r>
                        <a:rPr lang="en-US" sz="2000" dirty="0"/>
                        <a:t>Type</a:t>
                      </a:r>
                    </a:p>
                  </a:txBody>
                  <a:tcPr/>
                </a:tc>
                <a:tc>
                  <a:txBody>
                    <a:bodyPr/>
                    <a:lstStyle/>
                    <a:p>
                      <a:r>
                        <a:rPr lang="en-US" sz="2000" dirty="0"/>
                        <a:t>Description</a:t>
                      </a:r>
                    </a:p>
                  </a:txBody>
                  <a:tcPr/>
                </a:tc>
                <a:extLst>
                  <a:ext uri="{0D108BD9-81ED-4DB2-BD59-A6C34878D82A}">
                    <a16:rowId xmlns:a16="http://schemas.microsoft.com/office/drawing/2014/main" val="10000"/>
                  </a:ext>
                </a:extLst>
              </a:tr>
              <a:tr h="370840">
                <a:tc>
                  <a:txBody>
                    <a:bodyPr/>
                    <a:lstStyle/>
                    <a:p>
                      <a:r>
                        <a:rPr lang="en-US" sz="2000"/>
                        <a:t>FileStream</a:t>
                      </a:r>
                      <a:endParaRPr lang="en-US" sz="2000" dirty="0"/>
                    </a:p>
                  </a:txBody>
                  <a:tcPr/>
                </a:tc>
                <a:tc>
                  <a:txBody>
                    <a:bodyPr/>
                    <a:lstStyle/>
                    <a:p>
                      <a:r>
                        <a:rPr lang="en-US" sz="2000"/>
                        <a:t>This class gives you random file access (e.g., seeking capabilities) with data represented as a stream of bytes</a:t>
                      </a:r>
                      <a:endParaRPr lang="en-US" sz="2000" dirty="0"/>
                    </a:p>
                  </a:txBody>
                  <a:tcPr/>
                </a:tc>
                <a:extLst>
                  <a:ext uri="{0D108BD9-81ED-4DB2-BD59-A6C34878D82A}">
                    <a16:rowId xmlns:a16="http://schemas.microsoft.com/office/drawing/2014/main" val="10001"/>
                  </a:ext>
                </a:extLst>
              </a:tr>
              <a:tr h="370840">
                <a:tc>
                  <a:txBody>
                    <a:bodyPr/>
                    <a:lstStyle/>
                    <a:p>
                      <a:r>
                        <a:rPr lang="en-US" sz="2000"/>
                        <a:t>FileSystemWatcher</a:t>
                      </a:r>
                      <a:endParaRPr lang="en-US" sz="2000" dirty="0"/>
                    </a:p>
                  </a:txBody>
                  <a:tcPr/>
                </a:tc>
                <a:tc>
                  <a:txBody>
                    <a:bodyPr/>
                    <a:lstStyle/>
                    <a:p>
                      <a:r>
                        <a:rPr lang="en-US" sz="2000"/>
                        <a:t>This class allows you to monitor the modification of external files in a specified directory</a:t>
                      </a:r>
                      <a:endParaRPr lang="en-US" sz="2000" u="sng" dirty="0"/>
                    </a:p>
                  </a:txBody>
                  <a:tcPr/>
                </a:tc>
                <a:extLst>
                  <a:ext uri="{0D108BD9-81ED-4DB2-BD59-A6C34878D82A}">
                    <a16:rowId xmlns:a16="http://schemas.microsoft.com/office/drawing/2014/main" val="10002"/>
                  </a:ext>
                </a:extLst>
              </a:tr>
              <a:tr h="370840">
                <a:tc>
                  <a:txBody>
                    <a:bodyPr/>
                    <a:lstStyle/>
                    <a:p>
                      <a:r>
                        <a:rPr lang="en-US" sz="2000"/>
                        <a:t>MemoryStream</a:t>
                      </a:r>
                      <a:endParaRPr lang="en-US" sz="2000" dirty="0"/>
                    </a:p>
                  </a:txBody>
                  <a:tcPr/>
                </a:tc>
                <a:tc>
                  <a:txBody>
                    <a:bodyPr/>
                    <a:lstStyle/>
                    <a:p>
                      <a:r>
                        <a:rPr lang="en-US" sz="2000"/>
                        <a:t>This class provides random access to streamed data stored in memory rather than in a physical file</a:t>
                      </a:r>
                      <a:endParaRPr lang="en-US" sz="2000" u="sng" dirty="0"/>
                    </a:p>
                  </a:txBody>
                  <a:tcPr/>
                </a:tc>
                <a:extLst>
                  <a:ext uri="{0D108BD9-81ED-4DB2-BD59-A6C34878D82A}">
                    <a16:rowId xmlns:a16="http://schemas.microsoft.com/office/drawing/2014/main" val="10003"/>
                  </a:ext>
                </a:extLst>
              </a:tr>
              <a:tr h="370840">
                <a:tc>
                  <a:txBody>
                    <a:bodyPr/>
                    <a:lstStyle/>
                    <a:p>
                      <a:r>
                        <a:rPr lang="en-US" sz="2000"/>
                        <a:t>Path</a:t>
                      </a:r>
                      <a:endParaRPr lang="en-US" sz="2000" dirty="0"/>
                    </a:p>
                  </a:txBody>
                  <a:tcPr/>
                </a:tc>
                <a:tc>
                  <a:txBody>
                    <a:bodyPr/>
                    <a:lstStyle/>
                    <a:p>
                      <a:r>
                        <a:rPr lang="en-US" sz="2000"/>
                        <a:t>This class performs operations on System.String types that contain file or directory path information in a platform-neutral manner</a:t>
                      </a:r>
                      <a:endParaRPr lang="en-US" sz="2000" dirty="0"/>
                    </a:p>
                  </a:txBody>
                  <a:tcPr/>
                </a:tc>
                <a:extLst>
                  <a:ext uri="{0D108BD9-81ED-4DB2-BD59-A6C34878D82A}">
                    <a16:rowId xmlns:a16="http://schemas.microsoft.com/office/drawing/2014/main" val="10004"/>
                  </a:ext>
                </a:extLst>
              </a:tr>
              <a:tr h="370840">
                <a:tc>
                  <a:txBody>
                    <a:bodyPr/>
                    <a:lstStyle/>
                    <a:p>
                      <a:r>
                        <a:rPr lang="en-US" sz="2000"/>
                        <a:t>StreamWriter StreamReader</a:t>
                      </a:r>
                      <a:endParaRPr lang="en-US" sz="2000" dirty="0"/>
                    </a:p>
                  </a:txBody>
                  <a:tcPr/>
                </a:tc>
                <a:tc>
                  <a:txBody>
                    <a:bodyPr/>
                    <a:lstStyle/>
                    <a:p>
                      <a:r>
                        <a:rPr lang="en-US" sz="2000"/>
                        <a:t>You use these classes to store (and retrieve) textual information to (or from) a file. These types do not support random file access</a:t>
                      </a:r>
                      <a:endParaRPr lang="en-US" sz="2000" dirty="0"/>
                    </a:p>
                  </a:txBody>
                  <a:tcPr/>
                </a:tc>
                <a:extLst>
                  <a:ext uri="{0D108BD9-81ED-4DB2-BD59-A6C34878D82A}">
                    <a16:rowId xmlns:a16="http://schemas.microsoft.com/office/drawing/2014/main" val="10005"/>
                  </a:ext>
                </a:extLst>
              </a:tr>
              <a:tr h="370840">
                <a:tc>
                  <a:txBody>
                    <a:bodyPr/>
                    <a:lstStyle/>
                    <a:p>
                      <a:r>
                        <a:rPr lang="en-US" sz="2000"/>
                        <a:t>StringWriter</a:t>
                      </a:r>
                    </a:p>
                    <a:p>
                      <a:r>
                        <a:rPr lang="en-US" sz="2000"/>
                        <a:t>StringReader</a:t>
                      </a:r>
                      <a:endParaRPr lang="en-US" sz="2000" dirty="0"/>
                    </a:p>
                  </a:txBody>
                  <a:tcPr/>
                </a:tc>
                <a:tc>
                  <a:txBody>
                    <a:bodyPr/>
                    <a:lstStyle/>
                    <a:p>
                      <a:r>
                        <a:rPr lang="en-US" sz="2000"/>
                        <a:t>Like the StreamReader/StreamWriter classes, these classes also work with textual information. However, the underlying storage is a string buffer rather than a physical file</a:t>
                      </a:r>
                      <a:endParaRPr lang="en-US" sz="2000" dirty="0"/>
                    </a:p>
                  </a:txBody>
                  <a:tcPr/>
                </a:tc>
                <a:extLst>
                  <a:ext uri="{0D108BD9-81ED-4DB2-BD59-A6C34878D82A}">
                    <a16:rowId xmlns:a16="http://schemas.microsoft.com/office/drawing/2014/main" val="508282034"/>
                  </a:ext>
                </a:extLst>
              </a:tr>
            </a:tbl>
          </a:graphicData>
        </a:graphic>
      </p:graphicFrame>
    </p:spTree>
    <p:extLst>
      <p:ext uri="{BB962C8B-B14F-4D97-AF65-F5344CB8AC3E}">
        <p14:creationId xmlns:p14="http://schemas.microsoft.com/office/powerpoint/2010/main" val="4240632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7" name="TextBox 6">
            <a:extLst>
              <a:ext uri="{FF2B5EF4-FFF2-40B4-BE49-F238E27FC236}">
                <a16:creationId xmlns:a16="http://schemas.microsoft.com/office/drawing/2014/main" id="{6786E8FE-C5E5-4DE4-97E2-9EF45451F77E}"/>
              </a:ext>
            </a:extLst>
          </p:cNvPr>
          <p:cNvSpPr txBox="1"/>
          <p:nvPr/>
        </p:nvSpPr>
        <p:spPr>
          <a:xfrm>
            <a:off x="0" y="1378247"/>
            <a:ext cx="11887200" cy="181870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latin typeface="+mj-lt"/>
              </a:rPr>
              <a:t>C# provides the following classes to work with the File system. They can be used to access directories, access files, open files for reading or writing, create a new file or move existing files from one location to another, etc</a:t>
            </a:r>
            <a:endParaRPr lang="en-US" sz="2600" dirty="0">
              <a:latin typeface="+mj-lt"/>
            </a:endParaRPr>
          </a:p>
        </p:txBody>
      </p:sp>
      <p:graphicFrame>
        <p:nvGraphicFramePr>
          <p:cNvPr id="6" name="Table 5">
            <a:extLst>
              <a:ext uri="{FF2B5EF4-FFF2-40B4-BE49-F238E27FC236}">
                <a16:creationId xmlns:a16="http://schemas.microsoft.com/office/drawing/2014/main" id="{36ACDF1B-0421-43B3-9394-8C66EE99D96D}"/>
              </a:ext>
            </a:extLst>
          </p:cNvPr>
          <p:cNvGraphicFramePr>
            <a:graphicFrameLocks noGrp="1"/>
          </p:cNvGraphicFramePr>
          <p:nvPr>
            <p:extLst>
              <p:ext uri="{D42A27DB-BD31-4B8C-83A1-F6EECF244321}">
                <p14:modId xmlns:p14="http://schemas.microsoft.com/office/powerpoint/2010/main" val="2631278950"/>
              </p:ext>
            </p:extLst>
          </p:nvPr>
        </p:nvGraphicFramePr>
        <p:xfrm>
          <a:off x="399393" y="3270395"/>
          <a:ext cx="11393214" cy="2993444"/>
        </p:xfrm>
        <a:graphic>
          <a:graphicData uri="http://schemas.openxmlformats.org/drawingml/2006/table">
            <a:tbl>
              <a:tblPr firstRow="1" bandRow="1">
                <a:tableStyleId>{5C22544A-7EE6-4342-B048-85BDC9FD1C3A}</a:tableStyleId>
              </a:tblPr>
              <a:tblGrid>
                <a:gridCol w="2981402">
                  <a:extLst>
                    <a:ext uri="{9D8B030D-6E8A-4147-A177-3AD203B41FA5}">
                      <a16:colId xmlns:a16="http://schemas.microsoft.com/office/drawing/2014/main" val="20000"/>
                    </a:ext>
                  </a:extLst>
                </a:gridCol>
                <a:gridCol w="8411812">
                  <a:extLst>
                    <a:ext uri="{9D8B030D-6E8A-4147-A177-3AD203B41FA5}">
                      <a16:colId xmlns:a16="http://schemas.microsoft.com/office/drawing/2014/main" val="20001"/>
                    </a:ext>
                  </a:extLst>
                </a:gridCol>
              </a:tblGrid>
              <a:tr h="676964">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10000"/>
                  </a:ext>
                </a:extLst>
              </a:tr>
              <a:tr h="854014">
                <a:tc>
                  <a:txBody>
                    <a:bodyPr/>
                    <a:lstStyle/>
                    <a:p>
                      <a:pPr marL="0" algn="l" defTabSz="914400" rtl="0" eaLnBrk="1" fontAlgn="t" latinLnBrk="0" hangingPunct="1"/>
                      <a:r>
                        <a:rPr lang="en-US" sz="2000" kern="1200">
                          <a:solidFill>
                            <a:schemeClr val="dk1"/>
                          </a:solidFill>
                          <a:latin typeface="+mn-lt"/>
                          <a:ea typeface="+mn-ea"/>
                          <a:cs typeface="+mn-cs"/>
                        </a:rPr>
                        <a:t>File</a:t>
                      </a:r>
                    </a:p>
                  </a:txBody>
                  <a:tcPr/>
                </a:tc>
                <a:tc>
                  <a:txBody>
                    <a:bodyPr/>
                    <a:lstStyle/>
                    <a:p>
                      <a:pPr fontAlgn="t"/>
                      <a:r>
                        <a:rPr lang="en-US" sz="2000">
                          <a:solidFill>
                            <a:srgbClr val="414141"/>
                          </a:solidFill>
                          <a:effectLst/>
                        </a:rPr>
                        <a:t>File is a static class that provides different functionalities like copy, create, move, delete, open for reading or /writing, encrypt or decrypt, check if a file exists, append lines or text to a file’s content, get last access time, etc.</a:t>
                      </a:r>
                    </a:p>
                  </a:txBody>
                  <a:tcPr/>
                </a:tc>
                <a:extLst>
                  <a:ext uri="{0D108BD9-81ED-4DB2-BD59-A6C34878D82A}">
                    <a16:rowId xmlns:a16="http://schemas.microsoft.com/office/drawing/2014/main" val="10004"/>
                  </a:ext>
                </a:extLst>
              </a:tr>
              <a:tr h="967092">
                <a:tc>
                  <a:txBody>
                    <a:bodyPr/>
                    <a:lstStyle/>
                    <a:p>
                      <a:pPr marL="0" algn="l" defTabSz="914400" rtl="0" eaLnBrk="1" fontAlgn="t" latinLnBrk="0" hangingPunct="1"/>
                      <a:r>
                        <a:rPr lang="en-US" sz="2000" kern="1200">
                          <a:solidFill>
                            <a:schemeClr val="dk1"/>
                          </a:solidFill>
                          <a:latin typeface="+mn-lt"/>
                          <a:ea typeface="+mn-ea"/>
                          <a:cs typeface="+mn-cs"/>
                        </a:rPr>
                        <a:t>FileInfo</a:t>
                      </a:r>
                    </a:p>
                  </a:txBody>
                  <a:tcPr/>
                </a:tc>
                <a:tc>
                  <a:txBody>
                    <a:bodyPr/>
                    <a:lstStyle/>
                    <a:p>
                      <a:pPr fontAlgn="t"/>
                      <a:r>
                        <a:rPr lang="en-US" sz="2000">
                          <a:solidFill>
                            <a:srgbClr val="414141"/>
                          </a:solidFill>
                          <a:effectLst/>
                        </a:rPr>
                        <a:t>The FileInfo class provides the same functionality as a static File class. We have more control on how you do read/write operations on a file by writing code manually for reading or writing bytes from a file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286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9/20/2023</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9</a:t>
            </a:fld>
            <a:endParaRPr lang="en-US" dirty="0"/>
          </a:p>
        </p:txBody>
      </p:sp>
      <p:graphicFrame>
        <p:nvGraphicFramePr>
          <p:cNvPr id="6" name="Table 5">
            <a:extLst>
              <a:ext uri="{FF2B5EF4-FFF2-40B4-BE49-F238E27FC236}">
                <a16:creationId xmlns:a16="http://schemas.microsoft.com/office/drawing/2014/main" id="{4BADFC21-8411-494B-92BA-01E24E362A4D}"/>
              </a:ext>
            </a:extLst>
          </p:cNvPr>
          <p:cNvGraphicFramePr>
            <a:graphicFrameLocks noGrp="1"/>
          </p:cNvGraphicFramePr>
          <p:nvPr>
            <p:extLst>
              <p:ext uri="{D42A27DB-BD31-4B8C-83A1-F6EECF244321}">
                <p14:modId xmlns:p14="http://schemas.microsoft.com/office/powerpoint/2010/main" val="375752733"/>
              </p:ext>
            </p:extLst>
          </p:nvPr>
        </p:nvGraphicFramePr>
        <p:xfrm>
          <a:off x="275516" y="1754790"/>
          <a:ext cx="11686988" cy="4495403"/>
        </p:xfrm>
        <a:graphic>
          <a:graphicData uri="http://schemas.openxmlformats.org/drawingml/2006/table">
            <a:tbl>
              <a:tblPr firstRow="1" bandRow="1">
                <a:tableStyleId>{5C22544A-7EE6-4342-B048-85BDC9FD1C3A}</a:tableStyleId>
              </a:tblPr>
              <a:tblGrid>
                <a:gridCol w="3058276">
                  <a:extLst>
                    <a:ext uri="{9D8B030D-6E8A-4147-A177-3AD203B41FA5}">
                      <a16:colId xmlns:a16="http://schemas.microsoft.com/office/drawing/2014/main" val="377084077"/>
                    </a:ext>
                  </a:extLst>
                </a:gridCol>
                <a:gridCol w="8628712">
                  <a:extLst>
                    <a:ext uri="{9D8B030D-6E8A-4147-A177-3AD203B41FA5}">
                      <a16:colId xmlns:a16="http://schemas.microsoft.com/office/drawing/2014/main" val="2512080548"/>
                    </a:ext>
                  </a:extLst>
                </a:gridCol>
              </a:tblGrid>
              <a:tr h="948952">
                <a:tc>
                  <a:txBody>
                    <a:bodyPr/>
                    <a:lstStyle/>
                    <a:p>
                      <a:r>
                        <a:rPr lang="en-US" sz="2000"/>
                        <a:t>Class Name</a:t>
                      </a:r>
                      <a:endParaRPr lang="en-US" sz="2000" dirty="0"/>
                    </a:p>
                  </a:txBody>
                  <a:tcPr/>
                </a:tc>
                <a:tc>
                  <a:txBody>
                    <a:bodyPr/>
                    <a:lstStyle/>
                    <a:p>
                      <a:r>
                        <a:rPr lang="en-US" sz="2000" dirty="0"/>
                        <a:t>Description</a:t>
                      </a:r>
                    </a:p>
                  </a:txBody>
                  <a:tcPr/>
                </a:tc>
                <a:extLst>
                  <a:ext uri="{0D108BD9-81ED-4DB2-BD59-A6C34878D82A}">
                    <a16:rowId xmlns:a16="http://schemas.microsoft.com/office/drawing/2014/main" val="2783324157"/>
                  </a:ext>
                </a:extLst>
              </a:tr>
              <a:tr h="1032511">
                <a:tc>
                  <a:txBody>
                    <a:bodyPr/>
                    <a:lstStyle/>
                    <a:p>
                      <a:pPr marL="0" algn="l" defTabSz="914400" rtl="0" eaLnBrk="1" fontAlgn="t" latinLnBrk="0" hangingPunct="1"/>
                      <a:r>
                        <a:rPr lang="en-US" sz="2000" kern="1200">
                          <a:solidFill>
                            <a:schemeClr val="dk1"/>
                          </a:solidFill>
                          <a:latin typeface="+mn-lt"/>
                          <a:ea typeface="+mn-ea"/>
                          <a:cs typeface="+mn-cs"/>
                        </a:rPr>
                        <a:t>Directory</a:t>
                      </a:r>
                    </a:p>
                  </a:txBody>
                  <a:tcPr/>
                </a:tc>
                <a:tc>
                  <a:txBody>
                    <a:bodyPr/>
                    <a:lstStyle/>
                    <a:p>
                      <a:pPr fontAlgn="t"/>
                      <a:r>
                        <a:rPr lang="en-US" sz="2000">
                          <a:solidFill>
                            <a:srgbClr val="414141"/>
                          </a:solidFill>
                          <a:effectLst/>
                        </a:rPr>
                        <a:t>Directory is a static class that provides functionality for creating, moving, deleting and accessing subdirectories</a:t>
                      </a:r>
                    </a:p>
                  </a:txBody>
                  <a:tcPr/>
                </a:tc>
                <a:extLst>
                  <a:ext uri="{0D108BD9-81ED-4DB2-BD59-A6C34878D82A}">
                    <a16:rowId xmlns:a16="http://schemas.microsoft.com/office/drawing/2014/main" val="886624549"/>
                  </a:ext>
                </a:extLst>
              </a:tr>
              <a:tr h="1032511">
                <a:tc>
                  <a:txBody>
                    <a:bodyPr/>
                    <a:lstStyle/>
                    <a:p>
                      <a:pPr marL="0" algn="l" defTabSz="914400" rtl="0" eaLnBrk="1" fontAlgn="t" latinLnBrk="0" hangingPunct="1"/>
                      <a:r>
                        <a:rPr lang="en-US" sz="2000" kern="1200">
                          <a:solidFill>
                            <a:schemeClr val="dk1"/>
                          </a:solidFill>
                          <a:latin typeface="+mn-lt"/>
                          <a:ea typeface="+mn-ea"/>
                          <a:cs typeface="+mn-cs"/>
                        </a:rPr>
                        <a:t>DirectoryInfo</a:t>
                      </a:r>
                    </a:p>
                  </a:txBody>
                  <a:tcPr/>
                </a:tc>
                <a:tc>
                  <a:txBody>
                    <a:bodyPr/>
                    <a:lstStyle/>
                    <a:p>
                      <a:pPr fontAlgn="t"/>
                      <a:r>
                        <a:rPr lang="en-US" sz="2000">
                          <a:solidFill>
                            <a:srgbClr val="414141"/>
                          </a:solidFill>
                          <a:effectLst/>
                        </a:rPr>
                        <a:t>DirectoryInfo provides instance methods for creating, moving, deleting and accessing subdirectories</a:t>
                      </a:r>
                    </a:p>
                  </a:txBody>
                  <a:tcPr/>
                </a:tc>
                <a:extLst>
                  <a:ext uri="{0D108BD9-81ED-4DB2-BD59-A6C34878D82A}">
                    <a16:rowId xmlns:a16="http://schemas.microsoft.com/office/drawing/2014/main" val="1520063897"/>
                  </a:ext>
                </a:extLst>
              </a:tr>
              <a:tr h="1481429">
                <a:tc>
                  <a:txBody>
                    <a:bodyPr/>
                    <a:lstStyle/>
                    <a:p>
                      <a:pPr marL="0" algn="l" defTabSz="914400" rtl="0" eaLnBrk="1" fontAlgn="t" latinLnBrk="0" hangingPunct="1"/>
                      <a:r>
                        <a:rPr lang="en-US" sz="2000" kern="1200">
                          <a:solidFill>
                            <a:schemeClr val="dk1"/>
                          </a:solidFill>
                          <a:latin typeface="+mn-lt"/>
                          <a:ea typeface="+mn-ea"/>
                          <a:cs typeface="+mn-cs"/>
                        </a:rPr>
                        <a:t>Path</a:t>
                      </a:r>
                    </a:p>
                  </a:txBody>
                  <a:tcPr/>
                </a:tc>
                <a:tc>
                  <a:txBody>
                    <a:bodyPr/>
                    <a:lstStyle/>
                    <a:p>
                      <a:pPr fontAlgn="t"/>
                      <a:r>
                        <a:rPr lang="en-US" sz="2000">
                          <a:solidFill>
                            <a:srgbClr val="414141"/>
                          </a:solidFill>
                          <a:effectLst/>
                        </a:rPr>
                        <a:t>Path is a static class that provides functionality such as retrieving the extension of a file, changing the extension of a file, retrieving the absolute physical path, and other path related functionalities</a:t>
                      </a:r>
                    </a:p>
                  </a:txBody>
                  <a:tcPr/>
                </a:tc>
                <a:extLst>
                  <a:ext uri="{0D108BD9-81ED-4DB2-BD59-A6C34878D82A}">
                    <a16:rowId xmlns:a16="http://schemas.microsoft.com/office/drawing/2014/main" val="1336678799"/>
                  </a:ext>
                </a:extLst>
              </a:tr>
            </a:tbl>
          </a:graphicData>
        </a:graphic>
      </p:graphicFrame>
      <p:sp>
        <p:nvSpPr>
          <p:cNvPr id="10" name="Title 1">
            <a:extLst>
              <a:ext uri="{FF2B5EF4-FFF2-40B4-BE49-F238E27FC236}">
                <a16:creationId xmlns:a16="http://schemas.microsoft.com/office/drawing/2014/main" id="{61F30413-7C6D-4D63-922D-762932ECC1EE}"/>
              </a:ext>
            </a:extLst>
          </p:cNvPr>
          <p:cNvSpPr>
            <a:spLocks noGrp="1"/>
          </p:cNvSpPr>
          <p:nvPr>
            <p:ph type="title"/>
          </p:nvPr>
        </p:nvSpPr>
        <p:spPr>
          <a:xfrm>
            <a:off x="275516" y="687426"/>
            <a:ext cx="8889505" cy="575433"/>
          </a:xfrm>
        </p:spPr>
        <p:txBody>
          <a:bodyPr>
            <a:normAutofit fontScale="90000"/>
          </a:bodyPr>
          <a:lstStyle/>
          <a:p>
            <a:r>
              <a:rPr lang="en-US" b="1"/>
              <a:t>Working with Files and Directories</a:t>
            </a:r>
            <a:endParaRPr lang="en-US" dirty="0"/>
          </a:p>
        </p:txBody>
      </p:sp>
    </p:spTree>
    <p:extLst>
      <p:ext uri="{BB962C8B-B14F-4D97-AF65-F5344CB8AC3E}">
        <p14:creationId xmlns:p14="http://schemas.microsoft.com/office/powerpoint/2010/main" val="2832946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1952</TotalTime>
  <Words>2367</Words>
  <Application>Microsoft Office PowerPoint</Application>
  <PresentationFormat>Widescreen</PresentationFormat>
  <Paragraphs>361</Paragraphs>
  <Slides>33</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Wingdings</vt:lpstr>
      <vt:lpstr>Office Theme</vt:lpstr>
      <vt:lpstr>Working with Files and System.IO</vt:lpstr>
      <vt:lpstr>Objectives </vt:lpstr>
      <vt:lpstr>Understanding the Files</vt:lpstr>
      <vt:lpstr>PowerPoint Presentation</vt:lpstr>
      <vt:lpstr>Exploring the System.IO Namespace</vt:lpstr>
      <vt:lpstr>Exploring the System.IO Namespace</vt:lpstr>
      <vt:lpstr>Exploring the System.IO Namespace</vt:lpstr>
      <vt:lpstr>Working with Files and Directories</vt:lpstr>
      <vt:lpstr>Working with Files and Directories</vt:lpstr>
      <vt:lpstr>FileStream Class Demonstration</vt:lpstr>
      <vt:lpstr>FileStream Class Demonstration</vt:lpstr>
      <vt:lpstr>Working with File Class</vt:lpstr>
      <vt:lpstr>Working with File Class</vt:lpstr>
      <vt:lpstr>Working with File Class</vt:lpstr>
      <vt:lpstr>Working with File Class</vt:lpstr>
      <vt:lpstr>File Class Demonstration-01</vt:lpstr>
      <vt:lpstr>File Class Demonstration-02</vt:lpstr>
      <vt:lpstr>Working with FileInfo Class</vt:lpstr>
      <vt:lpstr>Working with FileInfo Class</vt:lpstr>
      <vt:lpstr>Working with FileInfo Class</vt:lpstr>
      <vt:lpstr>Working with FileInfo Class</vt:lpstr>
      <vt:lpstr>FileInfo Class Demonstration</vt:lpstr>
      <vt:lpstr>Working with Directory Class</vt:lpstr>
      <vt:lpstr>Working with Directory Class</vt:lpstr>
      <vt:lpstr>Directory Class Demonstration</vt:lpstr>
      <vt:lpstr>Working with DirectoryInfo Class</vt:lpstr>
      <vt:lpstr>Working with DirectoryInfo Class</vt:lpstr>
      <vt:lpstr>Working with DirectoryInfo Class Demonstration</vt:lpstr>
      <vt:lpstr>Working with StreamWriter and StreamReader</vt:lpstr>
      <vt:lpstr>StreamWriter and StreamReader Demonstration</vt:lpstr>
      <vt:lpstr>Working with BinaryWriter and BinaryReader</vt:lpstr>
      <vt:lpstr>BinaryWriter and BinaryReader Demonstration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Dinh Phu 2 (FE Ban NCPT)</cp:lastModifiedBy>
  <cp:revision>472</cp:revision>
  <dcterms:created xsi:type="dcterms:W3CDTF">2021-01-25T08:25:31Z</dcterms:created>
  <dcterms:modified xsi:type="dcterms:W3CDTF">2023-09-20T07:07:38Z</dcterms:modified>
</cp:coreProperties>
</file>