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7" name="Google Shape;667;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7" name="Google Shape;697;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6" name="Google Shape;706;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5" name="Google Shape;715;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4" name="Google Shape;724;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7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3" name="Google Shape;743;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75"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76"/>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8" name="Google Shape;28;p76"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 </a:t>
            </a:r>
            <a:r>
              <a:rPr lang="en-US" sz="4400" b="1">
                <a:solidFill>
                  <a:schemeClr val="accent2"/>
                </a:solidFill>
                <a:latin typeface="Arial"/>
                <a:ea typeface="Arial"/>
                <a:cs typeface="Arial"/>
                <a:sym typeface="Arial"/>
              </a:rPr>
              <a:t>Accessing Database with ADO.NET</a:t>
            </a:r>
            <a:endParaRPr sz="4400" b="1">
              <a:solidFill>
                <a:schemeClr val="accen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167" name="Google Shape;167;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68" name="Google Shape;168;p10"/>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ADO.NET Overview</a:t>
            </a:r>
            <a:endParaRPr sz="4000" b="1">
              <a:solidFill>
                <a:schemeClr val="dk1"/>
              </a:solidFill>
              <a:latin typeface="Arial"/>
              <a:ea typeface="Arial"/>
              <a:cs typeface="Arial"/>
              <a:sym typeface="Arial"/>
            </a:endParaRPr>
          </a:p>
        </p:txBody>
      </p:sp>
      <p:sp>
        <p:nvSpPr>
          <p:cNvPr id="169" name="Google Shape;169;p10"/>
          <p:cNvSpPr txBox="1"/>
          <p:nvPr/>
        </p:nvSpPr>
        <p:spPr>
          <a:xfrm>
            <a:off x="-39415" y="1300803"/>
            <a:ext cx="6555829" cy="493494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Is the data access technology, which allows to access data from various data sources</a:t>
            </a:r>
            <a:endParaRPr/>
          </a:p>
          <a:p>
            <a:pPr marL="342900" marR="0" lvl="0" indent="-342900" algn="just" rtl="0">
              <a:lnSpc>
                <a:spcPct val="150000"/>
              </a:lnSpc>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Is a part of .NET: The technology can be used for all .NET-base applications</a:t>
            </a:r>
            <a:endParaRPr/>
          </a:p>
          <a:p>
            <a:pPr marL="342900" marR="0" lvl="0" indent="-342900" algn="just" rtl="0">
              <a:lnSpc>
                <a:spcPct val="150000"/>
              </a:lnSpc>
              <a:spcBef>
                <a:spcPts val="3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Supports disconnected data architecture:  Connection to the data source is established only required</a:t>
            </a:r>
            <a:endParaRPr/>
          </a:p>
        </p:txBody>
      </p:sp>
      <p:pic>
        <p:nvPicPr>
          <p:cNvPr id="170" name="Google Shape;170;p10"/>
          <p:cNvPicPr preferRelativeResize="0"/>
          <p:nvPr/>
        </p:nvPicPr>
        <p:blipFill rotWithShape="1">
          <a:blip r:embed="rId3">
            <a:alphaModFix/>
          </a:blip>
          <a:srcRect/>
          <a:stretch/>
        </p:blipFill>
        <p:spPr>
          <a:xfrm>
            <a:off x="6838122" y="1499577"/>
            <a:ext cx="5269792" cy="492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176" name="Google Shape;176;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77" name="Google Shape;177;p11"/>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ADO.NET Overview</a:t>
            </a:r>
            <a:endParaRPr/>
          </a:p>
        </p:txBody>
      </p:sp>
      <p:pic>
        <p:nvPicPr>
          <p:cNvPr id="178" name="Google Shape;178;p11" descr="untitled.bmp"/>
          <p:cNvPicPr preferRelativeResize="0">
            <a:picLocks noGrp="1"/>
          </p:cNvPicPr>
          <p:nvPr>
            <p:ph type="body" idx="1"/>
          </p:nvPr>
        </p:nvPicPr>
        <p:blipFill rotWithShape="1">
          <a:blip r:embed="rId3">
            <a:alphaModFix/>
          </a:blip>
          <a:srcRect/>
          <a:stretch/>
        </p:blipFill>
        <p:spPr>
          <a:xfrm>
            <a:off x="1621711" y="1410123"/>
            <a:ext cx="8704209" cy="49558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184" name="Google Shape;184;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85" name="Google Shape;185;p12"/>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ADO.NET Overview</a:t>
            </a:r>
            <a:endParaRPr sz="4000" b="1">
              <a:solidFill>
                <a:schemeClr val="dk1"/>
              </a:solidFill>
              <a:latin typeface="Arial"/>
              <a:ea typeface="Arial"/>
              <a:cs typeface="Arial"/>
              <a:sym typeface="Arial"/>
            </a:endParaRPr>
          </a:p>
        </p:txBody>
      </p:sp>
      <p:sp>
        <p:nvSpPr>
          <p:cNvPr id="186" name="Google Shape;186;p12"/>
          <p:cNvSpPr txBox="1"/>
          <p:nvPr/>
        </p:nvSpPr>
        <p:spPr>
          <a:xfrm>
            <a:off x="-1" y="1622526"/>
            <a:ext cx="12192000" cy="511293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provides consistent access to data sources such as SQL Server and XML, and to data sources exposed through OLE DB and ODBC</a:t>
            </a:r>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Use XML to interact with the database: All the data in the database is converted into XML format for database related operations</a:t>
            </a:r>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Data-sharing consumer applications can use ADO.NET to connect to these data sources and retrieve, handle, and update the data that they contain</a:t>
            </a:r>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separates data access from data manipulation into discrete components that can be used separately or in tandem</a:t>
            </a:r>
            <a:endParaRPr/>
          </a:p>
          <a:p>
            <a:pPr marL="342900" marR="0" lvl="0" indent="-260350" algn="just" rtl="0">
              <a:lnSpc>
                <a:spcPct val="110000"/>
              </a:lnSpc>
              <a:spcBef>
                <a:spcPts val="2000"/>
              </a:spcBef>
              <a:spcAft>
                <a:spcPts val="0"/>
              </a:spcAft>
              <a:buClr>
                <a:srgbClr val="973735"/>
              </a:buClr>
              <a:buSzPts val="1300"/>
              <a:buFont typeface="Noto Sans Symbols"/>
              <a:buNone/>
            </a:pPr>
            <a:endParaRPr sz="2600">
              <a:solidFill>
                <a:srgbClr val="11111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192" name="Google Shape;19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93" name="Google Shape;193;p13"/>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ADO.NET Overview</a:t>
            </a:r>
            <a:endParaRPr sz="4000" b="1">
              <a:solidFill>
                <a:schemeClr val="dk1"/>
              </a:solidFill>
              <a:latin typeface="Arial"/>
              <a:ea typeface="Arial"/>
              <a:cs typeface="Arial"/>
              <a:sym typeface="Arial"/>
            </a:endParaRPr>
          </a:p>
        </p:txBody>
      </p:sp>
      <p:sp>
        <p:nvSpPr>
          <p:cNvPr id="194" name="Google Shape;194;p13"/>
          <p:cNvSpPr txBox="1"/>
          <p:nvPr/>
        </p:nvSpPr>
        <p:spPr>
          <a:xfrm>
            <a:off x="0" y="1517426"/>
            <a:ext cx="11942382" cy="49723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provides functionality to developers who write managed code similar to the functionality provided to native component object model (COM) developers by ActiveX Data Objects (ADO)</a:t>
            </a:r>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includes .NET data providers for connecting to a database, executing commands, and retrieving results. Those results are either processed directly, placed in an ADO.NET DataSet object in order to be exposed to the user in an ad hoc manner, combined with data from multiple sources, or passed between tiers</a:t>
            </a:r>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DataSet object can also be used independently of a .NET data provider to manage data local to the application or sourced from XML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00" name="Google Shape;200;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1" name="Google Shape;201;p14"/>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ADO.NET Overview</a:t>
            </a:r>
            <a:endParaRPr sz="4000" b="1">
              <a:solidFill>
                <a:schemeClr val="dk1"/>
              </a:solidFill>
              <a:latin typeface="Arial"/>
              <a:ea typeface="Arial"/>
              <a:cs typeface="Arial"/>
              <a:sym typeface="Arial"/>
            </a:endParaRPr>
          </a:p>
        </p:txBody>
      </p:sp>
      <p:sp>
        <p:nvSpPr>
          <p:cNvPr id="202" name="Google Shape;202;p14"/>
          <p:cNvSpPr txBox="1"/>
          <p:nvPr/>
        </p:nvSpPr>
        <p:spPr>
          <a:xfrm>
            <a:off x="0" y="1622526"/>
            <a:ext cx="11942382" cy="453226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separates data access from data manipulation into discrete components that can be used separately or in tandem</a:t>
            </a:r>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includes .NET data providers for connecting to a database, executing commands, and retrieving results. Those results are either processed directly, placed in an ADO.NET DataSet object in order to be exposed to the user in an ad hoc manner, combined with data from multiple sources, or passed between tiers</a:t>
            </a:r>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DataSet object can also be used independently of a .NET data provider to manage data local to the application or sourced from XML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08" name="Google Shape;208;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15"/>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ADO.NET Features</a:t>
            </a:r>
            <a:endParaRPr sz="4000" b="1">
              <a:solidFill>
                <a:schemeClr val="dk1"/>
              </a:solidFill>
              <a:latin typeface="Arial"/>
              <a:ea typeface="Arial"/>
              <a:cs typeface="Arial"/>
              <a:sym typeface="Arial"/>
            </a:endParaRPr>
          </a:p>
        </p:txBody>
      </p:sp>
      <p:sp>
        <p:nvSpPr>
          <p:cNvPr id="210" name="Google Shape;210;p15"/>
          <p:cNvSpPr txBox="1"/>
          <p:nvPr/>
        </p:nvSpPr>
        <p:spPr>
          <a:xfrm>
            <a:off x="-28906" y="1506911"/>
            <a:ext cx="12105291" cy="487825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Asynchronous processing: Enable  time-consuming application running in the background</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Multiple Active Result Sets (MARS): Allow to execute multiple batches in a connection</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Bulk copy operations: Allow to copy large files into tables or views</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Batch processing</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Tracing: Monitor the excution of code, identify problems when executing code and fix them</a:t>
            </a:r>
            <a:endParaRPr sz="2600">
              <a:solidFill>
                <a:srgbClr val="111111"/>
              </a:solidFill>
              <a:latin typeface="Arial"/>
              <a:ea typeface="Arial"/>
              <a:cs typeface="Arial"/>
              <a:sym typeface="Arial"/>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Connection pooling control: Collects all the opened Database connections in a connection pool and get a connection from the pool for client rather than create new one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16" name="Google Shape;216;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17" name="Google Shape;217;p16"/>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Benefits of ADO.NET</a:t>
            </a:r>
            <a:endParaRPr sz="4000" b="1">
              <a:solidFill>
                <a:schemeClr val="dk1"/>
              </a:solidFill>
              <a:latin typeface="Arial"/>
              <a:ea typeface="Arial"/>
              <a:cs typeface="Arial"/>
              <a:sym typeface="Arial"/>
            </a:endParaRPr>
          </a:p>
        </p:txBody>
      </p:sp>
      <p:sp>
        <p:nvSpPr>
          <p:cNvPr id="218" name="Google Shape;218;p16"/>
          <p:cNvSpPr txBox="1"/>
          <p:nvPr/>
        </p:nvSpPr>
        <p:spPr>
          <a:xfrm>
            <a:off x="-45045" y="1391298"/>
            <a:ext cx="8046786" cy="487825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Asynchronous processing: Enable  time-consuming application running in the background</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Simplified Programming Model</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Interoperability: XML is the default format used for  transmitting datasets across network, any component can read XML format is able to process data</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Maintainability and Programmability</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Performance: Does not require data-type conversion while transmitting data through the tier</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Scalability</a:t>
            </a:r>
            <a:endParaRPr/>
          </a:p>
        </p:txBody>
      </p:sp>
      <p:pic>
        <p:nvPicPr>
          <p:cNvPr id="219" name="Google Shape;219;p16"/>
          <p:cNvPicPr preferRelativeResize="0"/>
          <p:nvPr/>
        </p:nvPicPr>
        <p:blipFill rotWithShape="1">
          <a:blip r:embed="rId3">
            <a:alphaModFix/>
          </a:blip>
          <a:srcRect/>
          <a:stretch/>
        </p:blipFill>
        <p:spPr>
          <a:xfrm>
            <a:off x="8039267" y="1517422"/>
            <a:ext cx="4152733" cy="41078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25" name="Google Shape;225;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26" name="Google Shape;226;p17"/>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ADO.NET Architecture</a:t>
            </a:r>
            <a:endParaRPr sz="4000" b="1">
              <a:solidFill>
                <a:schemeClr val="dk1"/>
              </a:solidFill>
              <a:latin typeface="Arial"/>
              <a:ea typeface="Arial"/>
              <a:cs typeface="Arial"/>
              <a:sym typeface="Arial"/>
            </a:endParaRPr>
          </a:p>
        </p:txBody>
      </p:sp>
      <p:sp>
        <p:nvSpPr>
          <p:cNvPr id="227" name="Google Shape;227;p17"/>
          <p:cNvSpPr txBox="1"/>
          <p:nvPr/>
        </p:nvSpPr>
        <p:spPr>
          <a:xfrm>
            <a:off x="-28906" y="1506911"/>
            <a:ext cx="12126313" cy="236378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two important components of  ADO.NET used for processing the data in Database are: </a:t>
            </a:r>
            <a:endParaRPr/>
          </a:p>
          <a:p>
            <a:pPr marL="514350" marR="0" lvl="1" indent="-230187" algn="l" rtl="0">
              <a:lnSpc>
                <a:spcPct val="110000"/>
              </a:lnSpc>
              <a:spcBef>
                <a:spcPts val="1300"/>
              </a:spcBef>
              <a:spcAft>
                <a:spcPts val="0"/>
              </a:spcAft>
              <a:buClr>
                <a:srgbClr val="973735"/>
              </a:buClr>
              <a:buSzPts val="1610"/>
              <a:buFont typeface="Noto Sans Symbols"/>
              <a:buChar char="▪"/>
            </a:pPr>
            <a:r>
              <a:rPr lang="en-US" sz="2300" b="1" i="0" u="none" strike="noStrike" cap="none">
                <a:solidFill>
                  <a:schemeClr val="dk1"/>
                </a:solidFill>
                <a:latin typeface="Arial"/>
                <a:ea typeface="Arial"/>
                <a:cs typeface="Arial"/>
                <a:sym typeface="Arial"/>
              </a:rPr>
              <a:t>Data providers</a:t>
            </a:r>
            <a:r>
              <a:rPr lang="en-US" sz="2300" b="0" i="0" u="none" strike="noStrike" cap="none">
                <a:solidFill>
                  <a:schemeClr val="dk1"/>
                </a:solidFill>
                <a:latin typeface="Arial"/>
                <a:ea typeface="Arial"/>
                <a:cs typeface="Arial"/>
                <a:sym typeface="Arial"/>
              </a:rPr>
              <a:t>: Provide and maintain connection to the database</a:t>
            </a:r>
            <a:endParaRPr/>
          </a:p>
          <a:p>
            <a:pPr marL="514350" marR="0" lvl="1" indent="-230187" algn="l" rtl="0">
              <a:lnSpc>
                <a:spcPct val="110000"/>
              </a:lnSpc>
              <a:spcBef>
                <a:spcPts val="1300"/>
              </a:spcBef>
              <a:spcAft>
                <a:spcPts val="0"/>
              </a:spcAft>
              <a:buClr>
                <a:srgbClr val="973735"/>
              </a:buClr>
              <a:buSzPts val="1610"/>
              <a:buFont typeface="Noto Sans Symbols"/>
              <a:buChar char="▪"/>
            </a:pPr>
            <a:r>
              <a:rPr lang="en-US" sz="2300" b="1" i="0" u="none" strike="noStrike" cap="none">
                <a:solidFill>
                  <a:schemeClr val="dk1"/>
                </a:solidFill>
                <a:latin typeface="Arial"/>
                <a:ea typeface="Arial"/>
                <a:cs typeface="Arial"/>
                <a:sym typeface="Arial"/>
              </a:rPr>
              <a:t>Dataset</a:t>
            </a:r>
            <a:r>
              <a:rPr lang="en-US" sz="2300" b="0" i="0" u="none" strike="noStrike" cap="none">
                <a:solidFill>
                  <a:schemeClr val="dk1"/>
                </a:solidFill>
                <a:latin typeface="Arial"/>
                <a:ea typeface="Arial"/>
                <a:cs typeface="Arial"/>
                <a:sym typeface="Arial"/>
              </a:rPr>
              <a:t>: Is the required portion in database that is extracted and maintained in the form of a table as a local copy in the client system</a:t>
            </a:r>
            <a:endParaRPr sz="2600" b="0" i="0" u="none" strike="noStrike" cap="none">
              <a:solidFill>
                <a:srgbClr val="111111"/>
              </a:solidFill>
              <a:latin typeface="Arial"/>
              <a:ea typeface="Arial"/>
              <a:cs typeface="Arial"/>
              <a:sym typeface="Arial"/>
            </a:endParaRPr>
          </a:p>
        </p:txBody>
      </p:sp>
      <p:pic>
        <p:nvPicPr>
          <p:cNvPr id="228" name="Google Shape;228;p17"/>
          <p:cNvPicPr preferRelativeResize="0"/>
          <p:nvPr/>
        </p:nvPicPr>
        <p:blipFill rotWithShape="1">
          <a:blip r:embed="rId3">
            <a:alphaModFix/>
          </a:blip>
          <a:srcRect/>
          <a:stretch/>
        </p:blipFill>
        <p:spPr>
          <a:xfrm>
            <a:off x="3724935" y="3922657"/>
            <a:ext cx="4497762" cy="25060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body" idx="1"/>
          </p:nvPr>
        </p:nvSpPr>
        <p:spPr>
          <a:xfrm>
            <a:off x="-1" y="1596286"/>
            <a:ext cx="6968359" cy="4884414"/>
          </a:xfrm>
          <a:prstGeom prst="rect">
            <a:avLst/>
          </a:prstGeom>
          <a:noFill/>
          <a:ln>
            <a:noFill/>
          </a:ln>
        </p:spPr>
        <p:txBody>
          <a:bodyPr spcFirstLastPara="1" wrap="square" lIns="91425" tIns="45700" rIns="91425" bIns="45700" anchor="t" anchorCtr="0">
            <a:normAutofit/>
          </a:bodyPr>
          <a:lstStyle/>
          <a:p>
            <a:pPr marL="342900" lvl="0" indent="-342900" algn="just" rtl="0">
              <a:lnSpc>
                <a:spcPct val="11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Connected data access:</a:t>
            </a:r>
            <a:endParaRPr/>
          </a:p>
          <a:p>
            <a:pPr marL="739775" lvl="1" indent="-339725" algn="just" rtl="0">
              <a:lnSpc>
                <a:spcPct val="90000"/>
              </a:lnSpc>
              <a:spcBef>
                <a:spcPts val="2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Connection to the DB is established </a:t>
            </a:r>
            <a:br>
              <a:rPr lang="en-US" sz="2300">
                <a:solidFill>
                  <a:srgbClr val="111111"/>
                </a:solidFill>
                <a:latin typeface="Arial"/>
                <a:ea typeface="Arial"/>
                <a:cs typeface="Arial"/>
                <a:sym typeface="Arial"/>
              </a:rPr>
            </a:br>
            <a:r>
              <a:rPr lang="en-US" sz="2300">
                <a:solidFill>
                  <a:srgbClr val="111111"/>
                </a:solidFill>
                <a:latin typeface="Arial"/>
                <a:ea typeface="Arial"/>
                <a:cs typeface="Arial"/>
                <a:sym typeface="Arial"/>
              </a:rPr>
              <a:t>when requested by an application</a:t>
            </a:r>
            <a:endParaRPr/>
          </a:p>
          <a:p>
            <a:pPr marL="739775" lvl="1" indent="-339725" algn="just" rtl="0">
              <a:lnSpc>
                <a:spcPct val="90000"/>
              </a:lnSpc>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This connection is kept open till the </a:t>
            </a:r>
            <a:br>
              <a:rPr lang="en-US" sz="2300">
                <a:solidFill>
                  <a:srgbClr val="111111"/>
                </a:solidFill>
                <a:latin typeface="Arial"/>
                <a:ea typeface="Arial"/>
                <a:cs typeface="Arial"/>
                <a:sym typeface="Arial"/>
              </a:rPr>
            </a:br>
            <a:r>
              <a:rPr lang="en-US" sz="2300">
                <a:solidFill>
                  <a:srgbClr val="111111"/>
                </a:solidFill>
                <a:latin typeface="Arial"/>
                <a:ea typeface="Arial"/>
                <a:cs typeface="Arial"/>
                <a:sym typeface="Arial"/>
              </a:rPr>
              <a:t>application is closed</a:t>
            </a:r>
            <a:endParaRPr/>
          </a:p>
          <a:p>
            <a:pPr marL="685800" lvl="1" indent="-101600" algn="just" rtl="0">
              <a:lnSpc>
                <a:spcPct val="90000"/>
              </a:lnSpc>
              <a:spcBef>
                <a:spcPts val="500"/>
              </a:spcBef>
              <a:spcAft>
                <a:spcPts val="0"/>
              </a:spcAft>
              <a:buClr>
                <a:schemeClr val="dk1"/>
              </a:buClr>
              <a:buSzPts val="2000"/>
              <a:buNone/>
            </a:pPr>
            <a:endParaRPr sz="2000"/>
          </a:p>
          <a:p>
            <a:pPr marL="342900" lvl="0" indent="-342900" algn="just" rtl="0">
              <a:lnSpc>
                <a:spcPct val="12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Disconnected data access:</a:t>
            </a:r>
            <a:endParaRPr/>
          </a:p>
          <a:p>
            <a:pPr marL="739775" lvl="1" indent="-339725" algn="just" rtl="0">
              <a:lnSpc>
                <a:spcPct val="90000"/>
              </a:lnSpc>
              <a:spcBef>
                <a:spcPts val="2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Connection to the DB is established when the application forwards a request</a:t>
            </a:r>
            <a:endParaRPr/>
          </a:p>
          <a:p>
            <a:pPr marL="739775" lvl="1" indent="-339725" algn="just" rtl="0">
              <a:lnSpc>
                <a:spcPct val="90000"/>
              </a:lnSpc>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Once the request is processed, connection is automatically closed</a:t>
            </a:r>
            <a:endParaRPr/>
          </a:p>
          <a:p>
            <a:pPr marL="228600" lvl="0" indent="-50800" algn="just" rtl="0">
              <a:lnSpc>
                <a:spcPct val="90000"/>
              </a:lnSpc>
              <a:spcBef>
                <a:spcPts val="1000"/>
              </a:spcBef>
              <a:spcAft>
                <a:spcPts val="0"/>
              </a:spcAft>
              <a:buClr>
                <a:schemeClr val="dk1"/>
              </a:buClr>
              <a:buSzPts val="2800"/>
              <a:buNone/>
            </a:pPr>
            <a:endParaRPr/>
          </a:p>
        </p:txBody>
      </p:sp>
      <p:sp>
        <p:nvSpPr>
          <p:cNvPr id="234" name="Google Shape;234;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35" name="Google Shape;235;p18" descr="PPT32.png"/>
          <p:cNvPicPr preferRelativeResize="0"/>
          <p:nvPr/>
        </p:nvPicPr>
        <p:blipFill rotWithShape="1">
          <a:blip r:embed="rId3">
            <a:alphaModFix/>
          </a:blip>
          <a:srcRect/>
          <a:stretch/>
        </p:blipFill>
        <p:spPr>
          <a:xfrm>
            <a:off x="8380329" y="1596286"/>
            <a:ext cx="3170539" cy="2714644"/>
          </a:xfrm>
          <a:prstGeom prst="rect">
            <a:avLst/>
          </a:prstGeom>
          <a:noFill/>
          <a:ln>
            <a:noFill/>
          </a:ln>
        </p:spPr>
      </p:pic>
      <p:pic>
        <p:nvPicPr>
          <p:cNvPr id="236" name="Google Shape;236;p18" descr="PPT38.png"/>
          <p:cNvPicPr preferRelativeResize="0"/>
          <p:nvPr/>
        </p:nvPicPr>
        <p:blipFill rotWithShape="1">
          <a:blip r:embed="rId4">
            <a:alphaModFix/>
          </a:blip>
          <a:srcRect/>
          <a:stretch/>
        </p:blipFill>
        <p:spPr>
          <a:xfrm>
            <a:off x="7405654" y="4824074"/>
            <a:ext cx="4786346" cy="1426816"/>
          </a:xfrm>
          <a:prstGeom prst="rect">
            <a:avLst/>
          </a:prstGeom>
          <a:noFill/>
          <a:ln>
            <a:noFill/>
          </a:ln>
        </p:spPr>
      </p:pic>
      <p:sp>
        <p:nvSpPr>
          <p:cNvPr id="237" name="Google Shape;237;p18"/>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Data  Access Models of ADO.NET</a:t>
            </a:r>
            <a:endParaRPr sz="4000" b="1">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43" name="Google Shape;243;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44" name="Google Shape;244;p19"/>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.NET Data Providers</a:t>
            </a:r>
            <a:endParaRPr sz="4000" b="1">
              <a:solidFill>
                <a:schemeClr val="dk1"/>
              </a:solidFill>
              <a:latin typeface="Arial"/>
              <a:ea typeface="Arial"/>
              <a:cs typeface="Arial"/>
              <a:sym typeface="Arial"/>
            </a:endParaRPr>
          </a:p>
        </p:txBody>
      </p:sp>
      <p:sp>
        <p:nvSpPr>
          <p:cNvPr id="245" name="Google Shape;245;p19"/>
          <p:cNvSpPr txBox="1"/>
          <p:nvPr/>
        </p:nvSpPr>
        <p:spPr>
          <a:xfrm>
            <a:off x="-63060" y="1377545"/>
            <a:ext cx="12149958" cy="264687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.NET data provider is used for connecting to a database, executing commands, and retrieving results. Those results are either processed directly, placed in a DataSet in order to be exposed to the user as needed, combined with data from multiple sources, or remoted between tiers</a:t>
            </a:r>
            <a:endParaRPr/>
          </a:p>
          <a:p>
            <a:pPr marL="342900" marR="0" lvl="0" indent="-342900" algn="just" rtl="0">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NET data providers are lightweight, creating a minimal layer between the data source and code, increasing performance without sacrificing functionality</a:t>
            </a:r>
            <a:endParaRPr/>
          </a:p>
        </p:txBody>
      </p:sp>
      <p:pic>
        <p:nvPicPr>
          <p:cNvPr id="246" name="Google Shape;246;p19"/>
          <p:cNvPicPr preferRelativeResize="0"/>
          <p:nvPr/>
        </p:nvPicPr>
        <p:blipFill rotWithShape="1">
          <a:blip r:embed="rId3">
            <a:alphaModFix/>
          </a:blip>
          <a:srcRect/>
          <a:stretch/>
        </p:blipFill>
        <p:spPr>
          <a:xfrm>
            <a:off x="3073539" y="3972909"/>
            <a:ext cx="5854543" cy="24749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476917" y="1347201"/>
            <a:ext cx="11304578" cy="501005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73735"/>
              </a:buClr>
              <a:buSzPts val="1400"/>
              <a:buFont typeface="Noto Sans Symbols"/>
              <a:buChar char="◆"/>
            </a:pPr>
            <a:r>
              <a:rPr lang="en-US"/>
              <a:t>Overview ADO.NET</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Explain ADO.NET data access history</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Describe data access architecture in .NET</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Explain the benefits of ADO.NET</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Describe the connected and disconnected data access approach</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Demo using ADO.NET Data Provider Factory Model</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Demo accessing database in WinForm Application using ADO.NET</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Demo using Store procedures in ADO.NET</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sz="2800"/>
              <a:t>Overview about 3-Layers and 3-Tiers Architecture</a:t>
            </a:r>
            <a:endParaRPr/>
          </a:p>
          <a:p>
            <a:pPr marL="342900" lvl="0" indent="-254000" algn="l" rtl="0">
              <a:lnSpc>
                <a:spcPct val="100000"/>
              </a:lnSpc>
              <a:spcBef>
                <a:spcPts val="1000"/>
              </a:spcBef>
              <a:spcAft>
                <a:spcPts val="0"/>
              </a:spcAft>
              <a:buClr>
                <a:srgbClr val="973735"/>
              </a:buClr>
              <a:buSzPts val="1400"/>
              <a:buFont typeface="Noto Sans Symbols"/>
              <a:buNone/>
            </a:pPr>
            <a:endParaRPr/>
          </a:p>
        </p:txBody>
      </p:sp>
      <p:sp>
        <p:nvSpPr>
          <p:cNvPr id="100" name="Google Shape;100;p2"/>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101" name="Google Shape;101;p2"/>
          <p:cNvSpPr txBox="1">
            <a:spLocks noGrp="1"/>
          </p:cNvSpPr>
          <p:nvPr>
            <p:ph type="title"/>
          </p:nvPr>
        </p:nvSpPr>
        <p:spPr>
          <a:xfrm>
            <a:off x="410505" y="676106"/>
            <a:ext cx="10806720"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53" name="Google Shape;253;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54" name="Google Shape;254;p20"/>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.NET Data Providers</a:t>
            </a:r>
            <a:endParaRPr sz="4000" b="1">
              <a:solidFill>
                <a:schemeClr val="dk1"/>
              </a:solidFill>
              <a:latin typeface="Arial"/>
              <a:ea typeface="Arial"/>
              <a:cs typeface="Arial"/>
              <a:sym typeface="Arial"/>
            </a:endParaRPr>
          </a:p>
        </p:txBody>
      </p:sp>
      <p:graphicFrame>
        <p:nvGraphicFramePr>
          <p:cNvPr id="255" name="Google Shape;255;p20"/>
          <p:cNvGraphicFramePr/>
          <p:nvPr/>
        </p:nvGraphicFramePr>
        <p:xfrm>
          <a:off x="485446" y="3711825"/>
          <a:ext cx="3000000" cy="3000000"/>
        </p:xfrm>
        <a:graphic>
          <a:graphicData uri="http://schemas.openxmlformats.org/drawingml/2006/table">
            <a:tbl>
              <a:tblPr>
                <a:noFill/>
                <a:tableStyleId>{D87CF9B2-4BE6-4980-BE40-F6C8F65D9E69}</a:tableStyleId>
              </a:tblPr>
              <a:tblGrid>
                <a:gridCol w="3747800">
                  <a:extLst>
                    <a:ext uri="{9D8B030D-6E8A-4147-A177-3AD203B41FA5}">
                      <a16:colId xmlns:a16="http://schemas.microsoft.com/office/drawing/2014/main" val="20000"/>
                    </a:ext>
                  </a:extLst>
                </a:gridCol>
                <a:gridCol w="7473300">
                  <a:extLst>
                    <a:ext uri="{9D8B030D-6E8A-4147-A177-3AD203B41FA5}">
                      <a16:colId xmlns:a16="http://schemas.microsoft.com/office/drawing/2014/main" val="20001"/>
                    </a:ext>
                  </a:extLst>
                </a:gridCol>
              </a:tblGrid>
              <a:tr h="434375">
                <a:tc>
                  <a:txBody>
                    <a:bodyPr/>
                    <a:lstStyle/>
                    <a:p>
                      <a:pPr marL="0" marR="0" lvl="0" indent="0" algn="l" rtl="0">
                        <a:lnSpc>
                          <a:spcPct val="107000"/>
                        </a:lnSpc>
                        <a:spcBef>
                          <a:spcPts val="0"/>
                        </a:spcBef>
                        <a:spcAft>
                          <a:spcPts val="0"/>
                        </a:spcAft>
                        <a:buNone/>
                      </a:pPr>
                      <a:r>
                        <a:rPr lang="en-US" sz="2300" b="1" u="none" strike="noStrike" cap="none">
                          <a:solidFill>
                            <a:srgbClr val="FFFFFF"/>
                          </a:solidFill>
                          <a:latin typeface="Arial"/>
                          <a:ea typeface="Arial"/>
                          <a:cs typeface="Arial"/>
                          <a:sym typeface="Arial"/>
                        </a:rPr>
                        <a:t>.NET Data Provider</a:t>
                      </a:r>
                      <a:endParaRPr sz="2300" u="none" strike="noStrike" cap="none">
                        <a:latin typeface="Arial"/>
                        <a:ea typeface="Arial"/>
                        <a:cs typeface="Arial"/>
                        <a:sym typeface="Arial"/>
                      </a:endParaRPr>
                    </a:p>
                  </a:txBody>
                  <a:tcPr marL="68575" marR="68575"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l" rtl="0">
                        <a:lnSpc>
                          <a:spcPct val="107000"/>
                        </a:lnSpc>
                        <a:spcBef>
                          <a:spcPts val="0"/>
                        </a:spcBef>
                        <a:spcAft>
                          <a:spcPts val="0"/>
                        </a:spcAft>
                        <a:buNone/>
                      </a:pPr>
                      <a:r>
                        <a:rPr lang="en-US" sz="2300" b="1" u="none" strike="noStrike" cap="none">
                          <a:solidFill>
                            <a:srgbClr val="FFFFFF"/>
                          </a:solidFill>
                          <a:latin typeface="Arial"/>
                          <a:ea typeface="Arial"/>
                          <a:cs typeface="Arial"/>
                          <a:sym typeface="Arial"/>
                        </a:rPr>
                        <a:t>Namespace/NuGet Package Name</a:t>
                      </a:r>
                      <a:endParaRPr sz="2300" b="1" u="none" strike="noStrike" cap="none">
                        <a:solidFill>
                          <a:srgbClr val="FFFFFF"/>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410925">
                <a:tc>
                  <a:txBody>
                    <a:bodyPr/>
                    <a:lstStyle/>
                    <a:p>
                      <a:pPr marL="0" marR="0" lvl="0" indent="0" algn="l" rtl="0">
                        <a:lnSpc>
                          <a:spcPct val="107000"/>
                        </a:lnSpc>
                        <a:spcBef>
                          <a:spcPts val="0"/>
                        </a:spcBef>
                        <a:spcAft>
                          <a:spcPts val="0"/>
                        </a:spcAft>
                        <a:buNone/>
                      </a:pPr>
                      <a:r>
                        <a:rPr lang="en-US" sz="2000" b="1" u="none" strike="noStrike" cap="none">
                          <a:solidFill>
                            <a:srgbClr val="171717"/>
                          </a:solidFill>
                          <a:latin typeface="Arial"/>
                          <a:ea typeface="Arial"/>
                          <a:cs typeface="Arial"/>
                          <a:sym typeface="Arial"/>
                        </a:rPr>
                        <a:t>Microsoft SQL Server</a:t>
                      </a:r>
                      <a:endParaRPr sz="2000" b="1" u="none" strike="noStrike" cap="none">
                        <a:solidFill>
                          <a:srgbClr val="171717"/>
                        </a:solidFill>
                        <a:latin typeface="Arial"/>
                        <a:ea typeface="Arial"/>
                        <a:cs typeface="Arial"/>
                        <a:sym typeface="Arial"/>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lnSpc>
                          <a:spcPct val="107000"/>
                        </a:lnSpc>
                        <a:spcBef>
                          <a:spcPts val="0"/>
                        </a:spcBef>
                        <a:spcAft>
                          <a:spcPts val="0"/>
                        </a:spcAft>
                        <a:buNone/>
                      </a:pPr>
                      <a:r>
                        <a:rPr lang="en-US" sz="2000" b="1" u="none" strike="noStrike" cap="none">
                          <a:solidFill>
                            <a:srgbClr val="FF0000"/>
                          </a:solidFill>
                          <a:latin typeface="Arial"/>
                          <a:ea typeface="Arial"/>
                          <a:cs typeface="Arial"/>
                          <a:sym typeface="Arial"/>
                        </a:rPr>
                        <a:t>Microsoft.Data.SqlClient</a:t>
                      </a:r>
                      <a:endParaRPr sz="2000" b="1" u="none" strike="noStrike" cap="none">
                        <a:solidFill>
                          <a:srgbClr val="FF0000"/>
                        </a:solidFill>
                        <a:latin typeface="Arial"/>
                        <a:ea typeface="Arial"/>
                        <a:cs typeface="Arial"/>
                        <a:sym typeface="Arial"/>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428550">
                <a:tc>
                  <a:txBody>
                    <a:bodyPr/>
                    <a:lstStyle/>
                    <a:p>
                      <a:pPr marL="0" marR="0" lvl="0" indent="0" algn="l" rtl="0">
                        <a:lnSpc>
                          <a:spcPct val="107000"/>
                        </a:lnSpc>
                        <a:spcBef>
                          <a:spcPts val="0"/>
                        </a:spcBef>
                        <a:spcAft>
                          <a:spcPts val="0"/>
                        </a:spcAft>
                        <a:buNone/>
                      </a:pPr>
                      <a:r>
                        <a:rPr lang="en-US" sz="2000" b="1" u="none" strike="noStrike" cap="none">
                          <a:solidFill>
                            <a:srgbClr val="171717"/>
                          </a:solidFill>
                          <a:latin typeface="Arial"/>
                          <a:ea typeface="Arial"/>
                          <a:cs typeface="Arial"/>
                          <a:sym typeface="Arial"/>
                        </a:rPr>
                        <a:t>ODBC</a:t>
                      </a:r>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2000" u="none" strike="noStrike" cap="none"/>
                        <a:t>System.Data.Odbc</a:t>
                      </a:r>
                      <a:endParaRPr sz="2000" u="none" strike="noStrike" cap="none">
                        <a:latin typeface="Calibri"/>
                        <a:ea typeface="Calibri"/>
                        <a:cs typeface="Calibri"/>
                        <a:sym typeface="Calibri"/>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2"/>
                  </a:ext>
                </a:extLst>
              </a:tr>
              <a:tr h="421900">
                <a:tc>
                  <a:txBody>
                    <a:bodyPr/>
                    <a:lstStyle/>
                    <a:p>
                      <a:pPr marL="0" marR="0" lvl="0" indent="0" algn="l" rtl="0">
                        <a:lnSpc>
                          <a:spcPct val="107000"/>
                        </a:lnSpc>
                        <a:spcBef>
                          <a:spcPts val="0"/>
                        </a:spcBef>
                        <a:spcAft>
                          <a:spcPts val="0"/>
                        </a:spcAft>
                        <a:buNone/>
                      </a:pPr>
                      <a:r>
                        <a:rPr lang="en-US" sz="2000" b="1" u="none" strike="noStrike" cap="none">
                          <a:solidFill>
                            <a:srgbClr val="171717"/>
                          </a:solidFill>
                          <a:latin typeface="Arial"/>
                          <a:ea typeface="Arial"/>
                          <a:cs typeface="Arial"/>
                          <a:sym typeface="Arial"/>
                        </a:rPr>
                        <a:t>OLE DB (Windows only)</a:t>
                      </a:r>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2000" u="none" strike="noStrike" cap="none"/>
                        <a:t>System.Data.OleDb</a:t>
                      </a:r>
                      <a:endParaRPr sz="2000" u="none" strike="noStrike" cap="none">
                        <a:latin typeface="Calibri"/>
                        <a:ea typeface="Calibri"/>
                        <a:cs typeface="Calibri"/>
                        <a:sym typeface="Calibri"/>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56" name="Google Shape;256;p20"/>
          <p:cNvSpPr txBox="1"/>
          <p:nvPr/>
        </p:nvSpPr>
        <p:spPr>
          <a:xfrm>
            <a:off x="22333" y="1488897"/>
            <a:ext cx="12064565" cy="216982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As with all of .NET(.NET Core), data providers ship as NuGet packages. There are several supported by Microsoft as well as a multitude of third-party providers available</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followings table documents some of the data providers supported by Microsoft:</a:t>
            </a:r>
            <a:endParaRPr/>
          </a:p>
        </p:txBody>
      </p:sp>
      <p:sp>
        <p:nvSpPr>
          <p:cNvPr id="257" name="Google Shape;257;p20"/>
          <p:cNvSpPr txBox="1"/>
          <p:nvPr/>
        </p:nvSpPr>
        <p:spPr>
          <a:xfrm>
            <a:off x="22333" y="5504266"/>
            <a:ext cx="12064565" cy="92333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Oracle Data Provider for .NET (ODP.NET) supported by Oracle in Nuget Package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64" name="Google Shape;264;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65" name="Google Shape;265;p21"/>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Core Objects of .NET Data Providers</a:t>
            </a:r>
            <a:endParaRPr sz="4000" b="1">
              <a:solidFill>
                <a:schemeClr val="dk1"/>
              </a:solidFill>
              <a:latin typeface="Arial"/>
              <a:ea typeface="Arial"/>
              <a:cs typeface="Arial"/>
              <a:sym typeface="Arial"/>
            </a:endParaRPr>
          </a:p>
        </p:txBody>
      </p:sp>
      <p:graphicFrame>
        <p:nvGraphicFramePr>
          <p:cNvPr id="266" name="Google Shape;266;p21"/>
          <p:cNvGraphicFramePr/>
          <p:nvPr/>
        </p:nvGraphicFramePr>
        <p:xfrm>
          <a:off x="89338" y="1615748"/>
          <a:ext cx="3000000" cy="3000000"/>
        </p:xfrm>
        <a:graphic>
          <a:graphicData uri="http://schemas.openxmlformats.org/drawingml/2006/table">
            <a:tbl>
              <a:tblPr>
                <a:noFill/>
                <a:tableStyleId>{D87CF9B2-4BE6-4980-BE40-F6C8F65D9E69}</a:tableStyleId>
              </a:tblPr>
              <a:tblGrid>
                <a:gridCol w="1781500">
                  <a:extLst>
                    <a:ext uri="{9D8B030D-6E8A-4147-A177-3AD203B41FA5}">
                      <a16:colId xmlns:a16="http://schemas.microsoft.com/office/drawing/2014/main" val="20000"/>
                    </a:ext>
                  </a:extLst>
                </a:gridCol>
                <a:gridCol w="3389575">
                  <a:extLst>
                    <a:ext uri="{9D8B030D-6E8A-4147-A177-3AD203B41FA5}">
                      <a16:colId xmlns:a16="http://schemas.microsoft.com/office/drawing/2014/main" val="20001"/>
                    </a:ext>
                  </a:extLst>
                </a:gridCol>
                <a:gridCol w="6842225">
                  <a:extLst>
                    <a:ext uri="{9D8B030D-6E8A-4147-A177-3AD203B41FA5}">
                      <a16:colId xmlns:a16="http://schemas.microsoft.com/office/drawing/2014/main" val="20002"/>
                    </a:ext>
                  </a:extLst>
                </a:gridCol>
              </a:tblGrid>
              <a:tr h="314950">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a:ea typeface="Arial"/>
                          <a:cs typeface="Arial"/>
                          <a:sym typeface="Arial"/>
                        </a:rPr>
                        <a:t>Base Class</a:t>
                      </a:r>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a:ea typeface="Arial"/>
                          <a:cs typeface="Arial"/>
                          <a:sym typeface="Arial"/>
                        </a:rPr>
                        <a:t>Interface</a:t>
                      </a:r>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a:ea typeface="Arial"/>
                          <a:cs typeface="Arial"/>
                          <a:sym typeface="Arial"/>
                        </a:rPr>
                        <a:t>Description</a:t>
                      </a:r>
                      <a:endParaRPr/>
                    </a:p>
                  </a:txBody>
                  <a:tcPr marL="57300" marR="57300" marT="0" marB="0">
                    <a:lnL w="12700" cap="flat" cmpd="sng">
                      <a:solidFill>
                        <a:srgbClr val="5B9BD5"/>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894750">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DbConnection</a:t>
                      </a:r>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IDbConnection</a:t>
                      </a:r>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latin typeface="Arial"/>
                          <a:ea typeface="Arial"/>
                          <a:cs typeface="Arial"/>
                          <a:sym typeface="Arial"/>
                        </a:rPr>
                        <a:t>Provides the ability to connect to and disconnect from the data store. Connection objects also provide access to a related transaction object</a:t>
                      </a:r>
                      <a:endParaRPr sz="1800"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722125">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DbCommand</a:t>
                      </a:r>
                      <a:endParaRPr sz="1800" b="1"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IDbCommand</a:t>
                      </a:r>
                      <a:endParaRPr sz="1800" b="1"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latin typeface="Arial"/>
                          <a:ea typeface="Arial"/>
                          <a:cs typeface="Arial"/>
                          <a:sym typeface="Arial"/>
                        </a:rPr>
                        <a:t>Represents a SQL query or a stored procedure. Command objects also provide access to the provider’s data reader object</a:t>
                      </a:r>
                      <a:endParaRPr sz="1800"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2"/>
                  </a:ext>
                </a:extLst>
              </a:tr>
              <a:tr h="589100">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DbDataReader</a:t>
                      </a:r>
                      <a:endParaRPr sz="1800" b="1"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IDataReader, IDataRecord</a:t>
                      </a:r>
                      <a:endParaRPr sz="1800" b="1"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latin typeface="Arial"/>
                          <a:ea typeface="Arial"/>
                          <a:cs typeface="Arial"/>
                          <a:sym typeface="Arial"/>
                        </a:rPr>
                        <a:t>Provides forward-only, read-only access to data using a server-side cursor</a:t>
                      </a:r>
                      <a:endParaRPr sz="1800"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r h="1200375">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DbDataAdapter</a:t>
                      </a:r>
                      <a:endParaRPr sz="1800" b="1"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IDataAdapter, IDbDataAdapter</a:t>
                      </a:r>
                      <a:endParaRPr sz="1800" b="1"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latin typeface="Arial"/>
                          <a:ea typeface="Arial"/>
                          <a:cs typeface="Arial"/>
                          <a:sym typeface="Arial"/>
                        </a:rPr>
                        <a:t>Transfers DataSets between the caller and the data store. Data adapters contain a connection and a set of four internal command objects used to select, insert, update, and delete information from the data store</a:t>
                      </a:r>
                      <a:endParaRPr sz="1800"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4"/>
                  </a:ext>
                </a:extLst>
              </a:tr>
              <a:tr h="650075">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DbParameter</a:t>
                      </a:r>
                      <a:endParaRPr sz="1800" b="1"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IDataParameter, </a:t>
                      </a:r>
                      <a:endParaRPr/>
                    </a:p>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IDbDataParameter</a:t>
                      </a:r>
                      <a:endParaRPr sz="1800" b="1"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latin typeface="Arial"/>
                          <a:ea typeface="Arial"/>
                          <a:cs typeface="Arial"/>
                          <a:sym typeface="Arial"/>
                        </a:rPr>
                        <a:t>Represents a named parameter within a parameterized query</a:t>
                      </a:r>
                      <a:endParaRPr sz="1800"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5"/>
                  </a:ext>
                </a:extLst>
              </a:tr>
              <a:tr h="435425">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DbTransaction</a:t>
                      </a:r>
                      <a:endParaRPr sz="1800" b="1"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b="1" u="none" strike="noStrike" cap="none">
                          <a:latin typeface="Arial"/>
                          <a:ea typeface="Arial"/>
                          <a:cs typeface="Arial"/>
                          <a:sym typeface="Arial"/>
                        </a:rPr>
                        <a:t>IDbTransaction</a:t>
                      </a:r>
                      <a:endParaRPr sz="1800" b="1"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latin typeface="Arial"/>
                          <a:ea typeface="Arial"/>
                          <a:cs typeface="Arial"/>
                          <a:sym typeface="Arial"/>
                        </a:rPr>
                        <a:t>Encapsulates a database transaction</a:t>
                      </a:r>
                      <a:endParaRPr sz="1800" u="none" strike="noStrike" cap="none">
                        <a:latin typeface="Arial"/>
                        <a:ea typeface="Arial"/>
                        <a:cs typeface="Arial"/>
                        <a:sym typeface="Arial"/>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72" name="Google Shape;272;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73" name="Google Shape;273;p22"/>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Core Objects of .NET Data Providers</a:t>
            </a:r>
            <a:endParaRPr sz="4000" b="1">
              <a:solidFill>
                <a:schemeClr val="dk1"/>
              </a:solidFill>
              <a:latin typeface="Arial"/>
              <a:ea typeface="Arial"/>
              <a:cs typeface="Arial"/>
              <a:sym typeface="Arial"/>
            </a:endParaRPr>
          </a:p>
        </p:txBody>
      </p:sp>
      <p:sp>
        <p:nvSpPr>
          <p:cNvPr id="274" name="Google Shape;274;p22"/>
          <p:cNvSpPr txBox="1"/>
          <p:nvPr/>
        </p:nvSpPr>
        <p:spPr>
          <a:xfrm>
            <a:off x="0" y="1550952"/>
            <a:ext cx="12192000" cy="89255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following table outlines the four core objects that make up a .NET data provider:</a:t>
            </a:r>
            <a:endParaRPr/>
          </a:p>
        </p:txBody>
      </p:sp>
      <p:graphicFrame>
        <p:nvGraphicFramePr>
          <p:cNvPr id="275" name="Google Shape;275;p22"/>
          <p:cNvGraphicFramePr/>
          <p:nvPr/>
        </p:nvGraphicFramePr>
        <p:xfrm>
          <a:off x="362607" y="2699017"/>
          <a:ext cx="3000000" cy="3000000"/>
        </p:xfrm>
        <a:graphic>
          <a:graphicData uri="http://schemas.openxmlformats.org/drawingml/2006/table">
            <a:tbl>
              <a:tblPr>
                <a:noFill/>
                <a:tableStyleId>{D87CF9B2-4BE6-4980-BE40-F6C8F65D9E69}</a:tableStyleId>
              </a:tblPr>
              <a:tblGrid>
                <a:gridCol w="1671150">
                  <a:extLst>
                    <a:ext uri="{9D8B030D-6E8A-4147-A177-3AD203B41FA5}">
                      <a16:colId xmlns:a16="http://schemas.microsoft.com/office/drawing/2014/main" val="20000"/>
                    </a:ext>
                  </a:extLst>
                </a:gridCol>
                <a:gridCol w="9795650">
                  <a:extLst>
                    <a:ext uri="{9D8B030D-6E8A-4147-A177-3AD203B41FA5}">
                      <a16:colId xmlns:a16="http://schemas.microsoft.com/office/drawing/2014/main" val="20001"/>
                    </a:ext>
                  </a:extLst>
                </a:gridCol>
              </a:tblGrid>
              <a:tr h="328175">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a:ea typeface="Arial"/>
                          <a:cs typeface="Arial"/>
                          <a:sym typeface="Arial"/>
                        </a:rPr>
                        <a:t>Object</a:t>
                      </a:r>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a:ea typeface="Arial"/>
                          <a:cs typeface="Arial"/>
                          <a:sym typeface="Arial"/>
                        </a:rPr>
                        <a:t>Description</a:t>
                      </a:r>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762675">
                <a:tc>
                  <a:txBody>
                    <a:bodyPr/>
                    <a:lstStyle/>
                    <a:p>
                      <a:pPr marL="0" marR="0" lvl="0" indent="0" algn="just" rtl="0">
                        <a:lnSpc>
                          <a:spcPct val="107000"/>
                        </a:lnSpc>
                        <a:spcBef>
                          <a:spcPts val="0"/>
                        </a:spcBef>
                        <a:spcAft>
                          <a:spcPts val="0"/>
                        </a:spcAft>
                        <a:buNone/>
                      </a:pPr>
                      <a:r>
                        <a:rPr lang="en-US" sz="1800" b="1" u="none" strike="noStrike" cap="none">
                          <a:solidFill>
                            <a:srgbClr val="171717"/>
                          </a:solidFill>
                          <a:latin typeface="Arial"/>
                          <a:ea typeface="Arial"/>
                          <a:cs typeface="Arial"/>
                          <a:sym typeface="Arial"/>
                        </a:rPr>
                        <a:t>Connection</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solidFill>
                            <a:srgbClr val="171717"/>
                          </a:solidFill>
                          <a:latin typeface="Arial"/>
                          <a:ea typeface="Arial"/>
                          <a:cs typeface="Arial"/>
                          <a:sym typeface="Arial"/>
                        </a:rPr>
                        <a:t>Establishes a connection to a specific data source. The base class for all Connection objects is the DbConnection class</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1045475">
                <a:tc>
                  <a:txBody>
                    <a:bodyPr/>
                    <a:lstStyle/>
                    <a:p>
                      <a:pPr marL="0" marR="0" lvl="0" indent="0" algn="just" rtl="0">
                        <a:lnSpc>
                          <a:spcPct val="107000"/>
                        </a:lnSpc>
                        <a:spcBef>
                          <a:spcPts val="0"/>
                        </a:spcBef>
                        <a:spcAft>
                          <a:spcPts val="0"/>
                        </a:spcAft>
                        <a:buNone/>
                      </a:pPr>
                      <a:r>
                        <a:rPr lang="en-US" sz="1800" b="1" u="none" strike="noStrike" cap="none">
                          <a:solidFill>
                            <a:srgbClr val="171717"/>
                          </a:solidFill>
                          <a:latin typeface="Arial"/>
                          <a:ea typeface="Arial"/>
                          <a:cs typeface="Arial"/>
                          <a:sym typeface="Arial"/>
                        </a:rPr>
                        <a:t>Command</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solidFill>
                            <a:srgbClr val="171717"/>
                          </a:solidFill>
                          <a:latin typeface="Arial"/>
                          <a:ea typeface="Arial"/>
                          <a:cs typeface="Arial"/>
                          <a:sym typeface="Arial"/>
                        </a:rPr>
                        <a:t>Executes a command against a data source. Exposes Parameters and can execute in the scope of a Transaction from a Connection. The base class for all Command objects is the DbCommand class</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2"/>
                  </a:ext>
                </a:extLst>
              </a:tr>
              <a:tr h="819150">
                <a:tc>
                  <a:txBody>
                    <a:bodyPr/>
                    <a:lstStyle/>
                    <a:p>
                      <a:pPr marL="0" marR="0" lvl="0" indent="0" algn="just" rtl="0">
                        <a:lnSpc>
                          <a:spcPct val="107000"/>
                        </a:lnSpc>
                        <a:spcBef>
                          <a:spcPts val="0"/>
                        </a:spcBef>
                        <a:spcAft>
                          <a:spcPts val="0"/>
                        </a:spcAft>
                        <a:buNone/>
                      </a:pPr>
                      <a:r>
                        <a:rPr lang="en-US" sz="1800" b="1" u="none" strike="noStrike" cap="none">
                          <a:solidFill>
                            <a:srgbClr val="171717"/>
                          </a:solidFill>
                          <a:latin typeface="Arial"/>
                          <a:ea typeface="Arial"/>
                          <a:cs typeface="Arial"/>
                          <a:sym typeface="Arial"/>
                        </a:rPr>
                        <a:t>DataReader</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solidFill>
                            <a:srgbClr val="171717"/>
                          </a:solidFill>
                          <a:latin typeface="Arial"/>
                          <a:ea typeface="Arial"/>
                          <a:cs typeface="Arial"/>
                          <a:sym typeface="Arial"/>
                        </a:rPr>
                        <a:t>Reads a forward-only, read-only stream of data from a data source. The base class for all DataReader objects is the DbDataReader class</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r h="724525">
                <a:tc>
                  <a:txBody>
                    <a:bodyPr/>
                    <a:lstStyle/>
                    <a:p>
                      <a:pPr marL="0" marR="0" lvl="0" indent="0" algn="just" rtl="0">
                        <a:lnSpc>
                          <a:spcPct val="107000"/>
                        </a:lnSpc>
                        <a:spcBef>
                          <a:spcPts val="0"/>
                        </a:spcBef>
                        <a:spcAft>
                          <a:spcPts val="0"/>
                        </a:spcAft>
                        <a:buNone/>
                      </a:pPr>
                      <a:r>
                        <a:rPr lang="en-US" sz="1800" b="1" u="none" strike="noStrike" cap="none">
                          <a:solidFill>
                            <a:srgbClr val="171717"/>
                          </a:solidFill>
                          <a:latin typeface="Arial"/>
                          <a:ea typeface="Arial"/>
                          <a:cs typeface="Arial"/>
                          <a:sym typeface="Arial"/>
                        </a:rPr>
                        <a:t>DataAdapter</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solidFill>
                            <a:srgbClr val="171717"/>
                          </a:solidFill>
                          <a:latin typeface="Arial"/>
                          <a:ea typeface="Arial"/>
                          <a:cs typeface="Arial"/>
                          <a:sym typeface="Arial"/>
                        </a:rPr>
                        <a:t>Populates a DataSet and resolves updates with the data source. The base class for all DataAdapter objects is the DbDataAdapter class</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81" name="Google Shape;281;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82" name="Google Shape;282;p23"/>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Core Objects of .NET Data Providers</a:t>
            </a:r>
            <a:endParaRPr sz="4000" b="1">
              <a:solidFill>
                <a:schemeClr val="dk1"/>
              </a:solidFill>
              <a:latin typeface="Arial"/>
              <a:ea typeface="Arial"/>
              <a:cs typeface="Arial"/>
              <a:sym typeface="Arial"/>
            </a:endParaRPr>
          </a:p>
        </p:txBody>
      </p:sp>
      <p:pic>
        <p:nvPicPr>
          <p:cNvPr id="283" name="Google Shape;283;p23"/>
          <p:cNvPicPr preferRelativeResize="0"/>
          <p:nvPr/>
        </p:nvPicPr>
        <p:blipFill rotWithShape="1">
          <a:blip r:embed="rId3">
            <a:alphaModFix/>
          </a:blip>
          <a:srcRect/>
          <a:stretch/>
        </p:blipFill>
        <p:spPr>
          <a:xfrm>
            <a:off x="1578305" y="1340833"/>
            <a:ext cx="8616730" cy="50944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89" name="Google Shape;28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290" name="Google Shape;290;p24"/>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System.Data Namespace</a:t>
            </a:r>
            <a:endParaRPr sz="4000" b="1">
              <a:solidFill>
                <a:schemeClr val="dk1"/>
              </a:solidFill>
              <a:latin typeface="Arial"/>
              <a:ea typeface="Arial"/>
              <a:cs typeface="Arial"/>
              <a:sym typeface="Arial"/>
            </a:endParaRPr>
          </a:p>
        </p:txBody>
      </p:sp>
      <p:sp>
        <p:nvSpPr>
          <p:cNvPr id="291" name="Google Shape;291;p24"/>
          <p:cNvSpPr txBox="1"/>
          <p:nvPr/>
        </p:nvSpPr>
        <p:spPr>
          <a:xfrm>
            <a:off x="-73573" y="1424940"/>
            <a:ext cx="12192000" cy="216982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This namespace contains types that are shared among all ADO.NET data providers, regardless of the underlying data store</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System.Data contains types that represent various database primitives (e.g., tables, rows, columns, and constraints), as well as the common interfaces implemented by data provider objects</a:t>
            </a:r>
            <a:endParaRPr/>
          </a:p>
        </p:txBody>
      </p:sp>
      <p:graphicFrame>
        <p:nvGraphicFramePr>
          <p:cNvPr id="292" name="Google Shape;292;p24"/>
          <p:cNvGraphicFramePr/>
          <p:nvPr/>
        </p:nvGraphicFramePr>
        <p:xfrm>
          <a:off x="94594" y="3710375"/>
          <a:ext cx="3000000" cy="3000000"/>
        </p:xfrm>
        <a:graphic>
          <a:graphicData uri="http://schemas.openxmlformats.org/drawingml/2006/table">
            <a:tbl>
              <a:tblPr>
                <a:noFill/>
                <a:tableStyleId>{D87CF9B2-4BE6-4980-BE40-F6C8F65D9E69}</a:tableStyleId>
              </a:tblPr>
              <a:tblGrid>
                <a:gridCol w="1747725">
                  <a:extLst>
                    <a:ext uri="{9D8B030D-6E8A-4147-A177-3AD203B41FA5}">
                      <a16:colId xmlns:a16="http://schemas.microsoft.com/office/drawing/2014/main" val="20000"/>
                    </a:ext>
                  </a:extLst>
                </a:gridCol>
                <a:gridCol w="10244575">
                  <a:extLst>
                    <a:ext uri="{9D8B030D-6E8A-4147-A177-3AD203B41FA5}">
                      <a16:colId xmlns:a16="http://schemas.microsoft.com/office/drawing/2014/main" val="20001"/>
                    </a:ext>
                  </a:extLst>
                </a:gridCol>
              </a:tblGrid>
              <a:tr h="232825">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a:ea typeface="Arial"/>
                          <a:cs typeface="Arial"/>
                          <a:sym typeface="Arial"/>
                        </a:rPr>
                        <a:t>Type</a:t>
                      </a:r>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a:ea typeface="Arial"/>
                          <a:cs typeface="Arial"/>
                          <a:sym typeface="Arial"/>
                        </a:rPr>
                        <a:t>Description</a:t>
                      </a:r>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446075">
                <a:tc>
                  <a:txBody>
                    <a:bodyPr/>
                    <a:lstStyle/>
                    <a:p>
                      <a:pPr marL="0" marR="0" lvl="0" indent="0" algn="just" rtl="0">
                        <a:lnSpc>
                          <a:spcPct val="107000"/>
                        </a:lnSpc>
                        <a:spcBef>
                          <a:spcPts val="0"/>
                        </a:spcBef>
                        <a:spcAft>
                          <a:spcPts val="0"/>
                        </a:spcAft>
                        <a:buNone/>
                      </a:pPr>
                      <a:r>
                        <a:rPr lang="en-US" sz="1800" u="none" strike="noStrike" cap="none"/>
                        <a:t>Constraint</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t>Represents a constraint for a given DataColumn object</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471050">
                <a:tc>
                  <a:txBody>
                    <a:bodyPr/>
                    <a:lstStyle/>
                    <a:p>
                      <a:pPr marL="0" marR="0" lvl="0" indent="0" algn="just" rtl="0">
                        <a:lnSpc>
                          <a:spcPct val="107000"/>
                        </a:lnSpc>
                        <a:spcBef>
                          <a:spcPts val="0"/>
                        </a:spcBef>
                        <a:spcAft>
                          <a:spcPts val="0"/>
                        </a:spcAft>
                        <a:buNone/>
                      </a:pPr>
                      <a:r>
                        <a:rPr lang="en-US" sz="1800" u="none" strike="noStrike" cap="none"/>
                        <a:t>DataColumn</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Represents a single column within a DataTable object</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2"/>
                  </a:ext>
                </a:extLst>
              </a:tr>
              <a:tr h="493375">
                <a:tc>
                  <a:txBody>
                    <a:bodyPr/>
                    <a:lstStyle/>
                    <a:p>
                      <a:pPr marL="0" marR="0" lvl="0" indent="0" algn="just" rtl="0">
                        <a:lnSpc>
                          <a:spcPct val="107000"/>
                        </a:lnSpc>
                        <a:spcBef>
                          <a:spcPts val="0"/>
                        </a:spcBef>
                        <a:spcAft>
                          <a:spcPts val="0"/>
                        </a:spcAft>
                        <a:buNone/>
                      </a:pPr>
                      <a:r>
                        <a:rPr lang="en-US" sz="1800" u="none" strike="noStrike" cap="none"/>
                        <a:t>DataRelation</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t>Represents a parent-child relationship between two DataTable objects</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r h="483475">
                <a:tc>
                  <a:txBody>
                    <a:bodyPr/>
                    <a:lstStyle/>
                    <a:p>
                      <a:pPr marL="0" marR="0" lvl="0" indent="0" algn="just" rtl="0">
                        <a:lnSpc>
                          <a:spcPct val="107000"/>
                        </a:lnSpc>
                        <a:spcBef>
                          <a:spcPts val="0"/>
                        </a:spcBef>
                        <a:spcAft>
                          <a:spcPts val="0"/>
                        </a:spcAft>
                        <a:buNone/>
                      </a:pPr>
                      <a:r>
                        <a:rPr lang="en-US" sz="1800" u="none" strike="noStrike" cap="none"/>
                        <a:t>DataRow</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Represents a single row within a DataTable object</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4"/>
                  </a:ext>
                </a:extLst>
              </a:tr>
              <a:tr h="391625">
                <a:tc>
                  <a:txBody>
                    <a:bodyPr/>
                    <a:lstStyle/>
                    <a:p>
                      <a:pPr marL="0" marR="0" lvl="0" indent="0" algn="just" rtl="0">
                        <a:lnSpc>
                          <a:spcPct val="107000"/>
                        </a:lnSpc>
                        <a:spcBef>
                          <a:spcPts val="0"/>
                        </a:spcBef>
                        <a:spcAft>
                          <a:spcPts val="0"/>
                        </a:spcAft>
                        <a:buNone/>
                      </a:pPr>
                      <a:r>
                        <a:rPr lang="en-US" sz="1800" u="none" strike="noStrike" cap="none"/>
                        <a:t>DataSet</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Represents an in-memory cache of data consisting of any number of interrelated DataTable objects</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298" name="Google Shape;298;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99" name="Google Shape;299;p25"/>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System.Data Namespace</a:t>
            </a:r>
            <a:endParaRPr sz="4000" b="1">
              <a:solidFill>
                <a:schemeClr val="dk1"/>
              </a:solidFill>
              <a:latin typeface="Arial"/>
              <a:ea typeface="Arial"/>
              <a:cs typeface="Arial"/>
              <a:sym typeface="Arial"/>
            </a:endParaRPr>
          </a:p>
        </p:txBody>
      </p:sp>
      <p:graphicFrame>
        <p:nvGraphicFramePr>
          <p:cNvPr id="300" name="Google Shape;300;p25"/>
          <p:cNvGraphicFramePr/>
          <p:nvPr/>
        </p:nvGraphicFramePr>
        <p:xfrm>
          <a:off x="73572" y="1702676"/>
          <a:ext cx="3000000" cy="3000000"/>
        </p:xfrm>
        <a:graphic>
          <a:graphicData uri="http://schemas.openxmlformats.org/drawingml/2006/table">
            <a:tbl>
              <a:tblPr>
                <a:noFill/>
                <a:tableStyleId>{D87CF9B2-4BE6-4980-BE40-F6C8F65D9E69}</a:tableStyleId>
              </a:tblPr>
              <a:tblGrid>
                <a:gridCol w="2136325">
                  <a:extLst>
                    <a:ext uri="{9D8B030D-6E8A-4147-A177-3AD203B41FA5}">
                      <a16:colId xmlns:a16="http://schemas.microsoft.com/office/drawing/2014/main" val="20000"/>
                    </a:ext>
                  </a:extLst>
                </a:gridCol>
                <a:gridCol w="9887500">
                  <a:extLst>
                    <a:ext uri="{9D8B030D-6E8A-4147-A177-3AD203B41FA5}">
                      <a16:colId xmlns:a16="http://schemas.microsoft.com/office/drawing/2014/main" val="20001"/>
                    </a:ext>
                  </a:extLst>
                </a:gridCol>
              </a:tblGrid>
              <a:tr h="334150">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a:ea typeface="Arial"/>
                          <a:cs typeface="Arial"/>
                          <a:sym typeface="Arial"/>
                        </a:rPr>
                        <a:t>Type</a:t>
                      </a:r>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a:ea typeface="Arial"/>
                          <a:cs typeface="Arial"/>
                          <a:sym typeface="Arial"/>
                        </a:rPr>
                        <a:t>Description</a:t>
                      </a:r>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492825">
                <a:tc>
                  <a:txBody>
                    <a:bodyPr/>
                    <a:lstStyle/>
                    <a:p>
                      <a:pPr marL="0" marR="0" lvl="0" indent="0" algn="just" rtl="0">
                        <a:lnSpc>
                          <a:spcPct val="107000"/>
                        </a:lnSpc>
                        <a:spcBef>
                          <a:spcPts val="0"/>
                        </a:spcBef>
                        <a:spcAft>
                          <a:spcPts val="0"/>
                        </a:spcAft>
                        <a:buNone/>
                      </a:pPr>
                      <a:r>
                        <a:rPr lang="en-US" sz="1800" u="none" strike="noStrike" cap="none"/>
                        <a:t>DataTable</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t>Represents a tabular block of in-memory data</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520425">
                <a:tc>
                  <a:txBody>
                    <a:bodyPr/>
                    <a:lstStyle/>
                    <a:p>
                      <a:pPr marL="0" marR="0" lvl="0" indent="0" algn="just" rtl="0">
                        <a:lnSpc>
                          <a:spcPct val="107000"/>
                        </a:lnSpc>
                        <a:spcBef>
                          <a:spcPts val="0"/>
                        </a:spcBef>
                        <a:spcAft>
                          <a:spcPts val="0"/>
                        </a:spcAft>
                        <a:buNone/>
                      </a:pPr>
                      <a:r>
                        <a:rPr lang="en-US" sz="1800" u="none" strike="noStrike" cap="none"/>
                        <a:t>DataTableReader</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Allows us to treat a DataTable as a fire-hose cursor (forward-only, read-only data access)</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2"/>
                  </a:ext>
                </a:extLst>
              </a:tr>
              <a:tr h="632175">
                <a:tc>
                  <a:txBody>
                    <a:bodyPr/>
                    <a:lstStyle/>
                    <a:p>
                      <a:pPr marL="0" marR="0" lvl="0" indent="0" algn="just" rtl="0">
                        <a:lnSpc>
                          <a:spcPct val="107000"/>
                        </a:lnSpc>
                        <a:spcBef>
                          <a:spcPts val="0"/>
                        </a:spcBef>
                        <a:spcAft>
                          <a:spcPts val="0"/>
                        </a:spcAft>
                        <a:buNone/>
                      </a:pPr>
                      <a:r>
                        <a:rPr lang="en-US" sz="1800" u="none" strike="noStrike" cap="none"/>
                        <a:t>DataView</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t>Represents a customized view of a DataTable for sorting, filtering, searching, editing, and navigation</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r h="534150">
                <a:tc>
                  <a:txBody>
                    <a:bodyPr/>
                    <a:lstStyle/>
                    <a:p>
                      <a:pPr marL="0" marR="0" lvl="0" indent="0" algn="just" rtl="0">
                        <a:lnSpc>
                          <a:spcPct val="107000"/>
                        </a:lnSpc>
                        <a:spcBef>
                          <a:spcPts val="0"/>
                        </a:spcBef>
                        <a:spcAft>
                          <a:spcPts val="0"/>
                        </a:spcAft>
                        <a:buNone/>
                      </a:pPr>
                      <a:r>
                        <a:rPr lang="en-US" sz="1800" u="none" strike="noStrike" cap="none"/>
                        <a:t>IDataAdapter</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Defines the core behavior of a data adapter object</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4"/>
                  </a:ext>
                </a:extLst>
              </a:tr>
              <a:tr h="432675">
                <a:tc>
                  <a:txBody>
                    <a:bodyPr/>
                    <a:lstStyle/>
                    <a:p>
                      <a:pPr marL="0" marR="0" lvl="0" indent="0" algn="just" rtl="0">
                        <a:lnSpc>
                          <a:spcPct val="107000"/>
                        </a:lnSpc>
                        <a:spcBef>
                          <a:spcPts val="0"/>
                        </a:spcBef>
                        <a:spcAft>
                          <a:spcPts val="0"/>
                        </a:spcAft>
                        <a:buNone/>
                      </a:pPr>
                      <a:r>
                        <a:rPr lang="en-US" sz="1800" u="none" strike="noStrike" cap="none"/>
                        <a:t>IDataParameter</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Defines the core behavior of a parameter object</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5"/>
                  </a:ext>
                </a:extLst>
              </a:tr>
              <a:tr h="432675">
                <a:tc>
                  <a:txBody>
                    <a:bodyPr/>
                    <a:lstStyle/>
                    <a:p>
                      <a:pPr marL="0" marR="0" lvl="0" indent="0" algn="just" rtl="0">
                        <a:lnSpc>
                          <a:spcPct val="107000"/>
                        </a:lnSpc>
                        <a:spcBef>
                          <a:spcPts val="0"/>
                        </a:spcBef>
                        <a:spcAft>
                          <a:spcPts val="0"/>
                        </a:spcAft>
                        <a:buNone/>
                      </a:pPr>
                      <a:r>
                        <a:rPr lang="en-US" sz="1800" u="none" strike="noStrike" cap="none"/>
                        <a:t>IDataReader</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Defines the core behavior of a data reader object</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6"/>
                  </a:ext>
                </a:extLst>
              </a:tr>
              <a:tr h="432675">
                <a:tc>
                  <a:txBody>
                    <a:bodyPr/>
                    <a:lstStyle/>
                    <a:p>
                      <a:pPr marL="0" marR="0" lvl="0" indent="0" algn="just" rtl="0">
                        <a:lnSpc>
                          <a:spcPct val="107000"/>
                        </a:lnSpc>
                        <a:spcBef>
                          <a:spcPts val="0"/>
                        </a:spcBef>
                        <a:spcAft>
                          <a:spcPts val="0"/>
                        </a:spcAft>
                        <a:buNone/>
                      </a:pPr>
                      <a:r>
                        <a:rPr lang="en-US" sz="1800" u="none" strike="noStrike" cap="none"/>
                        <a:t>IDbCommand</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Defines the core behavior of a command object </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7"/>
                  </a:ext>
                </a:extLst>
              </a:tr>
              <a:tr h="432675">
                <a:tc>
                  <a:txBody>
                    <a:bodyPr/>
                    <a:lstStyle/>
                    <a:p>
                      <a:pPr marL="0" marR="0" lvl="0" indent="0" algn="just" rtl="0">
                        <a:lnSpc>
                          <a:spcPct val="107000"/>
                        </a:lnSpc>
                        <a:spcBef>
                          <a:spcPts val="0"/>
                        </a:spcBef>
                        <a:spcAft>
                          <a:spcPts val="0"/>
                        </a:spcAft>
                        <a:buNone/>
                      </a:pPr>
                      <a:r>
                        <a:rPr lang="en-US" sz="1800" u="none" strike="noStrike" cap="none"/>
                        <a:t>IDbDataAdapter</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Extends IDataAdapter to provide additional functionality of a data adapter object</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8"/>
                  </a:ext>
                </a:extLst>
              </a:tr>
              <a:tr h="432675">
                <a:tc>
                  <a:txBody>
                    <a:bodyPr/>
                    <a:lstStyle/>
                    <a:p>
                      <a:pPr marL="0" marR="0" lvl="0" indent="0" algn="just" rtl="0">
                        <a:lnSpc>
                          <a:spcPct val="107000"/>
                        </a:lnSpc>
                        <a:spcBef>
                          <a:spcPts val="0"/>
                        </a:spcBef>
                        <a:spcAft>
                          <a:spcPts val="0"/>
                        </a:spcAft>
                        <a:buNone/>
                      </a:pPr>
                      <a:r>
                        <a:rPr lang="en-US" sz="1800" u="none" strike="noStrike" cap="none"/>
                        <a:t>IDbTransaction</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Defines the core behavior of a transaction object</a:t>
                      </a:r>
                      <a:endParaRPr sz="1800" u="none" strike="noStrike" cap="none">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306" name="Google Shape;306;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07" name="Google Shape;307;p26"/>
          <p:cNvSpPr txBox="1"/>
          <p:nvPr/>
        </p:nvSpPr>
        <p:spPr>
          <a:xfrm>
            <a:off x="210207" y="720006"/>
            <a:ext cx="10752083"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ADO.NET Data Provider Factory Model</a:t>
            </a:r>
            <a:endParaRPr sz="4000" b="1">
              <a:solidFill>
                <a:schemeClr val="dk1"/>
              </a:solidFill>
              <a:latin typeface="Arial"/>
              <a:ea typeface="Arial"/>
              <a:cs typeface="Arial"/>
              <a:sym typeface="Arial"/>
            </a:endParaRPr>
          </a:p>
        </p:txBody>
      </p:sp>
      <p:sp>
        <p:nvSpPr>
          <p:cNvPr id="308" name="Google Shape;308;p26"/>
          <p:cNvSpPr txBox="1"/>
          <p:nvPr/>
        </p:nvSpPr>
        <p:spPr>
          <a:xfrm>
            <a:off x="-10509" y="1582340"/>
            <a:ext cx="12097406" cy="471975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.NET data provider factory pattern allows us to build a single codebase using generalized data access types</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classes within a data provider all derive from the same base classes defined within the System.Data.Common namespace:</a:t>
            </a:r>
            <a:endParaRPr/>
          </a:p>
          <a:p>
            <a:pPr marL="514350" marR="0" lvl="0" indent="-230187" algn="l" rtl="0">
              <a:lnSpc>
                <a:spcPct val="90000"/>
              </a:lnSpc>
              <a:spcBef>
                <a:spcPts val="1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DbCommand: The abstract base class for all command classes</a:t>
            </a:r>
            <a:endParaRPr/>
          </a:p>
          <a:p>
            <a:pPr marL="514350" marR="0" lvl="0" indent="-230187" algn="l" rtl="0">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DbConnection: The abstract base class for all connection classes</a:t>
            </a:r>
            <a:endParaRPr/>
          </a:p>
          <a:p>
            <a:pPr marL="514350" marR="0" lvl="0" indent="-230187" algn="l" rtl="0">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DbDataAdapter: The abstract base class for all data adapter classes</a:t>
            </a:r>
            <a:endParaRPr/>
          </a:p>
          <a:p>
            <a:pPr marL="514350" marR="0" lvl="0" indent="-230187" algn="l" rtl="0">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DbDataReader: The abstract base class for all data reader classes</a:t>
            </a:r>
            <a:endParaRPr/>
          </a:p>
          <a:p>
            <a:pPr marL="514350" marR="0" lvl="0" indent="-230187" algn="l" rtl="0">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DbParameter: The abstract base class for all parameter classes</a:t>
            </a:r>
            <a:endParaRPr/>
          </a:p>
          <a:p>
            <a:pPr marL="514350" marR="0" lvl="0" indent="-230187" algn="l" rtl="0">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DbTransaction: The abstract base class for all transaction classes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a:spLocks noGrp="1"/>
          </p:cNvSpPr>
          <p:nvPr>
            <p:ph type="ctrTitle"/>
          </p:nvPr>
        </p:nvSpPr>
        <p:spPr>
          <a:xfrm>
            <a:off x="462457" y="2241458"/>
            <a:ext cx="1120402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000"/>
              <a:buFont typeface="Arial"/>
              <a:buNone/>
            </a:pPr>
            <a:r>
              <a:rPr lang="en-US" sz="4000" b="1">
                <a:solidFill>
                  <a:schemeClr val="accent2"/>
                </a:solidFill>
                <a:latin typeface="Arial"/>
                <a:ea typeface="Arial"/>
                <a:cs typeface="Arial"/>
                <a:sym typeface="Arial"/>
              </a:rPr>
              <a:t>ADO.NET Data Provider Factory Model</a:t>
            </a:r>
            <a:br>
              <a:rPr lang="en-US" sz="4000" b="1">
                <a:solidFill>
                  <a:schemeClr val="accent2"/>
                </a:solidFill>
                <a:latin typeface="Arial"/>
                <a:ea typeface="Arial"/>
                <a:cs typeface="Arial"/>
                <a:sym typeface="Arial"/>
              </a:rPr>
            </a:br>
            <a:r>
              <a:rPr lang="en-US" sz="4000" b="1">
                <a:solidFill>
                  <a:schemeClr val="accent2"/>
                </a:solidFill>
                <a:latin typeface="Arial"/>
                <a:ea typeface="Arial"/>
                <a:cs typeface="Arial"/>
                <a:sym typeface="Arial"/>
              </a:rPr>
              <a:t>Demonstration</a:t>
            </a:r>
            <a:endParaRPr sz="4000" b="1">
              <a:solidFill>
                <a:schemeClr val="accent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320" name="Google Shape;320;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21" name="Google Shape;321;p28"/>
          <p:cNvSpPr txBox="1"/>
          <p:nvPr/>
        </p:nvSpPr>
        <p:spPr>
          <a:xfrm>
            <a:off x="188708" y="635471"/>
            <a:ext cx="12003292"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1.Create a Console app named </a:t>
            </a:r>
            <a:r>
              <a:rPr lang="en-US" sz="2300" b="1">
                <a:solidFill>
                  <a:srgbClr val="111111"/>
                </a:solidFill>
                <a:latin typeface="Arial"/>
                <a:ea typeface="Arial"/>
                <a:cs typeface="Arial"/>
                <a:sym typeface="Arial"/>
              </a:rPr>
              <a:t>DemoDataProviderFactory</a:t>
            </a:r>
            <a:endParaRPr sz="2300">
              <a:solidFill>
                <a:srgbClr val="111111"/>
              </a:solidFill>
              <a:latin typeface="Arial"/>
              <a:ea typeface="Arial"/>
              <a:cs typeface="Arial"/>
              <a:sym typeface="Arial"/>
            </a:endParaRPr>
          </a:p>
        </p:txBody>
      </p:sp>
      <p:sp>
        <p:nvSpPr>
          <p:cNvPr id="322" name="Google Shape;322;p28"/>
          <p:cNvSpPr txBox="1"/>
          <p:nvPr/>
        </p:nvSpPr>
        <p:spPr>
          <a:xfrm>
            <a:off x="220240" y="1034743"/>
            <a:ext cx="1200329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rgbClr val="111111"/>
                </a:solidFill>
                <a:latin typeface="Arial"/>
                <a:ea typeface="Arial"/>
                <a:cs typeface="Arial"/>
                <a:sym typeface="Arial"/>
              </a:rPr>
              <a:t>2.</a:t>
            </a:r>
            <a:r>
              <a:rPr lang="en-US" sz="2300">
                <a:solidFill>
                  <a:schemeClr val="dk1"/>
                </a:solidFill>
                <a:latin typeface="Arial"/>
                <a:ea typeface="Arial"/>
                <a:cs typeface="Arial"/>
                <a:sym typeface="Arial"/>
              </a:rPr>
              <a:t>Install </a:t>
            </a:r>
            <a:r>
              <a:rPr lang="en-US" sz="2300" b="1">
                <a:solidFill>
                  <a:schemeClr val="dk1"/>
                </a:solidFill>
                <a:latin typeface="Arial"/>
                <a:ea typeface="Arial"/>
                <a:cs typeface="Arial"/>
                <a:sym typeface="Arial"/>
              </a:rPr>
              <a:t>02</a:t>
            </a:r>
            <a:r>
              <a:rPr lang="en-US" sz="2300">
                <a:solidFill>
                  <a:schemeClr val="dk1"/>
                </a:solidFill>
                <a:latin typeface="Arial"/>
                <a:ea typeface="Arial"/>
                <a:cs typeface="Arial"/>
                <a:sym typeface="Arial"/>
              </a:rPr>
              <a:t> packages from Nuget: Right-click on the </a:t>
            </a:r>
            <a:r>
              <a:rPr lang="en-US" sz="2400">
                <a:solidFill>
                  <a:srgbClr val="111111"/>
                </a:solidFill>
                <a:latin typeface="Arial"/>
                <a:ea typeface="Arial"/>
                <a:cs typeface="Arial"/>
                <a:sym typeface="Arial"/>
              </a:rPr>
              <a:t>Project, seclect </a:t>
            </a:r>
            <a:r>
              <a:rPr lang="en-US" sz="2400" b="1">
                <a:solidFill>
                  <a:srgbClr val="111111"/>
                </a:solidFill>
                <a:latin typeface="Arial"/>
                <a:ea typeface="Arial"/>
                <a:cs typeface="Arial"/>
                <a:sym typeface="Arial"/>
              </a:rPr>
              <a:t>Manage Nuget Package… , search</a:t>
            </a:r>
            <a:r>
              <a:rPr lang="en-US" sz="2400">
                <a:solidFill>
                  <a:srgbClr val="111111"/>
                </a:solidFill>
                <a:latin typeface="Arial"/>
                <a:ea typeface="Arial"/>
                <a:cs typeface="Arial"/>
                <a:sym typeface="Arial"/>
              </a:rPr>
              <a:t> package name then click </a:t>
            </a:r>
            <a:r>
              <a:rPr lang="en-US" sz="2400" b="1">
                <a:solidFill>
                  <a:srgbClr val="111111"/>
                </a:solidFill>
                <a:latin typeface="Arial"/>
                <a:ea typeface="Arial"/>
                <a:cs typeface="Arial"/>
                <a:sym typeface="Arial"/>
              </a:rPr>
              <a:t>install</a:t>
            </a:r>
            <a:r>
              <a:rPr lang="en-US" sz="2400">
                <a:solidFill>
                  <a:srgbClr val="111111"/>
                </a:solidFill>
                <a:latin typeface="Arial"/>
                <a:ea typeface="Arial"/>
                <a:cs typeface="Arial"/>
                <a:sym typeface="Arial"/>
              </a:rPr>
              <a:t> as follows:</a:t>
            </a:r>
            <a:endParaRPr sz="2300">
              <a:solidFill>
                <a:srgbClr val="111111"/>
              </a:solidFill>
              <a:latin typeface="Arial"/>
              <a:ea typeface="Arial"/>
              <a:cs typeface="Arial"/>
              <a:sym typeface="Arial"/>
            </a:endParaRPr>
          </a:p>
        </p:txBody>
      </p:sp>
      <p:pic>
        <p:nvPicPr>
          <p:cNvPr id="323" name="Google Shape;323;p28"/>
          <p:cNvPicPr preferRelativeResize="0"/>
          <p:nvPr/>
        </p:nvPicPr>
        <p:blipFill rotWithShape="1">
          <a:blip r:embed="rId3">
            <a:alphaModFix/>
          </a:blip>
          <a:srcRect/>
          <a:stretch/>
        </p:blipFill>
        <p:spPr>
          <a:xfrm>
            <a:off x="1048373" y="2065942"/>
            <a:ext cx="9965228" cy="1843032"/>
          </a:xfrm>
          <a:prstGeom prst="rect">
            <a:avLst/>
          </a:prstGeom>
          <a:noFill/>
          <a:ln>
            <a:noFill/>
          </a:ln>
        </p:spPr>
      </p:pic>
      <p:grpSp>
        <p:nvGrpSpPr>
          <p:cNvPr id="324" name="Google Shape;324;p28"/>
          <p:cNvGrpSpPr/>
          <p:nvPr/>
        </p:nvGrpSpPr>
        <p:grpSpPr>
          <a:xfrm>
            <a:off x="1048373" y="4314964"/>
            <a:ext cx="9965228" cy="1750442"/>
            <a:chOff x="1048373" y="4188004"/>
            <a:chExt cx="9965228" cy="1750442"/>
          </a:xfrm>
        </p:grpSpPr>
        <p:pic>
          <p:nvPicPr>
            <p:cNvPr id="325" name="Google Shape;325;p28"/>
            <p:cNvPicPr preferRelativeResize="0"/>
            <p:nvPr/>
          </p:nvPicPr>
          <p:blipFill rotWithShape="1">
            <a:blip r:embed="rId4">
              <a:alphaModFix/>
            </a:blip>
            <a:srcRect/>
            <a:stretch/>
          </p:blipFill>
          <p:spPr>
            <a:xfrm>
              <a:off x="1087936" y="4188004"/>
              <a:ext cx="9925665" cy="1734638"/>
            </a:xfrm>
            <a:prstGeom prst="rect">
              <a:avLst/>
            </a:prstGeom>
            <a:noFill/>
            <a:ln>
              <a:noFill/>
            </a:ln>
          </p:spPr>
        </p:pic>
        <p:sp>
          <p:nvSpPr>
            <p:cNvPr id="326" name="Google Shape;326;p28"/>
            <p:cNvSpPr/>
            <p:nvPr/>
          </p:nvSpPr>
          <p:spPr>
            <a:xfrm>
              <a:off x="9648478" y="5573322"/>
              <a:ext cx="1282281" cy="36512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7" name="Google Shape;327;p28"/>
            <p:cNvSpPr/>
            <p:nvPr/>
          </p:nvSpPr>
          <p:spPr>
            <a:xfrm>
              <a:off x="1048373" y="4201353"/>
              <a:ext cx="3092703" cy="36512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8" name="Google Shape;328;p28"/>
            <p:cNvSpPr/>
            <p:nvPr/>
          </p:nvSpPr>
          <p:spPr>
            <a:xfrm>
              <a:off x="1556253" y="5093104"/>
              <a:ext cx="5254449" cy="842887"/>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29" name="Google Shape;329;p28"/>
          <p:cNvGrpSpPr/>
          <p:nvPr/>
        </p:nvGrpSpPr>
        <p:grpSpPr>
          <a:xfrm>
            <a:off x="4183477" y="1800966"/>
            <a:ext cx="2417057" cy="591401"/>
            <a:chOff x="4522489" y="2152705"/>
            <a:chExt cx="2417057" cy="591401"/>
          </a:xfrm>
        </p:grpSpPr>
        <p:sp>
          <p:nvSpPr>
            <p:cNvPr id="330" name="Google Shape;330;p28"/>
            <p:cNvSpPr/>
            <p:nvPr/>
          </p:nvSpPr>
          <p:spPr>
            <a:xfrm>
              <a:off x="6305064" y="215270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1</a:t>
              </a:r>
              <a:endParaRPr/>
            </a:p>
          </p:txBody>
        </p:sp>
        <p:cxnSp>
          <p:nvCxnSpPr>
            <p:cNvPr id="331" name="Google Shape;331;p28"/>
            <p:cNvCxnSpPr/>
            <p:nvPr/>
          </p:nvCxnSpPr>
          <p:spPr>
            <a:xfrm flipH="1">
              <a:off x="4522489" y="2448405"/>
              <a:ext cx="1782579" cy="147547"/>
            </a:xfrm>
            <a:prstGeom prst="straightConnector1">
              <a:avLst/>
            </a:prstGeom>
            <a:noFill/>
            <a:ln w="19050" cap="flat" cmpd="sng">
              <a:solidFill>
                <a:schemeClr val="accent5"/>
              </a:solidFill>
              <a:prstDash val="solid"/>
              <a:miter lim="800000"/>
              <a:headEnd type="none" w="sm" len="sm"/>
              <a:tailEnd type="triangle" w="med" len="med"/>
            </a:ln>
          </p:spPr>
        </p:cxnSp>
      </p:grpSp>
      <p:grpSp>
        <p:nvGrpSpPr>
          <p:cNvPr id="332" name="Google Shape;332;p28"/>
          <p:cNvGrpSpPr/>
          <p:nvPr/>
        </p:nvGrpSpPr>
        <p:grpSpPr>
          <a:xfrm>
            <a:off x="10057660" y="2543036"/>
            <a:ext cx="1627638" cy="906473"/>
            <a:chOff x="5311908" y="4306957"/>
            <a:chExt cx="1627638" cy="906473"/>
          </a:xfrm>
        </p:grpSpPr>
        <p:sp>
          <p:nvSpPr>
            <p:cNvPr id="333" name="Google Shape;333;p28"/>
            <p:cNvSpPr/>
            <p:nvPr/>
          </p:nvSpPr>
          <p:spPr>
            <a:xfrm>
              <a:off x="6305064" y="430695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2</a:t>
              </a:r>
              <a:endParaRPr/>
            </a:p>
          </p:txBody>
        </p:sp>
        <p:cxnSp>
          <p:nvCxnSpPr>
            <p:cNvPr id="334" name="Google Shape;334;p28"/>
            <p:cNvCxnSpPr/>
            <p:nvPr/>
          </p:nvCxnSpPr>
          <p:spPr>
            <a:xfrm flipH="1">
              <a:off x="5311908" y="4693437"/>
              <a:ext cx="993156" cy="519993"/>
            </a:xfrm>
            <a:prstGeom prst="straightConnector1">
              <a:avLst/>
            </a:prstGeom>
            <a:noFill/>
            <a:ln w="19050" cap="flat" cmpd="sng">
              <a:solidFill>
                <a:schemeClr val="accent5"/>
              </a:solidFill>
              <a:prstDash val="solid"/>
              <a:miter lim="800000"/>
              <a:headEnd type="none" w="sm" len="sm"/>
              <a:tailEnd type="triangle" w="med" len="med"/>
            </a:ln>
          </p:spPr>
        </p:cxnSp>
      </p:grpSp>
      <p:grpSp>
        <p:nvGrpSpPr>
          <p:cNvPr id="335" name="Google Shape;335;p28"/>
          <p:cNvGrpSpPr/>
          <p:nvPr/>
        </p:nvGrpSpPr>
        <p:grpSpPr>
          <a:xfrm>
            <a:off x="4141076" y="3760904"/>
            <a:ext cx="2456620" cy="591401"/>
            <a:chOff x="4306341" y="1721606"/>
            <a:chExt cx="2456620" cy="591401"/>
          </a:xfrm>
        </p:grpSpPr>
        <p:sp>
          <p:nvSpPr>
            <p:cNvPr id="336" name="Google Shape;336;p28"/>
            <p:cNvSpPr/>
            <p:nvPr/>
          </p:nvSpPr>
          <p:spPr>
            <a:xfrm>
              <a:off x="6128479" y="1721606"/>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337" name="Google Shape;337;p28"/>
            <p:cNvCxnSpPr/>
            <p:nvPr/>
          </p:nvCxnSpPr>
          <p:spPr>
            <a:xfrm flipH="1">
              <a:off x="4306341" y="2126849"/>
              <a:ext cx="1822140" cy="186158"/>
            </a:xfrm>
            <a:prstGeom prst="straightConnector1">
              <a:avLst/>
            </a:prstGeom>
            <a:noFill/>
            <a:ln w="19050" cap="flat" cmpd="sng">
              <a:solidFill>
                <a:schemeClr val="accent5"/>
              </a:solidFill>
              <a:prstDash val="solid"/>
              <a:miter lim="800000"/>
              <a:headEnd type="none" w="sm" len="sm"/>
              <a:tailEnd type="triangle" w="med" len="med"/>
            </a:ln>
          </p:spPr>
        </p:cxnSp>
      </p:grpSp>
      <p:grpSp>
        <p:nvGrpSpPr>
          <p:cNvPr id="338" name="Google Shape;338;p28"/>
          <p:cNvGrpSpPr/>
          <p:nvPr/>
        </p:nvGrpSpPr>
        <p:grpSpPr>
          <a:xfrm>
            <a:off x="10116940" y="4766827"/>
            <a:ext cx="1627638" cy="906473"/>
            <a:chOff x="5311908" y="4306957"/>
            <a:chExt cx="1627638" cy="906473"/>
          </a:xfrm>
        </p:grpSpPr>
        <p:sp>
          <p:nvSpPr>
            <p:cNvPr id="339" name="Google Shape;339;p28"/>
            <p:cNvSpPr/>
            <p:nvPr/>
          </p:nvSpPr>
          <p:spPr>
            <a:xfrm>
              <a:off x="6305064" y="430695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340" name="Google Shape;340;p28"/>
            <p:cNvCxnSpPr/>
            <p:nvPr/>
          </p:nvCxnSpPr>
          <p:spPr>
            <a:xfrm flipH="1">
              <a:off x="5311908" y="4693437"/>
              <a:ext cx="993156" cy="51999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346" name="Google Shape;346;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47" name="Google Shape;347;p29"/>
          <p:cNvSpPr txBox="1"/>
          <p:nvPr/>
        </p:nvSpPr>
        <p:spPr>
          <a:xfrm>
            <a:off x="188709" y="662817"/>
            <a:ext cx="12003292"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3. Right-click on the project | </a:t>
            </a:r>
            <a:r>
              <a:rPr lang="en-US" sz="2300" b="1">
                <a:solidFill>
                  <a:srgbClr val="111111"/>
                </a:solidFill>
                <a:latin typeface="Arial"/>
                <a:ea typeface="Arial"/>
                <a:cs typeface="Arial"/>
                <a:sym typeface="Arial"/>
              </a:rPr>
              <a:t>Add |  New Item, </a:t>
            </a:r>
            <a:r>
              <a:rPr lang="en-US" sz="2300">
                <a:solidFill>
                  <a:srgbClr val="111111"/>
                </a:solidFill>
                <a:latin typeface="Arial"/>
                <a:ea typeface="Arial"/>
                <a:cs typeface="Arial"/>
                <a:sym typeface="Arial"/>
              </a:rPr>
              <a:t>select</a:t>
            </a:r>
            <a:r>
              <a:rPr lang="en-US" sz="2300" b="1">
                <a:solidFill>
                  <a:srgbClr val="111111"/>
                </a:solidFill>
                <a:latin typeface="Arial"/>
                <a:ea typeface="Arial"/>
                <a:cs typeface="Arial"/>
                <a:sym typeface="Arial"/>
              </a:rPr>
              <a:t> JavaScript JSON Configuration File </a:t>
            </a:r>
            <a:r>
              <a:rPr lang="en-US" sz="2300">
                <a:solidFill>
                  <a:srgbClr val="111111"/>
                </a:solidFill>
                <a:latin typeface="Arial"/>
                <a:ea typeface="Arial"/>
                <a:cs typeface="Arial"/>
                <a:sym typeface="Arial"/>
              </a:rPr>
              <a:t>then rename to </a:t>
            </a:r>
            <a:r>
              <a:rPr lang="en-US" sz="2300" b="1">
                <a:solidFill>
                  <a:srgbClr val="111111"/>
                </a:solidFill>
                <a:latin typeface="Arial"/>
                <a:ea typeface="Arial"/>
                <a:cs typeface="Arial"/>
                <a:sym typeface="Arial"/>
              </a:rPr>
              <a:t>appsettings.json , </a:t>
            </a:r>
            <a:r>
              <a:rPr lang="en-US" sz="2300">
                <a:solidFill>
                  <a:srgbClr val="111111"/>
                </a:solidFill>
                <a:latin typeface="Arial"/>
                <a:ea typeface="Arial"/>
                <a:cs typeface="Arial"/>
                <a:sym typeface="Arial"/>
              </a:rPr>
              <a:t>click</a:t>
            </a:r>
            <a:r>
              <a:rPr lang="en-US" sz="2300" b="1">
                <a:solidFill>
                  <a:srgbClr val="111111"/>
                </a:solidFill>
                <a:latin typeface="Arial"/>
                <a:ea typeface="Arial"/>
                <a:cs typeface="Arial"/>
                <a:sym typeface="Arial"/>
              </a:rPr>
              <a:t> Add </a:t>
            </a:r>
            <a:r>
              <a:rPr lang="en-US" sz="2300">
                <a:solidFill>
                  <a:srgbClr val="111111"/>
                </a:solidFill>
                <a:latin typeface="Arial"/>
                <a:ea typeface="Arial"/>
                <a:cs typeface="Arial"/>
                <a:sym typeface="Arial"/>
              </a:rPr>
              <a:t>and write contents as follows:</a:t>
            </a:r>
            <a:endParaRPr/>
          </a:p>
        </p:txBody>
      </p:sp>
      <p:grpSp>
        <p:nvGrpSpPr>
          <p:cNvPr id="348" name="Google Shape;348;p29"/>
          <p:cNvGrpSpPr/>
          <p:nvPr/>
        </p:nvGrpSpPr>
        <p:grpSpPr>
          <a:xfrm>
            <a:off x="1975760" y="3135707"/>
            <a:ext cx="8366418" cy="3222563"/>
            <a:chOff x="6263185" y="3769231"/>
            <a:chExt cx="5816050" cy="2620418"/>
          </a:xfrm>
        </p:grpSpPr>
        <p:pic>
          <p:nvPicPr>
            <p:cNvPr id="349" name="Google Shape;349;p29"/>
            <p:cNvPicPr preferRelativeResize="0"/>
            <p:nvPr/>
          </p:nvPicPr>
          <p:blipFill rotWithShape="1">
            <a:blip r:embed="rId3">
              <a:alphaModFix/>
            </a:blip>
            <a:srcRect/>
            <a:stretch/>
          </p:blipFill>
          <p:spPr>
            <a:xfrm>
              <a:off x="6263185" y="3769231"/>
              <a:ext cx="5816050" cy="2620418"/>
            </a:xfrm>
            <a:prstGeom prst="rect">
              <a:avLst/>
            </a:prstGeom>
            <a:noFill/>
            <a:ln>
              <a:noFill/>
            </a:ln>
          </p:spPr>
        </p:pic>
        <p:sp>
          <p:nvSpPr>
            <p:cNvPr id="350" name="Google Shape;350;p29"/>
            <p:cNvSpPr/>
            <p:nvPr/>
          </p:nvSpPr>
          <p:spPr>
            <a:xfrm>
              <a:off x="7571199" y="5246559"/>
              <a:ext cx="4221407" cy="586683"/>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1" name="Google Shape;351;p29"/>
            <p:cNvSpPr/>
            <p:nvPr/>
          </p:nvSpPr>
          <p:spPr>
            <a:xfrm>
              <a:off x="6884259" y="5875282"/>
              <a:ext cx="1780782" cy="283779"/>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52" name="Google Shape;352;p29"/>
          <p:cNvGrpSpPr/>
          <p:nvPr/>
        </p:nvGrpSpPr>
        <p:grpSpPr>
          <a:xfrm>
            <a:off x="1849820" y="1581002"/>
            <a:ext cx="8492360" cy="1477328"/>
            <a:chOff x="1849820" y="1581002"/>
            <a:chExt cx="8492360" cy="1477328"/>
          </a:xfrm>
        </p:grpSpPr>
        <p:sp>
          <p:nvSpPr>
            <p:cNvPr id="353" name="Google Shape;353;p29"/>
            <p:cNvSpPr txBox="1"/>
            <p:nvPr/>
          </p:nvSpPr>
          <p:spPr>
            <a:xfrm>
              <a:off x="1849820" y="1581002"/>
              <a:ext cx="8492360" cy="1477328"/>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E75B6"/>
                  </a:solidFill>
                  <a:latin typeface="Consolas"/>
                  <a:ea typeface="Consolas"/>
                  <a:cs typeface="Consolas"/>
                  <a:sym typeface="Consolas"/>
                </a:rPr>
                <a:t>"ConnectionString"</a:t>
              </a:r>
              <a:r>
                <a:rPr lang="en-US" sz="1800">
                  <a:solidFill>
                    <a:srgbClr val="000000"/>
                  </a:solidFill>
                  <a:latin typeface="Consolas"/>
                  <a:ea typeface="Consolas"/>
                  <a:cs typeface="Consolas"/>
                  <a:sym typeface="Consolas"/>
                </a:rPr>
                <a:t>: {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E75B6"/>
                  </a:solidFill>
                  <a:latin typeface="Consolas"/>
                  <a:ea typeface="Consolas"/>
                  <a:cs typeface="Consolas"/>
                  <a:sym typeface="Consolas"/>
                </a:rPr>
                <a:t>"MyStoreDB"</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"Server=(local);uid=sa;pwd=123;database=MyStore"</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Arial"/>
                <a:ea typeface="Arial"/>
                <a:cs typeface="Arial"/>
                <a:sym typeface="Arial"/>
              </a:endParaRPr>
            </a:p>
          </p:txBody>
        </p:sp>
        <p:sp>
          <p:nvSpPr>
            <p:cNvPr id="354" name="Google Shape;354;p29"/>
            <p:cNvSpPr/>
            <p:nvPr/>
          </p:nvSpPr>
          <p:spPr>
            <a:xfrm>
              <a:off x="4049485" y="2154026"/>
              <a:ext cx="6139543" cy="396596"/>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9" name="Google Shape;109;p3"/>
          <p:cNvSpPr txBox="1">
            <a:spLocks noGrp="1"/>
          </p:cNvSpPr>
          <p:nvPr>
            <p:ph type="body" idx="1"/>
          </p:nvPr>
        </p:nvSpPr>
        <p:spPr>
          <a:xfrm>
            <a:off x="0" y="1601664"/>
            <a:ext cx="12192000" cy="453633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lnSpc>
                <a:spcPct val="120000"/>
              </a:lnSpc>
              <a:spcBef>
                <a:spcPts val="0"/>
              </a:spcBef>
              <a:spcAft>
                <a:spcPts val="0"/>
              </a:spcAft>
              <a:buClr>
                <a:srgbClr val="973735"/>
              </a:buClr>
              <a:buSzPct val="50000"/>
              <a:buFont typeface="Noto Sans Symbols"/>
              <a:buChar char="◆"/>
            </a:pPr>
            <a:r>
              <a:rPr lang="en-US" sz="3100">
                <a:solidFill>
                  <a:srgbClr val="111111"/>
                </a:solidFill>
                <a:latin typeface="Arial"/>
                <a:ea typeface="Arial"/>
                <a:cs typeface="Arial"/>
                <a:sym typeface="Arial"/>
              </a:rPr>
              <a:t>Database is a collection of related records</a:t>
            </a:r>
            <a:endParaRPr/>
          </a:p>
          <a:p>
            <a:pPr marL="342900" lvl="0" indent="-342900" algn="just" rtl="0">
              <a:lnSpc>
                <a:spcPct val="120000"/>
              </a:lnSpc>
              <a:spcBef>
                <a:spcPts val="2000"/>
              </a:spcBef>
              <a:spcAft>
                <a:spcPts val="0"/>
              </a:spcAft>
              <a:buClr>
                <a:srgbClr val="973735"/>
              </a:buClr>
              <a:buSzPct val="50000"/>
              <a:buFont typeface="Noto Sans Symbols"/>
              <a:buChar char="◆"/>
            </a:pPr>
            <a:r>
              <a:rPr lang="en-US" sz="3100">
                <a:solidFill>
                  <a:srgbClr val="111111"/>
                </a:solidFill>
                <a:latin typeface="Arial"/>
                <a:ea typeface="Arial"/>
                <a:cs typeface="Arial"/>
                <a:sym typeface="Arial"/>
              </a:rPr>
              <a:t>The information in DB is stored in such a way that it is easier to access, manage, and update the data</a:t>
            </a:r>
            <a:endParaRPr/>
          </a:p>
          <a:p>
            <a:pPr marL="342900" lvl="0" indent="-342900" algn="just" rtl="0">
              <a:lnSpc>
                <a:spcPct val="120000"/>
              </a:lnSpc>
              <a:spcBef>
                <a:spcPts val="2000"/>
              </a:spcBef>
              <a:spcAft>
                <a:spcPts val="0"/>
              </a:spcAft>
              <a:buClr>
                <a:srgbClr val="973735"/>
              </a:buClr>
              <a:buSzPct val="50000"/>
              <a:buFont typeface="Noto Sans Symbols"/>
              <a:buChar char="◆"/>
            </a:pPr>
            <a:r>
              <a:rPr lang="en-US" sz="3100">
                <a:solidFill>
                  <a:srgbClr val="111111"/>
                </a:solidFill>
                <a:latin typeface="Arial"/>
                <a:ea typeface="Arial"/>
                <a:cs typeface="Arial"/>
                <a:sym typeface="Arial"/>
              </a:rPr>
              <a:t>Data from the DB can be accessed using any one of the following architectures:</a:t>
            </a:r>
            <a:endParaRPr/>
          </a:p>
          <a:p>
            <a:pPr marL="739775" lvl="1" indent="-339725" algn="just" rtl="0">
              <a:lnSpc>
                <a:spcPct val="120000"/>
              </a:lnSpc>
              <a:spcBef>
                <a:spcPts val="2000"/>
              </a:spcBef>
              <a:spcAft>
                <a:spcPts val="0"/>
              </a:spcAft>
              <a:buClr>
                <a:srgbClr val="973735"/>
              </a:buClr>
              <a:buSzPct val="70000"/>
              <a:buFont typeface="Noto Sans Symbols"/>
              <a:buChar char="▪"/>
            </a:pPr>
            <a:r>
              <a:rPr lang="en-US" sz="2700"/>
              <a:t>S</a:t>
            </a:r>
            <a:r>
              <a:rPr lang="en-US" sz="2700">
                <a:solidFill>
                  <a:srgbClr val="111111"/>
                </a:solidFill>
                <a:latin typeface="Arial"/>
                <a:ea typeface="Arial"/>
                <a:cs typeface="Arial"/>
                <a:sym typeface="Arial"/>
              </a:rPr>
              <a:t>ingle-tier architecture</a:t>
            </a:r>
            <a:endParaRPr/>
          </a:p>
          <a:p>
            <a:pPr marL="739775" lvl="1" indent="-339725" algn="just" rtl="0">
              <a:lnSpc>
                <a:spcPct val="120000"/>
              </a:lnSpc>
              <a:spcBef>
                <a:spcPts val="2000"/>
              </a:spcBef>
              <a:spcAft>
                <a:spcPts val="0"/>
              </a:spcAft>
              <a:buClr>
                <a:srgbClr val="973735"/>
              </a:buClr>
              <a:buSzPct val="70000"/>
              <a:buFont typeface="Noto Sans Symbols"/>
              <a:buChar char="▪"/>
            </a:pPr>
            <a:r>
              <a:rPr lang="en-US" sz="2700">
                <a:solidFill>
                  <a:srgbClr val="111111"/>
                </a:solidFill>
                <a:latin typeface="Arial"/>
                <a:ea typeface="Arial"/>
                <a:cs typeface="Arial"/>
                <a:sym typeface="Arial"/>
              </a:rPr>
              <a:t>Two-tier architecture</a:t>
            </a:r>
            <a:endParaRPr/>
          </a:p>
          <a:p>
            <a:pPr marL="739775" lvl="1" indent="-339725" algn="just" rtl="0">
              <a:lnSpc>
                <a:spcPct val="120000"/>
              </a:lnSpc>
              <a:spcBef>
                <a:spcPts val="2000"/>
              </a:spcBef>
              <a:spcAft>
                <a:spcPts val="0"/>
              </a:spcAft>
              <a:buClr>
                <a:srgbClr val="973735"/>
              </a:buClr>
              <a:buSzPct val="70000"/>
              <a:buFont typeface="Noto Sans Symbols"/>
              <a:buChar char="▪"/>
            </a:pPr>
            <a:r>
              <a:rPr lang="en-US" sz="2700">
                <a:solidFill>
                  <a:srgbClr val="111111"/>
                </a:solidFill>
                <a:latin typeface="Arial"/>
                <a:ea typeface="Arial"/>
                <a:cs typeface="Arial"/>
                <a:sym typeface="Arial"/>
              </a:rPr>
              <a:t>Three-tier architecture</a:t>
            </a:r>
            <a:endParaRPr sz="2700"/>
          </a:p>
        </p:txBody>
      </p:sp>
      <p:sp>
        <p:nvSpPr>
          <p:cNvPr id="110" name="Google Shape;110;p3"/>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What is Database?</a:t>
            </a:r>
            <a:endParaRPr sz="4000" b="1">
              <a:solidFill>
                <a:schemeClr val="dk1"/>
              </a:solidFill>
              <a:latin typeface="Arial"/>
              <a:ea typeface="Arial"/>
              <a:cs typeface="Arial"/>
              <a:sym typeface="Arial"/>
            </a:endParaRPr>
          </a:p>
        </p:txBody>
      </p:sp>
      <p:sp>
        <p:nvSpPr>
          <p:cNvPr id="111" name="Google Shape;111;p3"/>
          <p:cNvSpPr/>
          <p:nvPr/>
        </p:nvSpPr>
        <p:spPr>
          <a:xfrm>
            <a:off x="6096000" y="4272247"/>
            <a:ext cx="5299268" cy="165286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dk1"/>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360" name="Google Shape;36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61" name="Google Shape;361;p30"/>
          <p:cNvSpPr txBox="1"/>
          <p:nvPr/>
        </p:nvSpPr>
        <p:spPr>
          <a:xfrm>
            <a:off x="188709" y="648829"/>
            <a:ext cx="12003292"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4.Right-click on the project, select </a:t>
            </a:r>
            <a:r>
              <a:rPr lang="en-US" sz="2300" b="1">
                <a:solidFill>
                  <a:srgbClr val="111111"/>
                </a:solidFill>
                <a:latin typeface="Arial"/>
                <a:ea typeface="Arial"/>
                <a:cs typeface="Arial"/>
                <a:sym typeface="Arial"/>
              </a:rPr>
              <a:t>Edit Project File </a:t>
            </a:r>
            <a:r>
              <a:rPr lang="en-US" sz="2300">
                <a:solidFill>
                  <a:srgbClr val="111111"/>
                </a:solidFill>
                <a:latin typeface="Arial"/>
                <a:ea typeface="Arial"/>
                <a:cs typeface="Arial"/>
                <a:sym typeface="Arial"/>
              </a:rPr>
              <a:t>and</a:t>
            </a:r>
            <a:r>
              <a:rPr lang="en-US" sz="2300" b="1">
                <a:solidFill>
                  <a:srgbClr val="111111"/>
                </a:solidFill>
                <a:latin typeface="Arial"/>
                <a:ea typeface="Arial"/>
                <a:cs typeface="Arial"/>
                <a:sym typeface="Arial"/>
              </a:rPr>
              <a:t> </a:t>
            </a:r>
            <a:r>
              <a:rPr lang="en-US" sz="2300">
                <a:solidFill>
                  <a:srgbClr val="111111"/>
                </a:solidFill>
                <a:latin typeface="Arial"/>
                <a:ea typeface="Arial"/>
                <a:cs typeface="Arial"/>
                <a:sym typeface="Arial"/>
              </a:rPr>
              <a:t>write config information as follows then press </a:t>
            </a:r>
            <a:r>
              <a:rPr lang="en-US" sz="2300" b="1">
                <a:solidFill>
                  <a:srgbClr val="111111"/>
                </a:solidFill>
                <a:latin typeface="Arial"/>
                <a:ea typeface="Arial"/>
                <a:cs typeface="Arial"/>
                <a:sym typeface="Arial"/>
              </a:rPr>
              <a:t>Crtl+S</a:t>
            </a:r>
            <a:r>
              <a:rPr lang="en-US" sz="2300">
                <a:solidFill>
                  <a:srgbClr val="111111"/>
                </a:solidFill>
                <a:latin typeface="Arial"/>
                <a:ea typeface="Arial"/>
                <a:cs typeface="Arial"/>
                <a:sym typeface="Arial"/>
              </a:rPr>
              <a:t> to save:</a:t>
            </a:r>
            <a:endParaRPr/>
          </a:p>
        </p:txBody>
      </p:sp>
      <p:grpSp>
        <p:nvGrpSpPr>
          <p:cNvPr id="362" name="Google Shape;362;p30"/>
          <p:cNvGrpSpPr/>
          <p:nvPr/>
        </p:nvGrpSpPr>
        <p:grpSpPr>
          <a:xfrm>
            <a:off x="188709" y="1489637"/>
            <a:ext cx="11666959" cy="4247317"/>
            <a:chOff x="262521" y="1423635"/>
            <a:chExt cx="11666959" cy="4247317"/>
          </a:xfrm>
        </p:grpSpPr>
        <p:sp>
          <p:nvSpPr>
            <p:cNvPr id="363" name="Google Shape;363;p30"/>
            <p:cNvSpPr txBox="1"/>
            <p:nvPr/>
          </p:nvSpPr>
          <p:spPr>
            <a:xfrm>
              <a:off x="262521" y="1423635"/>
              <a:ext cx="11666959"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Project</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Sdk</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Microsoft.NET.Sdk</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PropertyGroup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OutputType</a:t>
              </a:r>
              <a:r>
                <a:rPr lang="en-US" sz="1800">
                  <a:solidFill>
                    <a:srgbClr val="0000FF"/>
                  </a:solidFill>
                  <a:latin typeface="Consolas"/>
                  <a:ea typeface="Consolas"/>
                  <a:cs typeface="Consolas"/>
                  <a:sym typeface="Consolas"/>
                </a:rPr>
                <a:t>&gt;</a:t>
              </a:r>
              <a:r>
                <a:rPr lang="en-US" sz="1800">
                  <a:solidFill>
                    <a:srgbClr val="000000"/>
                  </a:solidFill>
                  <a:latin typeface="Consolas"/>
                  <a:ea typeface="Consolas"/>
                  <a:cs typeface="Consolas"/>
                  <a:sym typeface="Consolas"/>
                </a:rPr>
                <a:t>Exe</a:t>
              </a: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OutputType</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TargetFramework</a:t>
              </a:r>
              <a:r>
                <a:rPr lang="en-US" sz="1800">
                  <a:solidFill>
                    <a:srgbClr val="0000FF"/>
                  </a:solidFill>
                  <a:latin typeface="Consolas"/>
                  <a:ea typeface="Consolas"/>
                  <a:cs typeface="Consolas"/>
                  <a:sym typeface="Consolas"/>
                </a:rPr>
                <a:t>&gt;</a:t>
              </a:r>
              <a:r>
                <a:rPr lang="en-US" sz="1800">
                  <a:solidFill>
                    <a:srgbClr val="000000"/>
                  </a:solidFill>
                  <a:latin typeface="Consolas"/>
                  <a:ea typeface="Consolas"/>
                  <a:cs typeface="Consolas"/>
                  <a:sym typeface="Consolas"/>
                </a:rPr>
                <a:t>net5.0</a:t>
              </a: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TargetFramework</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PropertyGroup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PackageReference</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Include</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Microsoft.Data.SqlClient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Version</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2.1.2</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PackageReference</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Include</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Microsoft.Extensions.Configuration.Json</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Version</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5.0.0</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None</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Update</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appsettings.json</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CopyToOutputDirectory</a:t>
              </a:r>
              <a:r>
                <a:rPr lang="en-US" sz="1800">
                  <a:solidFill>
                    <a:srgbClr val="0000FF"/>
                  </a:solidFill>
                  <a:latin typeface="Consolas"/>
                  <a:ea typeface="Consolas"/>
                  <a:cs typeface="Consolas"/>
                  <a:sym typeface="Consolas"/>
                </a:rPr>
                <a:t>&gt;</a:t>
              </a:r>
              <a:r>
                <a:rPr lang="en-US" sz="1800">
                  <a:solidFill>
                    <a:srgbClr val="000000"/>
                  </a:solidFill>
                  <a:latin typeface="Consolas"/>
                  <a:ea typeface="Consolas"/>
                  <a:cs typeface="Consolas"/>
                  <a:sym typeface="Consolas"/>
                </a:rPr>
                <a:t>Always</a:t>
              </a: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CopyToOutputDirectory</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None</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Project</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p:txBody>
        </p:sp>
        <p:sp>
          <p:nvSpPr>
            <p:cNvPr id="364" name="Google Shape;364;p30"/>
            <p:cNvSpPr/>
            <p:nvPr/>
          </p:nvSpPr>
          <p:spPr>
            <a:xfrm>
              <a:off x="485582" y="3974049"/>
              <a:ext cx="7260544" cy="1374287"/>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65" name="Google Shape;365;p30"/>
          <p:cNvSpPr txBox="1"/>
          <p:nvPr/>
        </p:nvSpPr>
        <p:spPr>
          <a:xfrm>
            <a:off x="262521" y="5850091"/>
            <a:ext cx="11166740"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5. Write codes for the </a:t>
            </a:r>
            <a:r>
              <a:rPr lang="en-US" sz="2300" b="1">
                <a:solidFill>
                  <a:srgbClr val="111111"/>
                </a:solidFill>
                <a:latin typeface="Arial"/>
                <a:ea typeface="Arial"/>
                <a:cs typeface="Arial"/>
                <a:sym typeface="Arial"/>
              </a:rPr>
              <a:t>Program.cs </a:t>
            </a:r>
            <a:r>
              <a:rPr lang="en-US" sz="2300">
                <a:solidFill>
                  <a:srgbClr val="111111"/>
                </a:solidFill>
                <a:latin typeface="Arial"/>
                <a:ea typeface="Arial"/>
                <a:cs typeface="Arial"/>
                <a:sym typeface="Arial"/>
              </a:rPr>
              <a:t>as follows then press </a:t>
            </a:r>
            <a:r>
              <a:rPr lang="en-US" sz="2300" b="1">
                <a:solidFill>
                  <a:srgbClr val="111111"/>
                </a:solidFill>
                <a:latin typeface="Arial"/>
                <a:ea typeface="Arial"/>
                <a:cs typeface="Arial"/>
                <a:sym typeface="Arial"/>
              </a:rPr>
              <a:t>Crtl+F5</a:t>
            </a:r>
            <a:r>
              <a:rPr lang="en-US" sz="2300">
                <a:solidFill>
                  <a:srgbClr val="111111"/>
                </a:solidFill>
                <a:latin typeface="Arial"/>
                <a:ea typeface="Arial"/>
                <a:cs typeface="Arial"/>
                <a:sym typeface="Arial"/>
              </a:rPr>
              <a:t> to run project: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371" name="Google Shape;371;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pic>
        <p:nvPicPr>
          <p:cNvPr id="372" name="Google Shape;372;p31"/>
          <p:cNvPicPr preferRelativeResize="0"/>
          <p:nvPr/>
        </p:nvPicPr>
        <p:blipFill rotWithShape="1">
          <a:blip r:embed="rId3">
            <a:alphaModFix/>
          </a:blip>
          <a:srcRect/>
          <a:stretch/>
        </p:blipFill>
        <p:spPr>
          <a:xfrm>
            <a:off x="2538698" y="21019"/>
            <a:ext cx="4270403" cy="1405252"/>
          </a:xfrm>
          <a:prstGeom prst="rect">
            <a:avLst/>
          </a:prstGeom>
          <a:noFill/>
          <a:ln w="25400" cap="flat" cmpd="sng">
            <a:solidFill>
              <a:srgbClr val="FF0000"/>
            </a:solidFill>
            <a:prstDash val="solid"/>
            <a:round/>
            <a:headEnd type="none" w="sm" len="sm"/>
            <a:tailEnd type="none" w="sm" len="sm"/>
          </a:ln>
        </p:spPr>
      </p:pic>
      <p:pic>
        <p:nvPicPr>
          <p:cNvPr id="373" name="Google Shape;373;p31"/>
          <p:cNvPicPr preferRelativeResize="0"/>
          <p:nvPr/>
        </p:nvPicPr>
        <p:blipFill rotWithShape="1">
          <a:blip r:embed="rId4">
            <a:alphaModFix/>
          </a:blip>
          <a:srcRect/>
          <a:stretch/>
        </p:blipFill>
        <p:spPr>
          <a:xfrm>
            <a:off x="2524212" y="1518609"/>
            <a:ext cx="8738982" cy="49095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379" name="Google Shape;379;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pic>
        <p:nvPicPr>
          <p:cNvPr id="380" name="Google Shape;380;p32"/>
          <p:cNvPicPr preferRelativeResize="0"/>
          <p:nvPr/>
        </p:nvPicPr>
        <p:blipFill rotWithShape="1">
          <a:blip r:embed="rId3">
            <a:alphaModFix/>
          </a:blip>
          <a:srcRect/>
          <a:stretch/>
        </p:blipFill>
        <p:spPr>
          <a:xfrm>
            <a:off x="210207" y="989570"/>
            <a:ext cx="7803226" cy="5367692"/>
          </a:xfrm>
          <a:prstGeom prst="rect">
            <a:avLst/>
          </a:prstGeom>
          <a:noFill/>
          <a:ln>
            <a:noFill/>
          </a:ln>
        </p:spPr>
      </p:pic>
      <p:pic>
        <p:nvPicPr>
          <p:cNvPr id="381" name="Google Shape;381;p32"/>
          <p:cNvPicPr preferRelativeResize="0"/>
          <p:nvPr/>
        </p:nvPicPr>
        <p:blipFill rotWithShape="1">
          <a:blip r:embed="rId4">
            <a:alphaModFix/>
          </a:blip>
          <a:srcRect/>
          <a:stretch/>
        </p:blipFill>
        <p:spPr>
          <a:xfrm>
            <a:off x="8013433" y="3987059"/>
            <a:ext cx="4088454" cy="240951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387" name="Google Shape;387;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388" name="Google Shape;388;p33"/>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Connection Objects</a:t>
            </a:r>
            <a:endParaRPr sz="4000" b="1">
              <a:solidFill>
                <a:schemeClr val="dk1"/>
              </a:solidFill>
              <a:latin typeface="Arial"/>
              <a:ea typeface="Arial"/>
              <a:cs typeface="Arial"/>
              <a:sym typeface="Arial"/>
            </a:endParaRPr>
          </a:p>
        </p:txBody>
      </p:sp>
      <p:sp>
        <p:nvSpPr>
          <p:cNvPr id="389" name="Google Shape;389;p33"/>
          <p:cNvSpPr txBox="1"/>
          <p:nvPr/>
        </p:nvSpPr>
        <p:spPr>
          <a:xfrm>
            <a:off x="-84082" y="1366520"/>
            <a:ext cx="12023834" cy="232371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Establish a session with the data source</a:t>
            </a:r>
            <a:endParaRPr/>
          </a:p>
          <a:p>
            <a:pPr marL="342900" marR="0" lvl="0" indent="-342900" algn="just" rtl="0">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ConnectionString property: identify the name of the machine we wish to connect to, required security settings, the name of the database on that machine, and other data provider–specific information</a:t>
            </a:r>
            <a:endParaRPr/>
          </a:p>
          <a:p>
            <a:pPr marL="0" marR="0" lvl="0" indent="0" algn="l" rtl="0">
              <a:spcBef>
                <a:spcPts val="600"/>
              </a:spcBef>
              <a:spcAft>
                <a:spcPts val="0"/>
              </a:spcAft>
              <a:buNone/>
            </a:pPr>
            <a:r>
              <a:rPr lang="en-US" sz="2600">
                <a:solidFill>
                  <a:srgbClr val="111111"/>
                </a:solidFill>
                <a:latin typeface="Arial"/>
                <a:ea typeface="Arial"/>
                <a:cs typeface="Arial"/>
                <a:sym typeface="Arial"/>
              </a:rPr>
              <a:t>   </a:t>
            </a:r>
            <a:endParaRPr/>
          </a:p>
        </p:txBody>
      </p:sp>
      <p:pic>
        <p:nvPicPr>
          <p:cNvPr id="390" name="Google Shape;390;p33"/>
          <p:cNvPicPr preferRelativeResize="0"/>
          <p:nvPr/>
        </p:nvPicPr>
        <p:blipFill rotWithShape="1">
          <a:blip r:embed="rId3">
            <a:alphaModFix/>
          </a:blip>
          <a:srcRect/>
          <a:stretch/>
        </p:blipFill>
        <p:spPr>
          <a:xfrm>
            <a:off x="1423657" y="5398186"/>
            <a:ext cx="9322913" cy="993003"/>
          </a:xfrm>
          <a:prstGeom prst="rect">
            <a:avLst/>
          </a:prstGeom>
          <a:noFill/>
          <a:ln>
            <a:noFill/>
          </a:ln>
        </p:spPr>
      </p:pic>
      <p:pic>
        <p:nvPicPr>
          <p:cNvPr id="391" name="Google Shape;391;p33"/>
          <p:cNvPicPr preferRelativeResize="0"/>
          <p:nvPr/>
        </p:nvPicPr>
        <p:blipFill rotWithShape="1">
          <a:blip r:embed="rId4">
            <a:alphaModFix/>
          </a:blip>
          <a:srcRect/>
          <a:stretch/>
        </p:blipFill>
        <p:spPr>
          <a:xfrm>
            <a:off x="6693162" y="3310679"/>
            <a:ext cx="5327796" cy="1650203"/>
          </a:xfrm>
          <a:prstGeom prst="rect">
            <a:avLst/>
          </a:prstGeom>
          <a:noFill/>
          <a:ln>
            <a:noFill/>
          </a:ln>
        </p:spPr>
      </p:pic>
      <p:graphicFrame>
        <p:nvGraphicFramePr>
          <p:cNvPr id="392" name="Google Shape;392;p33"/>
          <p:cNvGraphicFramePr/>
          <p:nvPr/>
        </p:nvGraphicFramePr>
        <p:xfrm>
          <a:off x="375582" y="3354164"/>
          <a:ext cx="3000000" cy="3000000"/>
        </p:xfrm>
        <a:graphic>
          <a:graphicData uri="http://schemas.openxmlformats.org/drawingml/2006/table">
            <a:tbl>
              <a:tblPr firstRow="1" bandRow="1">
                <a:noFill/>
                <a:tableStyleId>{364E9C30-BE78-46D5-8510-B476E527A886}</a:tableStyleId>
              </a:tblPr>
              <a:tblGrid>
                <a:gridCol w="1610875">
                  <a:extLst>
                    <a:ext uri="{9D8B030D-6E8A-4147-A177-3AD203B41FA5}">
                      <a16:colId xmlns:a16="http://schemas.microsoft.com/office/drawing/2014/main" val="20000"/>
                    </a:ext>
                  </a:extLst>
                </a:gridCol>
                <a:gridCol w="4247050">
                  <a:extLst>
                    <a:ext uri="{9D8B030D-6E8A-4147-A177-3AD203B41FA5}">
                      <a16:colId xmlns:a16="http://schemas.microsoft.com/office/drawing/2014/main" val="20001"/>
                    </a:ext>
                  </a:extLst>
                </a:gridCol>
              </a:tblGrid>
              <a:tr h="551675">
                <a:tc>
                  <a:txBody>
                    <a:bodyPr/>
                    <a:lstStyle/>
                    <a:p>
                      <a:pPr marL="0" marR="0" lvl="0" indent="0" algn="l" rtl="0">
                        <a:spcBef>
                          <a:spcPts val="0"/>
                        </a:spcBef>
                        <a:spcAft>
                          <a:spcPts val="0"/>
                        </a:spcAft>
                        <a:buNone/>
                      </a:pPr>
                      <a:r>
                        <a:rPr lang="en-US" sz="2000" b="1" u="none" strike="noStrike" cap="none"/>
                        <a:t>Properties</a:t>
                      </a:r>
                      <a:endParaRPr sz="2000" b="1">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a:t>ConnectionString, State</a:t>
                      </a:r>
                      <a:endParaRPr sz="2000" b="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509975">
                <a:tc>
                  <a:txBody>
                    <a:bodyPr/>
                    <a:lstStyle/>
                    <a:p>
                      <a:pPr marL="0" marR="0" lvl="0" indent="0" algn="l" rtl="0">
                        <a:spcBef>
                          <a:spcPts val="0"/>
                        </a:spcBef>
                        <a:spcAft>
                          <a:spcPts val="0"/>
                        </a:spcAft>
                        <a:buNone/>
                      </a:pPr>
                      <a:r>
                        <a:rPr lang="en-US" sz="2000" b="1"/>
                        <a:t>Methods</a:t>
                      </a:r>
                      <a:endParaRPr sz="2000" b="1">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a:solidFill>
                            <a:schemeClr val="dk1"/>
                          </a:solidFill>
                        </a:rPr>
                        <a:t>CreateCommand, Open, Close</a:t>
                      </a:r>
                      <a:endParaRPr sz="200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509975">
                <a:tc>
                  <a:txBody>
                    <a:bodyPr/>
                    <a:lstStyle/>
                    <a:p>
                      <a:pPr marL="0" marR="0" lvl="0" indent="0" algn="l" rtl="0">
                        <a:spcBef>
                          <a:spcPts val="0"/>
                        </a:spcBef>
                        <a:spcAft>
                          <a:spcPts val="0"/>
                        </a:spcAft>
                        <a:buNone/>
                      </a:pPr>
                      <a:r>
                        <a:rPr lang="en-US" sz="2000" b="1"/>
                        <a:t>Event</a:t>
                      </a:r>
                      <a:endParaRPr sz="2000" b="1">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a:solidFill>
                            <a:schemeClr val="dk1"/>
                          </a:solidFill>
                        </a:rPr>
                        <a:t>StateChange</a:t>
                      </a:r>
                      <a:endParaRPr sz="200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398" name="Google Shape;398;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399" name="Google Shape;399;p34"/>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 ConnectionStringBuilder Objects</a:t>
            </a:r>
            <a:endParaRPr sz="4000" b="1">
              <a:solidFill>
                <a:schemeClr val="dk1"/>
              </a:solidFill>
              <a:latin typeface="Arial"/>
              <a:ea typeface="Arial"/>
              <a:cs typeface="Arial"/>
              <a:sym typeface="Arial"/>
            </a:endParaRPr>
          </a:p>
        </p:txBody>
      </p:sp>
      <p:sp>
        <p:nvSpPr>
          <p:cNvPr id="400" name="Google Shape;400;p34"/>
          <p:cNvSpPr txBox="1"/>
          <p:nvPr/>
        </p:nvSpPr>
        <p:spPr>
          <a:xfrm>
            <a:off x="-73572" y="1387540"/>
            <a:ext cx="12023834" cy="89255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.NET compliant data providers support connection string builder objects, which allow us to establish the name-value pairs using strongly typed   </a:t>
            </a:r>
            <a:endParaRPr/>
          </a:p>
        </p:txBody>
      </p:sp>
      <p:pic>
        <p:nvPicPr>
          <p:cNvPr id="401" name="Google Shape;401;p34"/>
          <p:cNvPicPr preferRelativeResize="0"/>
          <p:nvPr/>
        </p:nvPicPr>
        <p:blipFill rotWithShape="1">
          <a:blip r:embed="rId3">
            <a:alphaModFix/>
          </a:blip>
          <a:srcRect/>
          <a:stretch/>
        </p:blipFill>
        <p:spPr>
          <a:xfrm>
            <a:off x="1161754" y="2576380"/>
            <a:ext cx="9527765" cy="320431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407" name="Google Shape;407;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08" name="Google Shape;408;p35"/>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Command Objects</a:t>
            </a:r>
            <a:endParaRPr sz="4000" b="1">
              <a:solidFill>
                <a:schemeClr val="dk1"/>
              </a:solidFill>
              <a:latin typeface="Arial"/>
              <a:ea typeface="Arial"/>
              <a:cs typeface="Arial"/>
              <a:sym typeface="Arial"/>
            </a:endParaRPr>
          </a:p>
        </p:txBody>
      </p:sp>
      <p:sp>
        <p:nvSpPr>
          <p:cNvPr id="409" name="Google Shape;409;p35"/>
          <p:cNvSpPr txBox="1"/>
          <p:nvPr/>
        </p:nvSpPr>
        <p:spPr>
          <a:xfrm>
            <a:off x="-84083" y="1366520"/>
            <a:ext cx="12170979" cy="520142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SqlCommand,which derives from DbCommand, is an OO representation of a SQL query, table name, or stored procedure</a:t>
            </a:r>
            <a:endParaRPr/>
          </a:p>
          <a:p>
            <a:pPr marL="342900" marR="0" lvl="0" indent="-342900" algn="just" rtl="0">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Parameterized queries execute much faster than a literal SQL string, in that they are parsed exactly once. To associate a parameter within a SQL query to a member in the command object’s parameters collection, prefix the SQL text parameter with an at </a:t>
            </a:r>
            <a:r>
              <a:rPr lang="en-US" sz="2600" b="1">
                <a:solidFill>
                  <a:srgbClr val="111111"/>
                </a:solidFill>
                <a:latin typeface="Arial"/>
                <a:ea typeface="Arial"/>
                <a:cs typeface="Arial"/>
                <a:sym typeface="Arial"/>
              </a:rPr>
              <a:t> @</a:t>
            </a:r>
            <a:r>
              <a:rPr lang="en-US" sz="2600">
                <a:solidFill>
                  <a:srgbClr val="111111"/>
                </a:solidFill>
                <a:latin typeface="Arial"/>
                <a:ea typeface="Arial"/>
                <a:cs typeface="Arial"/>
                <a:sym typeface="Arial"/>
              </a:rPr>
              <a:t> symbol</a:t>
            </a:r>
            <a:endParaRPr/>
          </a:p>
          <a:p>
            <a:pPr marL="342900" marR="0" lvl="0" indent="-342900" algn="just" rtl="0">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type of command is specified using the CommandType property, which includes:</a:t>
            </a:r>
            <a:endParaRPr/>
          </a:p>
          <a:p>
            <a:pPr marL="514350" marR="0" lvl="0" indent="-230187" algn="l" rtl="0">
              <a:spcBef>
                <a:spcPts val="1600"/>
              </a:spcBef>
              <a:spcAft>
                <a:spcPts val="0"/>
              </a:spcAft>
              <a:buClr>
                <a:srgbClr val="973735"/>
              </a:buClr>
              <a:buSzPts val="1610"/>
              <a:buFont typeface="Noto Sans Symbols"/>
              <a:buChar char="▪"/>
            </a:pPr>
            <a:r>
              <a:rPr lang="en-US" sz="2300" b="1">
                <a:solidFill>
                  <a:schemeClr val="dk1"/>
                </a:solidFill>
                <a:latin typeface="Arial"/>
                <a:ea typeface="Arial"/>
                <a:cs typeface="Arial"/>
                <a:sym typeface="Arial"/>
              </a:rPr>
              <a:t>StoredProcedure</a:t>
            </a:r>
            <a:r>
              <a:rPr lang="en-US" sz="2300">
                <a:solidFill>
                  <a:schemeClr val="dk1"/>
                </a:solidFill>
                <a:latin typeface="Arial"/>
                <a:ea typeface="Arial"/>
                <a:cs typeface="Arial"/>
                <a:sym typeface="Arial"/>
              </a:rPr>
              <a:t>: The name of a stored procedure</a:t>
            </a:r>
            <a:endParaRPr/>
          </a:p>
          <a:p>
            <a:pPr marL="514350" marR="0" lvl="0" indent="-230187" algn="l" rtl="0">
              <a:spcBef>
                <a:spcPts val="1300"/>
              </a:spcBef>
              <a:spcAft>
                <a:spcPts val="0"/>
              </a:spcAft>
              <a:buClr>
                <a:srgbClr val="973735"/>
              </a:buClr>
              <a:buSzPts val="1610"/>
              <a:buFont typeface="Noto Sans Symbols"/>
              <a:buChar char="▪"/>
            </a:pPr>
            <a:r>
              <a:rPr lang="en-US" sz="2300" b="1">
                <a:solidFill>
                  <a:schemeClr val="dk1"/>
                </a:solidFill>
                <a:latin typeface="Arial"/>
                <a:ea typeface="Arial"/>
                <a:cs typeface="Arial"/>
                <a:sym typeface="Arial"/>
              </a:rPr>
              <a:t>TableDirect</a:t>
            </a:r>
            <a:r>
              <a:rPr lang="en-US" sz="2300">
                <a:solidFill>
                  <a:schemeClr val="dk1"/>
                </a:solidFill>
                <a:latin typeface="Arial"/>
                <a:ea typeface="Arial"/>
                <a:cs typeface="Arial"/>
                <a:sym typeface="Arial"/>
              </a:rPr>
              <a:t>: The name of a table</a:t>
            </a:r>
            <a:endParaRPr/>
          </a:p>
          <a:p>
            <a:pPr marL="514350" marR="0" lvl="0" indent="-230187" algn="l" rtl="0">
              <a:spcBef>
                <a:spcPts val="1300"/>
              </a:spcBef>
              <a:spcAft>
                <a:spcPts val="0"/>
              </a:spcAft>
              <a:buClr>
                <a:srgbClr val="973735"/>
              </a:buClr>
              <a:buSzPts val="1610"/>
              <a:buFont typeface="Noto Sans Symbols"/>
              <a:buChar char="▪"/>
            </a:pPr>
            <a:r>
              <a:rPr lang="en-US" sz="2300" b="1">
                <a:solidFill>
                  <a:schemeClr val="dk1"/>
                </a:solidFill>
                <a:latin typeface="Arial"/>
                <a:ea typeface="Arial"/>
                <a:cs typeface="Arial"/>
                <a:sym typeface="Arial"/>
              </a:rPr>
              <a:t>Text</a:t>
            </a:r>
            <a:r>
              <a:rPr lang="en-US" sz="2300">
                <a:solidFill>
                  <a:schemeClr val="dk1"/>
                </a:solidFill>
                <a:latin typeface="Arial"/>
                <a:ea typeface="Arial"/>
                <a:cs typeface="Arial"/>
                <a:sym typeface="Arial"/>
              </a:rPr>
              <a:t>: An SQL text command(Default)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415" name="Google Shape;415;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graphicFrame>
        <p:nvGraphicFramePr>
          <p:cNvPr id="416" name="Google Shape;416;p36"/>
          <p:cNvGraphicFramePr/>
          <p:nvPr/>
        </p:nvGraphicFramePr>
        <p:xfrm>
          <a:off x="362607" y="1361394"/>
          <a:ext cx="3000000" cy="3000000"/>
        </p:xfrm>
        <a:graphic>
          <a:graphicData uri="http://schemas.openxmlformats.org/drawingml/2006/table">
            <a:tbl>
              <a:tblPr>
                <a:noFill/>
                <a:tableStyleId>{D87CF9B2-4BE6-4980-BE40-F6C8F65D9E69}</a:tableStyleId>
              </a:tblPr>
              <a:tblGrid>
                <a:gridCol w="2253600">
                  <a:extLst>
                    <a:ext uri="{9D8B030D-6E8A-4147-A177-3AD203B41FA5}">
                      <a16:colId xmlns:a16="http://schemas.microsoft.com/office/drawing/2014/main" val="20000"/>
                    </a:ext>
                  </a:extLst>
                </a:gridCol>
                <a:gridCol w="9213200">
                  <a:extLst>
                    <a:ext uri="{9D8B030D-6E8A-4147-A177-3AD203B41FA5}">
                      <a16:colId xmlns:a16="http://schemas.microsoft.com/office/drawing/2014/main" val="20001"/>
                    </a:ext>
                  </a:extLst>
                </a:gridCol>
              </a:tblGrid>
              <a:tr h="232825">
                <a:tc>
                  <a:txBody>
                    <a:bodyPr/>
                    <a:lstStyle/>
                    <a:p>
                      <a:pPr marL="0" marR="0" lvl="0" indent="0" algn="just" rtl="0">
                        <a:lnSpc>
                          <a:spcPct val="107000"/>
                        </a:lnSpc>
                        <a:spcBef>
                          <a:spcPts val="0"/>
                        </a:spcBef>
                        <a:spcAft>
                          <a:spcPts val="0"/>
                        </a:spcAft>
                        <a:buNone/>
                      </a:pPr>
                      <a:r>
                        <a:rPr lang="en-US" sz="2000" b="1">
                          <a:solidFill>
                            <a:srgbClr val="FFFFFF"/>
                          </a:solidFill>
                          <a:latin typeface="Arial"/>
                          <a:ea typeface="Arial"/>
                          <a:cs typeface="Arial"/>
                          <a:sym typeface="Arial"/>
                        </a:rPr>
                        <a:t>Member</a:t>
                      </a:r>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a:solidFill>
                            <a:srgbClr val="FFFFFF"/>
                          </a:solidFill>
                          <a:latin typeface="Arial"/>
                          <a:ea typeface="Arial"/>
                          <a:cs typeface="Arial"/>
                          <a:sym typeface="Arial"/>
                        </a:rPr>
                        <a:t>Description</a:t>
                      </a:r>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357275">
                <a:tc>
                  <a:txBody>
                    <a:bodyPr/>
                    <a:lstStyle/>
                    <a:p>
                      <a:pPr marL="0" marR="0" lvl="0" indent="0" algn="just" rtl="0">
                        <a:lnSpc>
                          <a:spcPct val="107000"/>
                        </a:lnSpc>
                        <a:spcBef>
                          <a:spcPts val="0"/>
                        </a:spcBef>
                        <a:spcAft>
                          <a:spcPts val="0"/>
                        </a:spcAft>
                        <a:buNone/>
                      </a:pPr>
                      <a:r>
                        <a:rPr lang="en-US" sz="1800"/>
                        <a:t>CommandTimeout</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a:t>Gets or sets the time to wait while executing the command before terminating the attempt and generating an error. The default is 30 seconds</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439175">
                <a:tc>
                  <a:txBody>
                    <a:bodyPr/>
                    <a:lstStyle/>
                    <a:p>
                      <a:pPr marL="0" marR="0" lvl="0" indent="0" algn="just" rtl="0">
                        <a:lnSpc>
                          <a:spcPct val="107000"/>
                        </a:lnSpc>
                        <a:spcBef>
                          <a:spcPts val="0"/>
                        </a:spcBef>
                        <a:spcAft>
                          <a:spcPts val="0"/>
                        </a:spcAft>
                        <a:buNone/>
                      </a:pPr>
                      <a:r>
                        <a:rPr lang="en-US" sz="1800"/>
                        <a:t>Connection</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Gets or sets the DbConnection used by this instance of the DbCommand</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2"/>
                  </a:ext>
                </a:extLst>
              </a:tr>
              <a:tr h="525225">
                <a:tc>
                  <a:txBody>
                    <a:bodyPr/>
                    <a:lstStyle/>
                    <a:p>
                      <a:pPr marL="0" marR="0" lvl="0" indent="0" algn="just" rtl="0">
                        <a:lnSpc>
                          <a:spcPct val="107000"/>
                        </a:lnSpc>
                        <a:spcBef>
                          <a:spcPts val="0"/>
                        </a:spcBef>
                        <a:spcAft>
                          <a:spcPts val="0"/>
                        </a:spcAft>
                        <a:buNone/>
                      </a:pPr>
                      <a:r>
                        <a:rPr lang="en-US" sz="1800"/>
                        <a:t>Parameters</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a:t>Gets the collection of DbParameter objects used for a parameterized query</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r h="462750">
                <a:tc>
                  <a:txBody>
                    <a:bodyPr/>
                    <a:lstStyle/>
                    <a:p>
                      <a:pPr marL="0" marR="0" lvl="0" indent="0" algn="just" rtl="0">
                        <a:lnSpc>
                          <a:spcPct val="107000"/>
                        </a:lnSpc>
                        <a:spcBef>
                          <a:spcPts val="0"/>
                        </a:spcBef>
                        <a:spcAft>
                          <a:spcPts val="0"/>
                        </a:spcAft>
                        <a:buNone/>
                      </a:pPr>
                      <a:r>
                        <a:rPr lang="en-US" sz="1800"/>
                        <a:t>Cancel()</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Cancels the execution of a command</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4"/>
                  </a:ext>
                </a:extLst>
              </a:tr>
              <a:tr h="667725">
                <a:tc>
                  <a:txBody>
                    <a:bodyPr/>
                    <a:lstStyle/>
                    <a:p>
                      <a:pPr marL="0" marR="0" lvl="0" indent="0" algn="just" rtl="0">
                        <a:lnSpc>
                          <a:spcPct val="107000"/>
                        </a:lnSpc>
                        <a:spcBef>
                          <a:spcPts val="0"/>
                        </a:spcBef>
                        <a:spcAft>
                          <a:spcPts val="0"/>
                        </a:spcAft>
                        <a:buNone/>
                      </a:pPr>
                      <a:r>
                        <a:rPr lang="en-US" sz="1800"/>
                        <a:t>ExecuteReader() </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Executes a SQL query and returns the data provider’s DbDataReader object, which provides forward-only, read-only access for the result of the query</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5"/>
                  </a:ext>
                </a:extLst>
              </a:tr>
              <a:tr h="509425">
                <a:tc>
                  <a:txBody>
                    <a:bodyPr/>
                    <a:lstStyle/>
                    <a:p>
                      <a:pPr marL="0" marR="0" lvl="0" indent="0" algn="just" rtl="0">
                        <a:lnSpc>
                          <a:spcPct val="107000"/>
                        </a:lnSpc>
                        <a:spcBef>
                          <a:spcPts val="0"/>
                        </a:spcBef>
                        <a:spcAft>
                          <a:spcPts val="0"/>
                        </a:spcAft>
                        <a:buNone/>
                      </a:pPr>
                      <a:r>
                        <a:rPr lang="en-US" sz="1800"/>
                        <a:t>ExecuteNonQuery()</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Executes a SQL nonquery (e.g., an insert, update, delete, or create table)</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6"/>
                  </a:ext>
                </a:extLst>
              </a:tr>
              <a:tr h="667725">
                <a:tc>
                  <a:txBody>
                    <a:bodyPr/>
                    <a:lstStyle/>
                    <a:p>
                      <a:pPr marL="0" marR="0" lvl="0" indent="0" algn="just" rtl="0">
                        <a:lnSpc>
                          <a:spcPct val="107000"/>
                        </a:lnSpc>
                        <a:spcBef>
                          <a:spcPts val="0"/>
                        </a:spcBef>
                        <a:spcAft>
                          <a:spcPts val="0"/>
                        </a:spcAft>
                        <a:buNone/>
                      </a:pPr>
                      <a:r>
                        <a:rPr lang="en-US" sz="1800"/>
                        <a:t>ExecuteScalar() </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A lightweight version of the ExecuteReader() method that was designed specifically for singleton queries (e.g., obtaining a record count)</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7"/>
                  </a:ext>
                </a:extLst>
              </a:tr>
              <a:tr h="316075">
                <a:tc>
                  <a:txBody>
                    <a:bodyPr/>
                    <a:lstStyle/>
                    <a:p>
                      <a:pPr marL="0" marR="0" lvl="0" indent="0" algn="just" rtl="0">
                        <a:lnSpc>
                          <a:spcPct val="107000"/>
                        </a:lnSpc>
                        <a:spcBef>
                          <a:spcPts val="0"/>
                        </a:spcBef>
                        <a:spcAft>
                          <a:spcPts val="0"/>
                        </a:spcAft>
                        <a:buNone/>
                      </a:pPr>
                      <a:r>
                        <a:rPr lang="en-US" sz="1800"/>
                        <a:t>Prepare()</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Creates a prepared (or compiled) version of the command on the data source. As we might know, a </a:t>
                      </a:r>
                      <a:r>
                        <a:rPr lang="en-US" sz="1800" i="1"/>
                        <a:t>prepared query </a:t>
                      </a:r>
                      <a:r>
                        <a:rPr lang="en-US" sz="1800"/>
                        <a:t>executes slightly faster and is useful when we need to execute the same query multiple times (typically with different parameters each time)</a:t>
                      </a:r>
                      <a:endParaRPr sz="1800">
                        <a:latin typeface="Calibri"/>
                        <a:ea typeface="Calibri"/>
                        <a:cs typeface="Calibri"/>
                        <a:sym typeface="Calibri"/>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417" name="Google Shape;417;p36"/>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Command Objects</a:t>
            </a:r>
            <a:endParaRPr sz="4000" b="1">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423" name="Google Shape;423;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24" name="Google Shape;424;p37"/>
          <p:cNvSpPr txBox="1"/>
          <p:nvPr/>
        </p:nvSpPr>
        <p:spPr>
          <a:xfrm>
            <a:off x="-52550" y="1509365"/>
            <a:ext cx="12244550" cy="48349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a:t>
            </a:r>
            <a:r>
              <a:rPr lang="en-US" sz="2600" b="1">
                <a:solidFill>
                  <a:srgbClr val="111111"/>
                </a:solidFill>
                <a:latin typeface="Arial"/>
                <a:ea typeface="Arial"/>
                <a:cs typeface="Arial"/>
                <a:sym typeface="Arial"/>
              </a:rPr>
              <a:t>ADO.NET DataSet </a:t>
            </a:r>
            <a:r>
              <a:rPr lang="en-US" sz="2600">
                <a:solidFill>
                  <a:srgbClr val="111111"/>
                </a:solidFill>
                <a:latin typeface="Arial"/>
                <a:ea typeface="Arial"/>
                <a:cs typeface="Arial"/>
                <a:sym typeface="Arial"/>
              </a:rPr>
              <a:t>is explicitly designed for data access independent of any data source. As a result, it can be used with multiple and differing data sources, used with </a:t>
            </a:r>
            <a:r>
              <a:rPr lang="en-US" sz="2600" b="1">
                <a:solidFill>
                  <a:srgbClr val="111111"/>
                </a:solidFill>
                <a:latin typeface="Arial"/>
                <a:ea typeface="Arial"/>
                <a:cs typeface="Arial"/>
                <a:sym typeface="Arial"/>
              </a:rPr>
              <a:t>XML</a:t>
            </a:r>
            <a:r>
              <a:rPr lang="en-US" sz="2600">
                <a:solidFill>
                  <a:srgbClr val="111111"/>
                </a:solidFill>
                <a:latin typeface="Arial"/>
                <a:ea typeface="Arial"/>
                <a:cs typeface="Arial"/>
                <a:sym typeface="Arial"/>
              </a:rPr>
              <a:t> data, or used to manage data local to the application</a:t>
            </a:r>
            <a:endParaRPr/>
          </a:p>
          <a:p>
            <a:pPr marL="342900" marR="0" lvl="0" indent="-342900" algn="just" rtl="0">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a:t>
            </a:r>
            <a:r>
              <a:rPr lang="en-US" sz="2600" b="1">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object is central to supporting disconnected, distributed data scenarios with ADO.NET</a:t>
            </a:r>
            <a:endParaRPr/>
          </a:p>
          <a:p>
            <a:pPr marL="342900" marR="0" lvl="0" indent="-342900" algn="just" rtl="0">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a:t>
            </a:r>
            <a:r>
              <a:rPr lang="en-US" sz="2600" b="1">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is a memory-resident representation of data that provides a consistent relational programming model regardless of the data source</a:t>
            </a:r>
            <a:endParaRPr/>
          </a:p>
        </p:txBody>
      </p:sp>
      <p:sp>
        <p:nvSpPr>
          <p:cNvPr id="425" name="Google Shape;425;p37"/>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The DataSet</a:t>
            </a:r>
            <a:endParaRPr sz="4000" b="1">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431" name="Google Shape;431;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32" name="Google Shape;432;p38"/>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The DataSet</a:t>
            </a:r>
            <a:endParaRPr sz="4000" b="1">
              <a:solidFill>
                <a:schemeClr val="dk1"/>
              </a:solidFill>
              <a:latin typeface="Arial"/>
              <a:ea typeface="Arial"/>
              <a:cs typeface="Arial"/>
              <a:sym typeface="Arial"/>
            </a:endParaRPr>
          </a:p>
        </p:txBody>
      </p:sp>
      <p:sp>
        <p:nvSpPr>
          <p:cNvPr id="433" name="Google Shape;433;p38"/>
          <p:cNvSpPr txBox="1"/>
          <p:nvPr/>
        </p:nvSpPr>
        <p:spPr>
          <a:xfrm>
            <a:off x="-31530" y="1295439"/>
            <a:ext cx="7168054" cy="361919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DataSet contains a collection of one or more </a:t>
            </a:r>
            <a:r>
              <a:rPr lang="en-US" sz="2600" b="1">
                <a:solidFill>
                  <a:srgbClr val="111111"/>
                </a:solidFill>
                <a:latin typeface="Arial"/>
                <a:ea typeface="Arial"/>
                <a:cs typeface="Arial"/>
                <a:sym typeface="Arial"/>
              </a:rPr>
              <a:t>DataTable</a:t>
            </a:r>
            <a:r>
              <a:rPr lang="en-US" sz="2600">
                <a:solidFill>
                  <a:srgbClr val="111111"/>
                </a:solidFill>
                <a:latin typeface="Arial"/>
                <a:ea typeface="Arial"/>
                <a:cs typeface="Arial"/>
                <a:sym typeface="Arial"/>
              </a:rPr>
              <a:t> objects consisting of rows and columns of data, and also </a:t>
            </a:r>
            <a:r>
              <a:rPr lang="en-US" sz="2600" i="1">
                <a:solidFill>
                  <a:srgbClr val="111111"/>
                </a:solidFill>
                <a:latin typeface="Arial"/>
                <a:ea typeface="Arial"/>
                <a:cs typeface="Arial"/>
                <a:sym typeface="Arial"/>
              </a:rPr>
              <a:t>primary key</a:t>
            </a:r>
            <a:r>
              <a:rPr lang="en-US" sz="2600">
                <a:solidFill>
                  <a:srgbClr val="111111"/>
                </a:solidFill>
                <a:latin typeface="Arial"/>
                <a:ea typeface="Arial"/>
                <a:cs typeface="Arial"/>
                <a:sym typeface="Arial"/>
              </a:rPr>
              <a:t>, </a:t>
            </a:r>
            <a:r>
              <a:rPr lang="en-US" sz="2600" i="1">
                <a:solidFill>
                  <a:srgbClr val="111111"/>
                </a:solidFill>
                <a:latin typeface="Arial"/>
                <a:ea typeface="Arial"/>
                <a:cs typeface="Arial"/>
                <a:sym typeface="Arial"/>
              </a:rPr>
              <a:t>foreign key, constraint, </a:t>
            </a:r>
            <a:r>
              <a:rPr lang="en-US" sz="2600">
                <a:solidFill>
                  <a:srgbClr val="111111"/>
                </a:solidFill>
                <a:latin typeface="Arial"/>
                <a:ea typeface="Arial"/>
                <a:cs typeface="Arial"/>
                <a:sym typeface="Arial"/>
              </a:rPr>
              <a:t>and</a:t>
            </a:r>
            <a:r>
              <a:rPr lang="en-US" sz="2600" i="1">
                <a:solidFill>
                  <a:srgbClr val="111111"/>
                </a:solidFill>
                <a:latin typeface="Arial"/>
                <a:ea typeface="Arial"/>
                <a:cs typeface="Arial"/>
                <a:sym typeface="Arial"/>
              </a:rPr>
              <a:t> relation</a:t>
            </a:r>
            <a:r>
              <a:rPr lang="en-US" sz="2600">
                <a:solidFill>
                  <a:srgbClr val="111111"/>
                </a:solidFill>
                <a:latin typeface="Arial"/>
                <a:ea typeface="Arial"/>
                <a:cs typeface="Arial"/>
                <a:sym typeface="Arial"/>
              </a:rPr>
              <a:t> information about the data in the </a:t>
            </a:r>
            <a:r>
              <a:rPr lang="en-US" sz="2600" b="1">
                <a:solidFill>
                  <a:srgbClr val="111111"/>
                </a:solidFill>
                <a:latin typeface="Arial"/>
                <a:ea typeface="Arial"/>
                <a:cs typeface="Arial"/>
                <a:sym typeface="Arial"/>
              </a:rPr>
              <a:t>DataTable</a:t>
            </a:r>
            <a:r>
              <a:rPr lang="en-US" sz="2600">
                <a:solidFill>
                  <a:srgbClr val="111111"/>
                </a:solidFill>
                <a:latin typeface="Arial"/>
                <a:ea typeface="Arial"/>
                <a:cs typeface="Arial"/>
                <a:sym typeface="Arial"/>
              </a:rPr>
              <a:t> objects</a:t>
            </a:r>
            <a:endParaRPr/>
          </a:p>
        </p:txBody>
      </p:sp>
      <p:pic>
        <p:nvPicPr>
          <p:cNvPr id="434" name="Google Shape;434;p38"/>
          <p:cNvPicPr preferRelativeResize="0"/>
          <p:nvPr/>
        </p:nvPicPr>
        <p:blipFill rotWithShape="1">
          <a:blip r:embed="rId3">
            <a:alphaModFix/>
          </a:blip>
          <a:srcRect/>
          <a:stretch/>
        </p:blipFill>
        <p:spPr>
          <a:xfrm>
            <a:off x="7323864" y="1505509"/>
            <a:ext cx="4857626" cy="48912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440" name="Google Shape;440;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41" name="Google Shape;441;p39"/>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The DataSet</a:t>
            </a:r>
            <a:endParaRPr sz="4000" b="1">
              <a:solidFill>
                <a:schemeClr val="dk1"/>
              </a:solidFill>
              <a:latin typeface="Arial"/>
              <a:ea typeface="Arial"/>
              <a:cs typeface="Arial"/>
              <a:sym typeface="Arial"/>
            </a:endParaRPr>
          </a:p>
        </p:txBody>
      </p:sp>
      <p:pic>
        <p:nvPicPr>
          <p:cNvPr id="442" name="Google Shape;442;p39"/>
          <p:cNvPicPr preferRelativeResize="0"/>
          <p:nvPr/>
        </p:nvPicPr>
        <p:blipFill rotWithShape="1">
          <a:blip r:embed="rId3">
            <a:alphaModFix/>
          </a:blip>
          <a:srcRect/>
          <a:stretch/>
        </p:blipFill>
        <p:spPr>
          <a:xfrm>
            <a:off x="1999113" y="1237829"/>
            <a:ext cx="8193774" cy="52022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118" name="Google Shape;118;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19" name="Google Shape;119;p4"/>
          <p:cNvPicPr preferRelativeResize="0"/>
          <p:nvPr/>
        </p:nvPicPr>
        <p:blipFill rotWithShape="1">
          <a:blip r:embed="rId3">
            <a:alphaModFix/>
          </a:blip>
          <a:srcRect/>
          <a:stretch/>
        </p:blipFill>
        <p:spPr>
          <a:xfrm>
            <a:off x="9047080" y="3520628"/>
            <a:ext cx="2382180" cy="2920760"/>
          </a:xfrm>
          <a:prstGeom prst="rect">
            <a:avLst/>
          </a:prstGeom>
          <a:noFill/>
          <a:ln>
            <a:noFill/>
          </a:ln>
        </p:spPr>
      </p:pic>
      <p:pic>
        <p:nvPicPr>
          <p:cNvPr id="120" name="Google Shape;120;p4"/>
          <p:cNvPicPr preferRelativeResize="0"/>
          <p:nvPr/>
        </p:nvPicPr>
        <p:blipFill rotWithShape="1">
          <a:blip r:embed="rId4">
            <a:alphaModFix/>
          </a:blip>
          <a:srcRect/>
          <a:stretch/>
        </p:blipFill>
        <p:spPr>
          <a:xfrm>
            <a:off x="610727" y="3520628"/>
            <a:ext cx="7419177" cy="2917340"/>
          </a:xfrm>
          <a:prstGeom prst="rect">
            <a:avLst/>
          </a:prstGeom>
          <a:noFill/>
          <a:ln>
            <a:noFill/>
          </a:ln>
        </p:spPr>
      </p:pic>
      <p:pic>
        <p:nvPicPr>
          <p:cNvPr id="121" name="Google Shape;121;p4"/>
          <p:cNvPicPr preferRelativeResize="0"/>
          <p:nvPr/>
        </p:nvPicPr>
        <p:blipFill rotWithShape="1">
          <a:blip r:embed="rId5">
            <a:alphaModFix/>
          </a:blip>
          <a:srcRect/>
          <a:stretch/>
        </p:blipFill>
        <p:spPr>
          <a:xfrm>
            <a:off x="268190" y="1019118"/>
            <a:ext cx="11752367" cy="2480822"/>
          </a:xfrm>
          <a:prstGeom prst="rect">
            <a:avLst/>
          </a:prstGeom>
          <a:noFill/>
          <a:ln>
            <a:noFill/>
          </a:ln>
        </p:spPr>
      </p:pic>
      <p:sp>
        <p:nvSpPr>
          <p:cNvPr id="122" name="Google Shape;122;p4"/>
          <p:cNvSpPr txBox="1"/>
          <p:nvPr/>
        </p:nvSpPr>
        <p:spPr>
          <a:xfrm>
            <a:off x="256943" y="629930"/>
            <a:ext cx="8918588" cy="346457"/>
          </a:xfrm>
          <a:prstGeom prst="rect">
            <a:avLst/>
          </a:prstGeom>
          <a:solidFill>
            <a:schemeClr val="lt1"/>
          </a:solidFill>
          <a:ln>
            <a:noFill/>
          </a:ln>
        </p:spPr>
        <p:txBody>
          <a:bodyPr spcFirstLastPara="1" wrap="square" lIns="91425" tIns="45700" rIns="91425" bIns="45700" anchor="ctr" anchorCtr="0">
            <a:noAutofit/>
          </a:bodyPr>
          <a:lstStyle/>
          <a:p>
            <a:pPr marL="168275" marR="0" lvl="0" indent="-168275" algn="l" rtl="0">
              <a:lnSpc>
                <a:spcPct val="100000"/>
              </a:lnSpc>
              <a:spcBef>
                <a:spcPts val="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Create a sample database named </a:t>
            </a:r>
            <a:r>
              <a:rPr lang="en-US" sz="2300" b="1">
                <a:solidFill>
                  <a:schemeClr val="dk1"/>
                </a:solidFill>
                <a:latin typeface="Arial"/>
                <a:ea typeface="Arial"/>
                <a:cs typeface="Arial"/>
                <a:sym typeface="Arial"/>
              </a:rPr>
              <a:t>MyStore</a:t>
            </a:r>
            <a:r>
              <a:rPr lang="en-US" sz="2300">
                <a:solidFill>
                  <a:schemeClr val="dk1"/>
                </a:solidFill>
                <a:latin typeface="Arial"/>
                <a:ea typeface="Arial"/>
                <a:cs typeface="Arial"/>
                <a:sym typeface="Arial"/>
              </a:rPr>
              <a:t> for demonstrations</a:t>
            </a:r>
            <a:endParaRPr sz="23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448" name="Google Shape;448;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49" name="Google Shape;449;p40"/>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 DataAdapter Objects</a:t>
            </a:r>
            <a:endParaRPr sz="4000" b="1">
              <a:solidFill>
                <a:schemeClr val="dk1"/>
              </a:solidFill>
              <a:latin typeface="Arial"/>
              <a:ea typeface="Arial"/>
              <a:cs typeface="Arial"/>
              <a:sym typeface="Arial"/>
            </a:endParaRPr>
          </a:p>
        </p:txBody>
      </p:sp>
      <p:sp>
        <p:nvSpPr>
          <p:cNvPr id="450" name="Google Shape;450;p40"/>
          <p:cNvSpPr txBox="1"/>
          <p:nvPr/>
        </p:nvSpPr>
        <p:spPr>
          <a:xfrm>
            <a:off x="-1" y="1358153"/>
            <a:ext cx="12086896" cy="497059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DataAdapter (which extends the abstract </a:t>
            </a:r>
            <a:r>
              <a:rPr lang="en-US" sz="2600" b="1">
                <a:solidFill>
                  <a:srgbClr val="111111"/>
                </a:solidFill>
                <a:latin typeface="Arial"/>
                <a:ea typeface="Arial"/>
                <a:cs typeface="Arial"/>
                <a:sym typeface="Arial"/>
              </a:rPr>
              <a:t>DbDataAdapter</a:t>
            </a:r>
            <a:r>
              <a:rPr lang="en-US" sz="2600">
                <a:solidFill>
                  <a:srgbClr val="111111"/>
                </a:solidFill>
                <a:latin typeface="Arial"/>
                <a:ea typeface="Arial"/>
                <a:cs typeface="Arial"/>
                <a:sym typeface="Arial"/>
              </a:rPr>
              <a:t>) is used to fetch and update data</a:t>
            </a:r>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DataAdapter objects make use of </a:t>
            </a:r>
            <a:r>
              <a:rPr lang="en-US" sz="2600" b="1">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objects to move data between the caller and data source</a:t>
            </a:r>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DataAdapter objects move </a:t>
            </a:r>
            <a:r>
              <a:rPr lang="en-US" sz="2600" b="1">
                <a:solidFill>
                  <a:srgbClr val="111111"/>
                </a:solidFill>
                <a:latin typeface="Arial"/>
                <a:ea typeface="Arial"/>
                <a:cs typeface="Arial"/>
                <a:sym typeface="Arial"/>
              </a:rPr>
              <a:t>DataSets</a:t>
            </a:r>
            <a:r>
              <a:rPr lang="en-US" sz="2600">
                <a:solidFill>
                  <a:srgbClr val="111111"/>
                </a:solidFill>
                <a:latin typeface="Arial"/>
                <a:ea typeface="Arial"/>
                <a:cs typeface="Arial"/>
                <a:sym typeface="Arial"/>
              </a:rPr>
              <a:t> to and from the client tier</a:t>
            </a:r>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DataAdapter handles the database connection automatically and keeps the connection open for the shortest possible amount of time</a:t>
            </a:r>
            <a:endParaRPr/>
          </a:p>
          <a:p>
            <a:pPr marL="342900" marR="0" lvl="0" indent="-342900" algn="just" rtl="0">
              <a:spcBef>
                <a:spcPts val="3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Once the caller receives the </a:t>
            </a:r>
            <a:r>
              <a:rPr lang="en-US" sz="2600" b="1">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object, the connection is completely disconnected from the </a:t>
            </a:r>
            <a:r>
              <a:rPr lang="en-US" sz="2600" b="1">
                <a:solidFill>
                  <a:srgbClr val="111111"/>
                </a:solidFill>
                <a:latin typeface="Arial"/>
                <a:ea typeface="Arial"/>
                <a:cs typeface="Arial"/>
                <a:sym typeface="Arial"/>
              </a:rPr>
              <a:t>DBMS</a:t>
            </a:r>
            <a:r>
              <a:rPr lang="en-US" sz="2600">
                <a:solidFill>
                  <a:srgbClr val="111111"/>
                </a:solidFill>
                <a:latin typeface="Arial"/>
                <a:ea typeface="Arial"/>
                <a:cs typeface="Arial"/>
                <a:sym typeface="Arial"/>
              </a:rPr>
              <a:t> and left with a local copy of the remote data</a:t>
            </a:r>
            <a:endParaRPr/>
          </a:p>
          <a:p>
            <a:pPr marL="342900" marR="0" lvl="0" indent="-342900" algn="just" rtl="0">
              <a:spcBef>
                <a:spcPts val="3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caller is free to insert, delete, or update rows from a given </a:t>
            </a:r>
            <a:r>
              <a:rPr lang="en-US" sz="2600" b="1">
                <a:solidFill>
                  <a:srgbClr val="111111"/>
                </a:solidFill>
                <a:latin typeface="Arial"/>
                <a:ea typeface="Arial"/>
                <a:cs typeface="Arial"/>
                <a:sym typeface="Arial"/>
              </a:rPr>
              <a:t>DataTable</a:t>
            </a:r>
            <a:r>
              <a:rPr lang="en-US" sz="2600">
                <a:solidFill>
                  <a:srgbClr val="111111"/>
                </a:solidFill>
                <a:latin typeface="Arial"/>
                <a:ea typeface="Arial"/>
                <a:cs typeface="Arial"/>
                <a:sym typeface="Arial"/>
              </a:rPr>
              <a:t>, but the physical database is not updated until the caller explicitly passes the </a:t>
            </a:r>
            <a:r>
              <a:rPr lang="en-US" sz="2600" b="1">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to the data adapter for updating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ctrTitle"/>
          </p:nvPr>
        </p:nvSpPr>
        <p:spPr>
          <a:xfrm>
            <a:off x="536026" y="2241458"/>
            <a:ext cx="1118300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000"/>
              <a:buFont typeface="Arial"/>
              <a:buNone/>
            </a:pPr>
            <a:r>
              <a:rPr lang="en-US" sz="4000" b="1">
                <a:solidFill>
                  <a:schemeClr val="accent2"/>
                </a:solidFill>
                <a:latin typeface="Arial"/>
                <a:ea typeface="Arial"/>
                <a:cs typeface="Arial"/>
                <a:sym typeface="Arial"/>
              </a:rPr>
              <a:t>Disconnected Data Access Demonstration</a:t>
            </a:r>
            <a:endParaRPr sz="4000" b="1">
              <a:solidFill>
                <a:schemeClr val="accent2"/>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462" name="Google Shape;462;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463" name="Google Shape;463;p42"/>
          <p:cNvSpPr txBox="1"/>
          <p:nvPr/>
        </p:nvSpPr>
        <p:spPr>
          <a:xfrm>
            <a:off x="188708" y="635471"/>
            <a:ext cx="12003292"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1.Create a Winform app named </a:t>
            </a:r>
            <a:r>
              <a:rPr lang="en-US" sz="2300" b="1">
                <a:solidFill>
                  <a:srgbClr val="111111"/>
                </a:solidFill>
                <a:latin typeface="Arial"/>
                <a:ea typeface="Arial"/>
                <a:cs typeface="Arial"/>
                <a:sym typeface="Arial"/>
              </a:rPr>
              <a:t>DemoDisconnectedLayer </a:t>
            </a:r>
            <a:r>
              <a:rPr lang="en-US" sz="2300">
                <a:solidFill>
                  <a:srgbClr val="111111"/>
                </a:solidFill>
                <a:latin typeface="Arial"/>
                <a:ea typeface="Arial"/>
                <a:cs typeface="Arial"/>
                <a:sym typeface="Arial"/>
              </a:rPr>
              <a:t>includes a form named </a:t>
            </a:r>
            <a:r>
              <a:rPr lang="en-US" sz="2300" b="1">
                <a:solidFill>
                  <a:srgbClr val="111111"/>
                </a:solidFill>
                <a:latin typeface="Arial"/>
                <a:ea typeface="Arial"/>
                <a:cs typeface="Arial"/>
                <a:sym typeface="Arial"/>
              </a:rPr>
              <a:t>frmMyStore</a:t>
            </a:r>
            <a:r>
              <a:rPr lang="en-US" sz="2300">
                <a:solidFill>
                  <a:srgbClr val="111111"/>
                </a:solidFill>
                <a:latin typeface="Arial"/>
                <a:ea typeface="Arial"/>
                <a:cs typeface="Arial"/>
                <a:sym typeface="Arial"/>
              </a:rPr>
              <a:t> and has controls as follows :  </a:t>
            </a:r>
            <a:endParaRPr/>
          </a:p>
        </p:txBody>
      </p:sp>
      <p:sp>
        <p:nvSpPr>
          <p:cNvPr id="464" name="Google Shape;464;p42"/>
          <p:cNvSpPr txBox="1"/>
          <p:nvPr/>
        </p:nvSpPr>
        <p:spPr>
          <a:xfrm>
            <a:off x="0" y="5391532"/>
            <a:ext cx="1200329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rgbClr val="111111"/>
                </a:solidFill>
                <a:latin typeface="Arial"/>
                <a:ea typeface="Arial"/>
                <a:cs typeface="Arial"/>
                <a:sym typeface="Arial"/>
              </a:rPr>
              <a:t>2.Trigger </a:t>
            </a:r>
            <a:r>
              <a:rPr lang="en-US" sz="2300" b="1">
                <a:solidFill>
                  <a:srgbClr val="111111"/>
                </a:solidFill>
                <a:latin typeface="Arial"/>
                <a:ea typeface="Arial"/>
                <a:cs typeface="Arial"/>
                <a:sym typeface="Arial"/>
              </a:rPr>
              <a:t>Click </a:t>
            </a:r>
            <a:r>
              <a:rPr lang="en-US" sz="2300">
                <a:solidFill>
                  <a:srgbClr val="111111"/>
                </a:solidFill>
                <a:latin typeface="Arial"/>
                <a:ea typeface="Arial"/>
                <a:cs typeface="Arial"/>
                <a:sym typeface="Arial"/>
              </a:rPr>
              <a:t>event of the buttons</a:t>
            </a:r>
            <a:r>
              <a:rPr lang="en-US" sz="2400">
                <a:solidFill>
                  <a:srgbClr val="111111"/>
                </a:solidFill>
                <a:latin typeface="Arial"/>
                <a:ea typeface="Arial"/>
                <a:cs typeface="Arial"/>
                <a:sym typeface="Arial"/>
              </a:rPr>
              <a:t>: </a:t>
            </a:r>
            <a:r>
              <a:rPr lang="en-US" sz="2400" b="1">
                <a:solidFill>
                  <a:srgbClr val="111111"/>
                </a:solidFill>
                <a:latin typeface="Arial"/>
                <a:ea typeface="Arial"/>
                <a:cs typeface="Arial"/>
                <a:sym typeface="Arial"/>
              </a:rPr>
              <a:t>btnClose</a:t>
            </a:r>
            <a:r>
              <a:rPr lang="en-US" sz="2400">
                <a:solidFill>
                  <a:srgbClr val="111111"/>
                </a:solidFill>
                <a:latin typeface="Arial"/>
                <a:ea typeface="Arial"/>
                <a:cs typeface="Arial"/>
                <a:sym typeface="Arial"/>
              </a:rPr>
              <a:t>, </a:t>
            </a:r>
            <a:r>
              <a:rPr lang="en-US" sz="2400" b="1">
                <a:solidFill>
                  <a:srgbClr val="111111"/>
                </a:solidFill>
                <a:latin typeface="Arial"/>
                <a:ea typeface="Arial"/>
                <a:cs typeface="Arial"/>
                <a:sym typeface="Arial"/>
              </a:rPr>
              <a:t>btnViewProducts</a:t>
            </a:r>
            <a:r>
              <a:rPr lang="en-US" sz="2400">
                <a:solidFill>
                  <a:srgbClr val="111111"/>
                </a:solidFill>
                <a:latin typeface="Arial"/>
                <a:ea typeface="Arial"/>
                <a:cs typeface="Arial"/>
                <a:sym typeface="Arial"/>
              </a:rPr>
              <a:t>, and </a:t>
            </a:r>
            <a:r>
              <a:rPr lang="en-US" sz="2400" b="1">
                <a:solidFill>
                  <a:srgbClr val="111111"/>
                </a:solidFill>
                <a:latin typeface="Arial"/>
                <a:ea typeface="Arial"/>
                <a:cs typeface="Arial"/>
                <a:sym typeface="Arial"/>
              </a:rPr>
              <a:t>btnViewCategories</a:t>
            </a:r>
            <a:endParaRPr sz="2300" b="1">
              <a:solidFill>
                <a:srgbClr val="111111"/>
              </a:solidFill>
              <a:latin typeface="Arial"/>
              <a:ea typeface="Arial"/>
              <a:cs typeface="Arial"/>
              <a:sym typeface="Arial"/>
            </a:endParaRPr>
          </a:p>
        </p:txBody>
      </p:sp>
      <p:grpSp>
        <p:nvGrpSpPr>
          <p:cNvPr id="465" name="Google Shape;465;p42"/>
          <p:cNvGrpSpPr/>
          <p:nvPr/>
        </p:nvGrpSpPr>
        <p:grpSpPr>
          <a:xfrm>
            <a:off x="650458" y="1659969"/>
            <a:ext cx="11173681" cy="3538062"/>
            <a:chOff x="650458" y="1659969"/>
            <a:chExt cx="11173681" cy="3538062"/>
          </a:xfrm>
        </p:grpSpPr>
        <p:pic>
          <p:nvPicPr>
            <p:cNvPr id="466" name="Google Shape;466;p42"/>
            <p:cNvPicPr preferRelativeResize="0"/>
            <p:nvPr/>
          </p:nvPicPr>
          <p:blipFill rotWithShape="1">
            <a:blip r:embed="rId3">
              <a:alphaModFix/>
            </a:blip>
            <a:srcRect/>
            <a:stretch/>
          </p:blipFill>
          <p:spPr>
            <a:xfrm>
              <a:off x="8567411" y="2101143"/>
              <a:ext cx="3256728" cy="2574262"/>
            </a:xfrm>
            <a:prstGeom prst="rect">
              <a:avLst/>
            </a:prstGeom>
            <a:noFill/>
            <a:ln>
              <a:noFill/>
            </a:ln>
          </p:spPr>
        </p:pic>
        <p:pic>
          <p:nvPicPr>
            <p:cNvPr id="467" name="Google Shape;467;p42"/>
            <p:cNvPicPr preferRelativeResize="0"/>
            <p:nvPr/>
          </p:nvPicPr>
          <p:blipFill rotWithShape="1">
            <a:blip r:embed="rId4">
              <a:alphaModFix/>
            </a:blip>
            <a:srcRect/>
            <a:stretch/>
          </p:blipFill>
          <p:spPr>
            <a:xfrm>
              <a:off x="650458" y="1659969"/>
              <a:ext cx="6116823" cy="3538062"/>
            </a:xfrm>
            <a:prstGeom prst="rect">
              <a:avLst/>
            </a:prstGeom>
            <a:noFill/>
            <a:ln>
              <a:noFill/>
            </a:ln>
          </p:spPr>
        </p:pic>
        <p:cxnSp>
          <p:nvCxnSpPr>
            <p:cNvPr id="468" name="Google Shape;468;p42"/>
            <p:cNvCxnSpPr/>
            <p:nvPr/>
          </p:nvCxnSpPr>
          <p:spPr>
            <a:xfrm rot="10800000">
              <a:off x="6044177" y="3693549"/>
              <a:ext cx="3068783" cy="0"/>
            </a:xfrm>
            <a:prstGeom prst="straightConnector1">
              <a:avLst/>
            </a:prstGeom>
            <a:noFill/>
            <a:ln w="19050" cap="flat" cmpd="sng">
              <a:solidFill>
                <a:srgbClr val="FF0000"/>
              </a:solidFill>
              <a:prstDash val="solid"/>
              <a:miter lim="800000"/>
              <a:headEnd type="none" w="sm" len="sm"/>
              <a:tailEnd type="triangle" w="med" len="med"/>
            </a:ln>
          </p:spPr>
        </p:cxnSp>
        <p:cxnSp>
          <p:nvCxnSpPr>
            <p:cNvPr id="469" name="Google Shape;469;p42"/>
            <p:cNvCxnSpPr/>
            <p:nvPr/>
          </p:nvCxnSpPr>
          <p:spPr>
            <a:xfrm rot="10800000">
              <a:off x="2406442" y="2481152"/>
              <a:ext cx="6733854" cy="1488244"/>
            </a:xfrm>
            <a:prstGeom prst="bentConnector3">
              <a:avLst>
                <a:gd name="adj1" fmla="val 100053"/>
              </a:avLst>
            </a:prstGeom>
            <a:noFill/>
            <a:ln w="19050" cap="flat" cmpd="sng">
              <a:solidFill>
                <a:srgbClr val="FF0000"/>
              </a:solidFill>
              <a:prstDash val="solid"/>
              <a:miter lim="800000"/>
              <a:headEnd type="none" w="sm" len="sm"/>
              <a:tailEnd type="triangle" w="med" len="med"/>
            </a:ln>
          </p:spPr>
        </p:cxnSp>
        <p:cxnSp>
          <p:nvCxnSpPr>
            <p:cNvPr id="470" name="Google Shape;470;p42"/>
            <p:cNvCxnSpPr/>
            <p:nvPr/>
          </p:nvCxnSpPr>
          <p:spPr>
            <a:xfrm rot="10800000">
              <a:off x="4702838" y="2501603"/>
              <a:ext cx="4437459" cy="1724334"/>
            </a:xfrm>
            <a:prstGeom prst="bentConnector3">
              <a:avLst>
                <a:gd name="adj1" fmla="val 99976"/>
              </a:avLst>
            </a:prstGeom>
            <a:noFill/>
            <a:ln w="25400" cap="flat" cmpd="sng">
              <a:solidFill>
                <a:srgbClr val="0070C0"/>
              </a:solidFill>
              <a:prstDash val="solid"/>
              <a:miter lim="800000"/>
              <a:headEnd type="none" w="sm" len="sm"/>
              <a:tailEnd type="triangle" w="med" len="med"/>
            </a:ln>
          </p:spPr>
        </p:cxnSp>
        <p:cxnSp>
          <p:nvCxnSpPr>
            <p:cNvPr id="471" name="Google Shape;471;p42"/>
            <p:cNvCxnSpPr/>
            <p:nvPr/>
          </p:nvCxnSpPr>
          <p:spPr>
            <a:xfrm flipH="1">
              <a:off x="4242391" y="4594259"/>
              <a:ext cx="5684716" cy="295458"/>
            </a:xfrm>
            <a:prstGeom prst="bentConnector3">
              <a:avLst>
                <a:gd name="adj1" fmla="val -126"/>
              </a:avLst>
            </a:prstGeom>
            <a:noFill/>
            <a:ln w="19050" cap="flat" cmpd="sng">
              <a:solidFill>
                <a:srgbClr val="FF0000"/>
              </a:solidFill>
              <a:prstDash val="solid"/>
              <a:miter lim="800000"/>
              <a:headEnd type="none" w="sm" len="sm"/>
              <a:tailEnd type="triangle" w="med" len="med"/>
            </a:ln>
          </p:spPr>
        </p:cxn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477" name="Google Shape;477;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478" name="Google Shape;478;p43"/>
          <p:cNvSpPr txBox="1"/>
          <p:nvPr/>
        </p:nvSpPr>
        <p:spPr>
          <a:xfrm>
            <a:off x="188709" y="1219865"/>
            <a:ext cx="12003292"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4. Install </a:t>
            </a:r>
            <a:r>
              <a:rPr lang="en-US" sz="2300" b="1">
                <a:solidFill>
                  <a:srgbClr val="111111"/>
                </a:solidFill>
                <a:latin typeface="Arial"/>
                <a:ea typeface="Arial"/>
                <a:cs typeface="Arial"/>
                <a:sym typeface="Arial"/>
              </a:rPr>
              <a:t>Microsoft.Data.SqlClient </a:t>
            </a:r>
            <a:r>
              <a:rPr lang="en-US" sz="2300">
                <a:solidFill>
                  <a:srgbClr val="111111"/>
                </a:solidFill>
                <a:latin typeface="Arial"/>
                <a:ea typeface="Arial"/>
                <a:cs typeface="Arial"/>
                <a:sym typeface="Arial"/>
              </a:rPr>
              <a:t>package  from Nuget package</a:t>
            </a:r>
            <a:endParaRPr/>
          </a:p>
        </p:txBody>
      </p:sp>
      <p:sp>
        <p:nvSpPr>
          <p:cNvPr id="479" name="Google Shape;479;p43"/>
          <p:cNvSpPr txBox="1"/>
          <p:nvPr/>
        </p:nvSpPr>
        <p:spPr>
          <a:xfrm>
            <a:off x="188710" y="669807"/>
            <a:ext cx="12003290"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rgbClr val="111111"/>
                </a:solidFill>
                <a:latin typeface="Arial"/>
                <a:ea typeface="Arial"/>
                <a:cs typeface="Arial"/>
                <a:sym typeface="Arial"/>
              </a:rPr>
              <a:t>3.Trigger </a:t>
            </a:r>
            <a:r>
              <a:rPr lang="en-US" sz="2300" b="1">
                <a:solidFill>
                  <a:srgbClr val="111111"/>
                </a:solidFill>
                <a:latin typeface="Arial"/>
                <a:ea typeface="Arial"/>
                <a:cs typeface="Arial"/>
                <a:sym typeface="Arial"/>
              </a:rPr>
              <a:t>Load</a:t>
            </a:r>
            <a:r>
              <a:rPr lang="en-US" sz="2300">
                <a:solidFill>
                  <a:srgbClr val="111111"/>
                </a:solidFill>
                <a:latin typeface="Arial"/>
                <a:ea typeface="Arial"/>
                <a:cs typeface="Arial"/>
                <a:sym typeface="Arial"/>
              </a:rPr>
              <a:t> event of the </a:t>
            </a:r>
            <a:r>
              <a:rPr lang="en-US" sz="2300" b="1">
                <a:solidFill>
                  <a:srgbClr val="111111"/>
                </a:solidFill>
                <a:latin typeface="Arial"/>
                <a:ea typeface="Arial"/>
                <a:cs typeface="Arial"/>
                <a:sym typeface="Arial"/>
              </a:rPr>
              <a:t>frmMyStore</a:t>
            </a:r>
            <a:r>
              <a:rPr lang="en-US" sz="2300">
                <a:solidFill>
                  <a:srgbClr val="111111"/>
                </a:solidFill>
                <a:latin typeface="Arial"/>
                <a:ea typeface="Arial"/>
                <a:cs typeface="Arial"/>
                <a:sym typeface="Arial"/>
              </a:rPr>
              <a:t> form</a:t>
            </a:r>
            <a:endParaRPr sz="2300" b="1">
              <a:solidFill>
                <a:srgbClr val="111111"/>
              </a:solidFill>
              <a:latin typeface="Arial"/>
              <a:ea typeface="Arial"/>
              <a:cs typeface="Arial"/>
              <a:sym typeface="Arial"/>
            </a:endParaRPr>
          </a:p>
        </p:txBody>
      </p:sp>
      <p:sp>
        <p:nvSpPr>
          <p:cNvPr id="480" name="Google Shape;480;p43"/>
          <p:cNvSpPr txBox="1"/>
          <p:nvPr/>
        </p:nvSpPr>
        <p:spPr>
          <a:xfrm>
            <a:off x="188709" y="1775117"/>
            <a:ext cx="12003292"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5. Write codes in </a:t>
            </a:r>
            <a:r>
              <a:rPr lang="en-US" sz="2300" b="1">
                <a:solidFill>
                  <a:srgbClr val="111111"/>
                </a:solidFill>
                <a:latin typeface="Arial"/>
                <a:ea typeface="Arial"/>
                <a:cs typeface="Arial"/>
                <a:sym typeface="Arial"/>
              </a:rPr>
              <a:t>frmMyStore.cs </a:t>
            </a:r>
            <a:r>
              <a:rPr lang="en-US" sz="2300">
                <a:solidFill>
                  <a:srgbClr val="111111"/>
                </a:solidFill>
                <a:latin typeface="Arial"/>
                <a:ea typeface="Arial"/>
                <a:cs typeface="Arial"/>
                <a:sym typeface="Arial"/>
              </a:rPr>
              <a:t>as follows then press </a:t>
            </a:r>
            <a:r>
              <a:rPr lang="en-US" sz="2300" b="1">
                <a:solidFill>
                  <a:srgbClr val="111111"/>
                </a:solidFill>
                <a:latin typeface="Arial"/>
                <a:ea typeface="Arial"/>
                <a:cs typeface="Arial"/>
                <a:sym typeface="Arial"/>
              </a:rPr>
              <a:t>Ctrl+F5 </a:t>
            </a:r>
            <a:r>
              <a:rPr lang="en-US" sz="2300">
                <a:solidFill>
                  <a:srgbClr val="111111"/>
                </a:solidFill>
                <a:latin typeface="Arial"/>
                <a:ea typeface="Arial"/>
                <a:cs typeface="Arial"/>
                <a:sym typeface="Arial"/>
              </a:rPr>
              <a:t>to run project:</a:t>
            </a:r>
            <a:endParaRPr/>
          </a:p>
        </p:txBody>
      </p:sp>
      <p:grpSp>
        <p:nvGrpSpPr>
          <p:cNvPr id="481" name="Google Shape;481;p43"/>
          <p:cNvGrpSpPr/>
          <p:nvPr/>
        </p:nvGrpSpPr>
        <p:grpSpPr>
          <a:xfrm>
            <a:off x="182088" y="2465934"/>
            <a:ext cx="11825068" cy="3857824"/>
            <a:chOff x="205238" y="2477509"/>
            <a:chExt cx="11825068" cy="3857824"/>
          </a:xfrm>
        </p:grpSpPr>
        <p:pic>
          <p:nvPicPr>
            <p:cNvPr id="482" name="Google Shape;482;p43"/>
            <p:cNvPicPr preferRelativeResize="0"/>
            <p:nvPr/>
          </p:nvPicPr>
          <p:blipFill rotWithShape="1">
            <a:blip r:embed="rId3">
              <a:alphaModFix/>
            </a:blip>
            <a:srcRect/>
            <a:stretch/>
          </p:blipFill>
          <p:spPr>
            <a:xfrm>
              <a:off x="205238" y="2477509"/>
              <a:ext cx="11802397" cy="3857824"/>
            </a:xfrm>
            <a:prstGeom prst="rect">
              <a:avLst/>
            </a:prstGeom>
            <a:noFill/>
            <a:ln>
              <a:noFill/>
            </a:ln>
          </p:spPr>
        </p:pic>
        <p:sp>
          <p:nvSpPr>
            <p:cNvPr id="483" name="Google Shape;483;p43"/>
            <p:cNvSpPr/>
            <p:nvPr/>
          </p:nvSpPr>
          <p:spPr>
            <a:xfrm>
              <a:off x="1034144" y="4023007"/>
              <a:ext cx="10996162" cy="27432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489" name="Google Shape;489;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grpSp>
        <p:nvGrpSpPr>
          <p:cNvPr id="490" name="Google Shape;490;p44"/>
          <p:cNvGrpSpPr/>
          <p:nvPr/>
        </p:nvGrpSpPr>
        <p:grpSpPr>
          <a:xfrm>
            <a:off x="825717" y="922850"/>
            <a:ext cx="8532861" cy="2581298"/>
            <a:chOff x="752147" y="891320"/>
            <a:chExt cx="8532861" cy="2581298"/>
          </a:xfrm>
        </p:grpSpPr>
        <p:pic>
          <p:nvPicPr>
            <p:cNvPr id="491" name="Google Shape;491;p44"/>
            <p:cNvPicPr preferRelativeResize="0"/>
            <p:nvPr/>
          </p:nvPicPr>
          <p:blipFill rotWithShape="1">
            <a:blip r:embed="rId3">
              <a:alphaModFix/>
            </a:blip>
            <a:srcRect/>
            <a:stretch/>
          </p:blipFill>
          <p:spPr>
            <a:xfrm>
              <a:off x="752147" y="891320"/>
              <a:ext cx="8532861" cy="2581298"/>
            </a:xfrm>
            <a:prstGeom prst="rect">
              <a:avLst/>
            </a:prstGeom>
            <a:noFill/>
            <a:ln>
              <a:noFill/>
            </a:ln>
          </p:spPr>
        </p:pic>
        <p:sp>
          <p:nvSpPr>
            <p:cNvPr id="492" name="Google Shape;492;p44"/>
            <p:cNvSpPr/>
            <p:nvPr/>
          </p:nvSpPr>
          <p:spPr>
            <a:xfrm>
              <a:off x="1555533" y="2382939"/>
              <a:ext cx="4749926" cy="29214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93" name="Google Shape;493;p44"/>
          <p:cNvGrpSpPr/>
          <p:nvPr/>
        </p:nvGrpSpPr>
        <p:grpSpPr>
          <a:xfrm>
            <a:off x="819909" y="3616999"/>
            <a:ext cx="4813636" cy="2758934"/>
            <a:chOff x="819909" y="3616999"/>
            <a:chExt cx="4813636" cy="2758934"/>
          </a:xfrm>
        </p:grpSpPr>
        <p:pic>
          <p:nvPicPr>
            <p:cNvPr id="494" name="Google Shape;494;p44"/>
            <p:cNvPicPr preferRelativeResize="0"/>
            <p:nvPr/>
          </p:nvPicPr>
          <p:blipFill rotWithShape="1">
            <a:blip r:embed="rId4">
              <a:alphaModFix/>
            </a:blip>
            <a:srcRect/>
            <a:stretch/>
          </p:blipFill>
          <p:spPr>
            <a:xfrm>
              <a:off x="819909" y="3616999"/>
              <a:ext cx="4813636" cy="2758934"/>
            </a:xfrm>
            <a:prstGeom prst="rect">
              <a:avLst/>
            </a:prstGeom>
            <a:noFill/>
            <a:ln>
              <a:noFill/>
            </a:ln>
          </p:spPr>
        </p:pic>
        <p:sp>
          <p:nvSpPr>
            <p:cNvPr id="495" name="Google Shape;495;p44"/>
            <p:cNvSpPr/>
            <p:nvPr/>
          </p:nvSpPr>
          <p:spPr>
            <a:xfrm>
              <a:off x="1566042" y="3977330"/>
              <a:ext cx="1282261" cy="31089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96" name="Google Shape;496;p44"/>
          <p:cNvGrpSpPr/>
          <p:nvPr/>
        </p:nvGrpSpPr>
        <p:grpSpPr>
          <a:xfrm>
            <a:off x="6926302" y="3616999"/>
            <a:ext cx="4832315" cy="2758934"/>
            <a:chOff x="6926302" y="3616999"/>
            <a:chExt cx="4832315" cy="2758934"/>
          </a:xfrm>
        </p:grpSpPr>
        <p:pic>
          <p:nvPicPr>
            <p:cNvPr id="497" name="Google Shape;497;p44"/>
            <p:cNvPicPr preferRelativeResize="0"/>
            <p:nvPr/>
          </p:nvPicPr>
          <p:blipFill rotWithShape="1">
            <a:blip r:embed="rId5">
              <a:alphaModFix/>
            </a:blip>
            <a:srcRect/>
            <a:stretch/>
          </p:blipFill>
          <p:spPr>
            <a:xfrm>
              <a:off x="6926302" y="3616999"/>
              <a:ext cx="4832315" cy="2758934"/>
            </a:xfrm>
            <a:prstGeom prst="rect">
              <a:avLst/>
            </a:prstGeom>
            <a:noFill/>
            <a:ln>
              <a:noFill/>
            </a:ln>
          </p:spPr>
        </p:pic>
        <p:sp>
          <p:nvSpPr>
            <p:cNvPr id="498" name="Google Shape;498;p44"/>
            <p:cNvSpPr/>
            <p:nvPr/>
          </p:nvSpPr>
          <p:spPr>
            <a:xfrm>
              <a:off x="9580181" y="3955474"/>
              <a:ext cx="1282261" cy="31089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99" name="Google Shape;499;p44"/>
          <p:cNvSpPr/>
          <p:nvPr/>
        </p:nvSpPr>
        <p:spPr>
          <a:xfrm>
            <a:off x="1629103" y="1370613"/>
            <a:ext cx="4749926" cy="29214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505" name="Google Shape;505;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06" name="Google Shape;506;p45"/>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DataTable Objects</a:t>
            </a:r>
            <a:endParaRPr sz="4000" b="1">
              <a:solidFill>
                <a:schemeClr val="dk1"/>
              </a:solidFill>
              <a:latin typeface="Arial"/>
              <a:ea typeface="Arial"/>
              <a:cs typeface="Arial"/>
              <a:sym typeface="Arial"/>
            </a:endParaRPr>
          </a:p>
        </p:txBody>
      </p:sp>
      <p:sp>
        <p:nvSpPr>
          <p:cNvPr id="507" name="Google Shape;507;p45"/>
          <p:cNvSpPr txBox="1"/>
          <p:nvPr/>
        </p:nvSpPr>
        <p:spPr>
          <a:xfrm>
            <a:off x="210208" y="1267289"/>
            <a:ext cx="11719033" cy="89255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DataTable class in ADO.NET is a database table representation and provides a collection of columns and rows to store data in a grid form</a:t>
            </a:r>
            <a:endParaRPr/>
          </a:p>
        </p:txBody>
      </p:sp>
      <p:graphicFrame>
        <p:nvGraphicFramePr>
          <p:cNvPr id="508" name="Google Shape;508;p45"/>
          <p:cNvGraphicFramePr/>
          <p:nvPr/>
        </p:nvGraphicFramePr>
        <p:xfrm>
          <a:off x="6249140" y="2172023"/>
          <a:ext cx="3000000" cy="3000000"/>
        </p:xfrm>
        <a:graphic>
          <a:graphicData uri="http://schemas.openxmlformats.org/drawingml/2006/table">
            <a:tbl>
              <a:tblPr>
                <a:noFill/>
                <a:tableStyleId>{D87CF9B2-4BE6-4980-BE40-F6C8F65D9E69}</a:tableStyleId>
              </a:tblPr>
              <a:tblGrid>
                <a:gridCol w="1883175">
                  <a:extLst>
                    <a:ext uri="{9D8B030D-6E8A-4147-A177-3AD203B41FA5}">
                      <a16:colId xmlns:a16="http://schemas.microsoft.com/office/drawing/2014/main" val="20000"/>
                    </a:ext>
                  </a:extLst>
                </a:gridCol>
                <a:gridCol w="3975600">
                  <a:extLst>
                    <a:ext uri="{9D8B030D-6E8A-4147-A177-3AD203B41FA5}">
                      <a16:colId xmlns:a16="http://schemas.microsoft.com/office/drawing/2014/main" val="20001"/>
                    </a:ext>
                  </a:extLst>
                </a:gridCol>
              </a:tblGrid>
              <a:tr h="232825">
                <a:tc>
                  <a:txBody>
                    <a:bodyPr/>
                    <a:lstStyle/>
                    <a:p>
                      <a:pPr marL="0" marR="0" lvl="0" indent="0" algn="just" rtl="0">
                        <a:lnSpc>
                          <a:spcPct val="107000"/>
                        </a:lnSpc>
                        <a:spcBef>
                          <a:spcPts val="0"/>
                        </a:spcBef>
                        <a:spcAft>
                          <a:spcPts val="0"/>
                        </a:spcAft>
                        <a:buNone/>
                      </a:pPr>
                      <a:r>
                        <a:rPr lang="en-US" sz="2000" b="1">
                          <a:solidFill>
                            <a:srgbClr val="FFFFFF"/>
                          </a:solidFill>
                          <a:latin typeface="Arial"/>
                          <a:ea typeface="Arial"/>
                          <a:cs typeface="Arial"/>
                          <a:sym typeface="Arial"/>
                        </a:rPr>
                        <a:t>Method</a:t>
                      </a:r>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a:solidFill>
                            <a:srgbClr val="FFFFFF"/>
                          </a:solidFill>
                          <a:latin typeface="Arial"/>
                          <a:ea typeface="Arial"/>
                          <a:cs typeface="Arial"/>
                          <a:sym typeface="Arial"/>
                        </a:rPr>
                        <a:t>Description</a:t>
                      </a:r>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357275">
                <a:tc>
                  <a:txBody>
                    <a:bodyPr/>
                    <a:lstStyle/>
                    <a:p>
                      <a:pPr marL="0" marR="0" lvl="0" indent="0" algn="l" rtl="0">
                        <a:spcBef>
                          <a:spcPts val="0"/>
                        </a:spcBef>
                        <a:spcAft>
                          <a:spcPts val="0"/>
                        </a:spcAft>
                        <a:buNone/>
                      </a:pPr>
                      <a:r>
                        <a:rPr lang="en-US" sz="1800"/>
                        <a:t>AcceptChanges</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a:t>Commits all the changes made since last AcceptChanges was called</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385400">
                <a:tc>
                  <a:txBody>
                    <a:bodyPr/>
                    <a:lstStyle/>
                    <a:p>
                      <a:pPr marL="0" marR="0" lvl="0" indent="0" algn="l" rtl="0">
                        <a:spcBef>
                          <a:spcPts val="0"/>
                        </a:spcBef>
                        <a:spcAft>
                          <a:spcPts val="0"/>
                        </a:spcAft>
                        <a:buNone/>
                      </a:pPr>
                      <a:r>
                        <a:rPr lang="en-US" sz="1800"/>
                        <a:t>Clear</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Deletes all data table data</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2"/>
                  </a:ext>
                </a:extLst>
              </a:tr>
              <a:tr h="525225">
                <a:tc>
                  <a:txBody>
                    <a:bodyPr/>
                    <a:lstStyle/>
                    <a:p>
                      <a:pPr marL="0" marR="0" lvl="0" indent="0" algn="l" rtl="0">
                        <a:spcBef>
                          <a:spcPts val="0"/>
                        </a:spcBef>
                        <a:spcAft>
                          <a:spcPts val="0"/>
                        </a:spcAft>
                        <a:buNone/>
                      </a:pPr>
                      <a:r>
                        <a:rPr lang="en-US" sz="1800"/>
                        <a:t>Clone</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a:t>Creates a clone of a DataTable including its schema</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r h="462750">
                <a:tc>
                  <a:txBody>
                    <a:bodyPr/>
                    <a:lstStyle/>
                    <a:p>
                      <a:pPr marL="0" marR="0" lvl="0" indent="0" algn="l" rtl="0">
                        <a:spcBef>
                          <a:spcPts val="0"/>
                        </a:spcBef>
                        <a:spcAft>
                          <a:spcPts val="0"/>
                        </a:spcAft>
                        <a:buNone/>
                      </a:pPr>
                      <a:r>
                        <a:rPr lang="en-US" sz="1800"/>
                        <a:t>Copy</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Copies a data table including its schema</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4"/>
                  </a:ext>
                </a:extLst>
              </a:tr>
              <a:tr h="667725">
                <a:tc>
                  <a:txBody>
                    <a:bodyPr/>
                    <a:lstStyle/>
                    <a:p>
                      <a:pPr marL="0" marR="0" lvl="0" indent="0" algn="l" rtl="0">
                        <a:spcBef>
                          <a:spcPts val="0"/>
                        </a:spcBef>
                        <a:spcAft>
                          <a:spcPts val="0"/>
                        </a:spcAft>
                        <a:buNone/>
                      </a:pPr>
                      <a:r>
                        <a:rPr lang="en-US" sz="1800"/>
                        <a:t>NewRow</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Creates a new row, which is later added by calling the Rows.Add method</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5"/>
                  </a:ext>
                </a:extLst>
              </a:tr>
              <a:tr h="509425">
                <a:tc>
                  <a:txBody>
                    <a:bodyPr/>
                    <a:lstStyle/>
                    <a:p>
                      <a:pPr marL="0" marR="0" lvl="0" indent="0" algn="l" rtl="0">
                        <a:spcBef>
                          <a:spcPts val="0"/>
                        </a:spcBef>
                        <a:spcAft>
                          <a:spcPts val="0"/>
                        </a:spcAft>
                        <a:buNone/>
                      </a:pPr>
                      <a:r>
                        <a:rPr lang="en-US" sz="1800"/>
                        <a:t>RejectChanges</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Reject all changed made after last AcceptChanges was called</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509" name="Google Shape;509;p45"/>
          <p:cNvGraphicFramePr/>
          <p:nvPr/>
        </p:nvGraphicFramePr>
        <p:xfrm>
          <a:off x="84084" y="2164661"/>
          <a:ext cx="3000000" cy="3000000"/>
        </p:xfrm>
        <a:graphic>
          <a:graphicData uri="http://schemas.openxmlformats.org/drawingml/2006/table">
            <a:tbl>
              <a:tblPr>
                <a:noFill/>
                <a:tableStyleId>{D87CF9B2-4BE6-4980-BE40-F6C8F65D9E69}</a:tableStyleId>
              </a:tblPr>
              <a:tblGrid>
                <a:gridCol w="1723700">
                  <a:extLst>
                    <a:ext uri="{9D8B030D-6E8A-4147-A177-3AD203B41FA5}">
                      <a16:colId xmlns:a16="http://schemas.microsoft.com/office/drawing/2014/main" val="20000"/>
                    </a:ext>
                  </a:extLst>
                </a:gridCol>
                <a:gridCol w="4288225">
                  <a:extLst>
                    <a:ext uri="{9D8B030D-6E8A-4147-A177-3AD203B41FA5}">
                      <a16:colId xmlns:a16="http://schemas.microsoft.com/office/drawing/2014/main" val="20001"/>
                    </a:ext>
                  </a:extLst>
                </a:gridCol>
              </a:tblGrid>
              <a:tr h="306550">
                <a:tc>
                  <a:txBody>
                    <a:bodyPr/>
                    <a:lstStyle/>
                    <a:p>
                      <a:pPr marL="0" marR="0" lvl="0" indent="0" algn="just" rtl="0">
                        <a:lnSpc>
                          <a:spcPct val="107000"/>
                        </a:lnSpc>
                        <a:spcBef>
                          <a:spcPts val="0"/>
                        </a:spcBef>
                        <a:spcAft>
                          <a:spcPts val="0"/>
                        </a:spcAft>
                        <a:buNone/>
                      </a:pPr>
                      <a:r>
                        <a:rPr lang="en-US" sz="2000" b="1">
                          <a:solidFill>
                            <a:srgbClr val="FFFFFF"/>
                          </a:solidFill>
                          <a:latin typeface="Arial"/>
                          <a:ea typeface="Arial"/>
                          <a:cs typeface="Arial"/>
                          <a:sym typeface="Arial"/>
                        </a:rPr>
                        <a:t>Properties</a:t>
                      </a:r>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a:solidFill>
                            <a:srgbClr val="FFFFFF"/>
                          </a:solidFill>
                          <a:latin typeface="Arial"/>
                          <a:ea typeface="Arial"/>
                          <a:cs typeface="Arial"/>
                          <a:sym typeface="Arial"/>
                        </a:rPr>
                        <a:t>Description</a:t>
                      </a:r>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401575">
                <a:tc>
                  <a:txBody>
                    <a:bodyPr/>
                    <a:lstStyle/>
                    <a:p>
                      <a:pPr marL="0" marR="0" lvl="0" indent="0" algn="l" rtl="0">
                        <a:spcBef>
                          <a:spcPts val="0"/>
                        </a:spcBef>
                        <a:spcAft>
                          <a:spcPts val="0"/>
                        </a:spcAft>
                        <a:buNone/>
                      </a:pPr>
                      <a:r>
                        <a:rPr lang="en-US" sz="1800"/>
                        <a:t>Columns</a:t>
                      </a:r>
                      <a:endParaRPr/>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a:t>Represents all table columns</a:t>
                      </a:r>
                      <a:endParaRPr/>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428325">
                <a:tc>
                  <a:txBody>
                    <a:bodyPr/>
                    <a:lstStyle/>
                    <a:p>
                      <a:pPr marL="0" marR="0" lvl="0" indent="0" algn="l" rtl="0">
                        <a:spcBef>
                          <a:spcPts val="0"/>
                        </a:spcBef>
                        <a:spcAft>
                          <a:spcPts val="0"/>
                        </a:spcAft>
                        <a:buNone/>
                      </a:pPr>
                      <a:r>
                        <a:rPr lang="en-US" sz="1800"/>
                        <a:t>Constraints</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Represents all table constraints</a:t>
                      </a:r>
                      <a:endParaRPr/>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2"/>
                  </a:ext>
                </a:extLst>
              </a:tr>
              <a:tr h="401575">
                <a:tc>
                  <a:txBody>
                    <a:bodyPr/>
                    <a:lstStyle/>
                    <a:p>
                      <a:pPr marL="0" marR="0" lvl="0" indent="0" algn="l" rtl="0">
                        <a:spcBef>
                          <a:spcPts val="0"/>
                        </a:spcBef>
                        <a:spcAft>
                          <a:spcPts val="0"/>
                        </a:spcAft>
                        <a:buNone/>
                      </a:pPr>
                      <a:r>
                        <a:rPr lang="en-US" sz="1800"/>
                        <a:t>DataSet</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a:t>Returns the dataset for the table</a:t>
                      </a:r>
                      <a:endParaRPr/>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r h="401575">
                <a:tc>
                  <a:txBody>
                    <a:bodyPr/>
                    <a:lstStyle/>
                    <a:p>
                      <a:pPr marL="0" marR="0" lvl="0" indent="0" algn="l" rtl="0">
                        <a:spcBef>
                          <a:spcPts val="0"/>
                        </a:spcBef>
                        <a:spcAft>
                          <a:spcPts val="0"/>
                        </a:spcAft>
                        <a:buNone/>
                      </a:pPr>
                      <a:r>
                        <a:rPr lang="en-US" sz="1800"/>
                        <a:t>DefaultView</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Customized view of the data table</a:t>
                      </a:r>
                      <a:endParaRPr/>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4"/>
                  </a:ext>
                </a:extLst>
              </a:tr>
              <a:tr h="454150">
                <a:tc>
                  <a:txBody>
                    <a:bodyPr/>
                    <a:lstStyle/>
                    <a:p>
                      <a:pPr marL="0" marR="0" lvl="0" indent="0" algn="l" rtl="0">
                        <a:spcBef>
                          <a:spcPts val="0"/>
                        </a:spcBef>
                        <a:spcAft>
                          <a:spcPts val="0"/>
                        </a:spcAft>
                        <a:buNone/>
                      </a:pPr>
                      <a:r>
                        <a:rPr lang="en-US" sz="1800"/>
                        <a:t>ChildRelation</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Return child relations for the data table</a:t>
                      </a:r>
                      <a:endParaRPr/>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5"/>
                  </a:ext>
                </a:extLst>
              </a:tr>
              <a:tr h="702750">
                <a:tc>
                  <a:txBody>
                    <a:bodyPr/>
                    <a:lstStyle/>
                    <a:p>
                      <a:pPr marL="0" marR="0" lvl="0" indent="0" algn="l" rtl="0">
                        <a:spcBef>
                          <a:spcPts val="0"/>
                        </a:spcBef>
                        <a:spcAft>
                          <a:spcPts val="0"/>
                        </a:spcAft>
                        <a:buNone/>
                      </a:pPr>
                      <a:r>
                        <a:rPr lang="en-US" sz="1800"/>
                        <a:t>ParentRelation</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Returns parent relations for the data table</a:t>
                      </a:r>
                      <a:endParaRPr/>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6"/>
                  </a:ext>
                </a:extLst>
              </a:tr>
              <a:tr h="702750">
                <a:tc>
                  <a:txBody>
                    <a:bodyPr/>
                    <a:lstStyle/>
                    <a:p>
                      <a:pPr marL="0" marR="0" lvl="0" indent="0" algn="l" rtl="0">
                        <a:spcBef>
                          <a:spcPts val="0"/>
                        </a:spcBef>
                        <a:spcAft>
                          <a:spcPts val="0"/>
                        </a:spcAft>
                        <a:buNone/>
                      </a:pPr>
                      <a:r>
                        <a:rPr lang="en-US" sz="1800"/>
                        <a:t>PrimaryKey</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Represents an array of columns that function as primary key for the table</a:t>
                      </a:r>
                      <a:endParaRPr/>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7"/>
                  </a:ext>
                </a:extLst>
              </a:tr>
              <a:tr h="370700">
                <a:tc>
                  <a:txBody>
                    <a:bodyPr/>
                    <a:lstStyle/>
                    <a:p>
                      <a:pPr marL="0" marR="0" lvl="0" indent="0" algn="l" rtl="0">
                        <a:spcBef>
                          <a:spcPts val="0"/>
                        </a:spcBef>
                        <a:spcAft>
                          <a:spcPts val="0"/>
                        </a:spcAft>
                        <a:buNone/>
                      </a:pPr>
                      <a:r>
                        <a:rPr lang="en-US" sz="1800"/>
                        <a:t>Rows</a:t>
                      </a:r>
                      <a:endParaRPr/>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All rows of the data table</a:t>
                      </a:r>
                      <a:endParaRPr/>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515" name="Google Shape;515;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16" name="Google Shape;516;p46"/>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DataView Objects</a:t>
            </a:r>
            <a:endParaRPr sz="4000" b="1">
              <a:solidFill>
                <a:schemeClr val="dk1"/>
              </a:solidFill>
              <a:latin typeface="Arial"/>
              <a:ea typeface="Arial"/>
              <a:cs typeface="Arial"/>
              <a:sym typeface="Arial"/>
            </a:endParaRPr>
          </a:p>
        </p:txBody>
      </p:sp>
      <p:sp>
        <p:nvSpPr>
          <p:cNvPr id="517" name="Google Shape;517;p46"/>
          <p:cNvSpPr txBox="1"/>
          <p:nvPr/>
        </p:nvSpPr>
        <p:spPr>
          <a:xfrm>
            <a:off x="210208" y="1206299"/>
            <a:ext cx="11824137" cy="169277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Represents a databindable, customized view of a DataTable for sorting, filtering, searching, editing, and navigation</a:t>
            </a:r>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DataView does not store data, but instead represents a connected view of its corresponding DataTable</a:t>
            </a:r>
            <a:endParaRPr/>
          </a:p>
        </p:txBody>
      </p:sp>
      <p:graphicFrame>
        <p:nvGraphicFramePr>
          <p:cNvPr id="518" name="Google Shape;518;p46"/>
          <p:cNvGraphicFramePr/>
          <p:nvPr/>
        </p:nvGraphicFramePr>
        <p:xfrm>
          <a:off x="614856" y="3043859"/>
          <a:ext cx="3000000" cy="3000000"/>
        </p:xfrm>
        <a:graphic>
          <a:graphicData uri="http://schemas.openxmlformats.org/drawingml/2006/table">
            <a:tbl>
              <a:tblPr>
                <a:noFill/>
                <a:tableStyleId>{D87CF9B2-4BE6-4980-BE40-F6C8F65D9E69}</a:tableStyleId>
              </a:tblPr>
              <a:tblGrid>
                <a:gridCol w="3158100">
                  <a:extLst>
                    <a:ext uri="{9D8B030D-6E8A-4147-A177-3AD203B41FA5}">
                      <a16:colId xmlns:a16="http://schemas.microsoft.com/office/drawing/2014/main" val="20000"/>
                    </a:ext>
                  </a:extLst>
                </a:gridCol>
                <a:gridCol w="7856750">
                  <a:extLst>
                    <a:ext uri="{9D8B030D-6E8A-4147-A177-3AD203B41FA5}">
                      <a16:colId xmlns:a16="http://schemas.microsoft.com/office/drawing/2014/main" val="20001"/>
                    </a:ext>
                  </a:extLst>
                </a:gridCol>
              </a:tblGrid>
              <a:tr h="256350">
                <a:tc>
                  <a:txBody>
                    <a:bodyPr/>
                    <a:lstStyle/>
                    <a:p>
                      <a:pPr marL="0" marR="0" lvl="0" indent="0" algn="just" rtl="0">
                        <a:lnSpc>
                          <a:spcPct val="107000"/>
                        </a:lnSpc>
                        <a:spcBef>
                          <a:spcPts val="0"/>
                        </a:spcBef>
                        <a:spcAft>
                          <a:spcPts val="0"/>
                        </a:spcAft>
                        <a:buNone/>
                      </a:pPr>
                      <a:r>
                        <a:rPr lang="en-US" sz="2000" b="1">
                          <a:solidFill>
                            <a:srgbClr val="FFFFFF"/>
                          </a:solidFill>
                          <a:latin typeface="Arial"/>
                          <a:ea typeface="Arial"/>
                          <a:cs typeface="Arial"/>
                          <a:sym typeface="Arial"/>
                        </a:rPr>
                        <a:t>Properties</a:t>
                      </a:r>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a:solidFill>
                            <a:srgbClr val="FFFFFF"/>
                          </a:solidFill>
                          <a:latin typeface="Arial"/>
                          <a:ea typeface="Arial"/>
                          <a:cs typeface="Arial"/>
                          <a:sym typeface="Arial"/>
                        </a:rPr>
                        <a:t>Description</a:t>
                      </a:r>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335800">
                <a:tc>
                  <a:txBody>
                    <a:bodyPr/>
                    <a:lstStyle/>
                    <a:p>
                      <a:pPr marL="0" marR="0" lvl="0" indent="0" algn="l" rtl="0">
                        <a:spcBef>
                          <a:spcPts val="0"/>
                        </a:spcBef>
                        <a:spcAft>
                          <a:spcPts val="0"/>
                        </a:spcAft>
                        <a:buNone/>
                      </a:pPr>
                      <a:r>
                        <a:rPr lang="en-US" sz="1800" u="none" strike="noStrike"/>
                        <a:t>RowFilter</a:t>
                      </a:r>
                      <a:endParaRPr sz="1800"/>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a:t>Gets or sets the expression used to filter which rows are viewed in the </a:t>
                      </a:r>
                      <a:r>
                        <a:rPr lang="en-US" sz="1800" u="none" strike="noStrike"/>
                        <a:t>DataView</a:t>
                      </a:r>
                      <a:endParaRPr sz="1800"/>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358175">
                <a:tc>
                  <a:txBody>
                    <a:bodyPr/>
                    <a:lstStyle/>
                    <a:p>
                      <a:pPr marL="0" marR="0" lvl="0" indent="0" algn="l" rtl="0">
                        <a:spcBef>
                          <a:spcPts val="0"/>
                        </a:spcBef>
                        <a:spcAft>
                          <a:spcPts val="0"/>
                        </a:spcAft>
                        <a:buNone/>
                      </a:pPr>
                      <a:r>
                        <a:rPr lang="en-US" sz="1800" u="none" strike="noStrike">
                          <a:solidFill>
                            <a:schemeClr val="dk1"/>
                          </a:solidFill>
                          <a:latin typeface="Arial"/>
                          <a:ea typeface="Arial"/>
                          <a:cs typeface="Arial"/>
                          <a:sym typeface="Arial"/>
                        </a:rPr>
                        <a:t>Sort</a:t>
                      </a:r>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a:solidFill>
                            <a:schemeClr val="dk1"/>
                          </a:solidFill>
                          <a:latin typeface="Arial"/>
                          <a:ea typeface="Arial"/>
                          <a:cs typeface="Arial"/>
                          <a:sym typeface="Arial"/>
                        </a:rPr>
                        <a:t>Gets or sets the sort column or columns, and sort order for the DataView</a:t>
                      </a:r>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2"/>
                  </a:ext>
                </a:extLst>
              </a:tr>
              <a:tr h="335800">
                <a:tc>
                  <a:txBody>
                    <a:bodyPr/>
                    <a:lstStyle/>
                    <a:p>
                      <a:pPr marL="0" marR="0" lvl="0" indent="0" algn="l" rtl="0">
                        <a:spcBef>
                          <a:spcPts val="0"/>
                        </a:spcBef>
                        <a:spcAft>
                          <a:spcPts val="0"/>
                        </a:spcAft>
                        <a:buNone/>
                      </a:pPr>
                      <a:r>
                        <a:rPr lang="en-US" sz="1800" u="none" strike="noStrike">
                          <a:solidFill>
                            <a:schemeClr val="dk1"/>
                          </a:solidFill>
                          <a:latin typeface="Arial"/>
                          <a:ea typeface="Arial"/>
                          <a:cs typeface="Arial"/>
                          <a:sym typeface="Arial"/>
                        </a:rPr>
                        <a:t>Table</a:t>
                      </a:r>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u="none" strike="noStrike">
                          <a:solidFill>
                            <a:schemeClr val="dk1"/>
                          </a:solidFill>
                          <a:latin typeface="Arial"/>
                          <a:ea typeface="Arial"/>
                          <a:cs typeface="Arial"/>
                          <a:sym typeface="Arial"/>
                        </a:rPr>
                        <a:t>Gets or sets the source DataTable</a:t>
                      </a:r>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bl>
          </a:graphicData>
        </a:graphic>
      </p:graphicFrame>
      <p:graphicFrame>
        <p:nvGraphicFramePr>
          <p:cNvPr id="519" name="Google Shape;519;p46"/>
          <p:cNvGraphicFramePr/>
          <p:nvPr/>
        </p:nvGraphicFramePr>
        <p:xfrm>
          <a:off x="588580" y="4927500"/>
          <a:ext cx="3000000" cy="3000000"/>
        </p:xfrm>
        <a:graphic>
          <a:graphicData uri="http://schemas.openxmlformats.org/drawingml/2006/table">
            <a:tbl>
              <a:tblPr>
                <a:noFill/>
                <a:tableStyleId>{D87CF9B2-4BE6-4980-BE40-F6C8F65D9E69}</a:tableStyleId>
              </a:tblPr>
              <a:tblGrid>
                <a:gridCol w="3158100">
                  <a:extLst>
                    <a:ext uri="{9D8B030D-6E8A-4147-A177-3AD203B41FA5}">
                      <a16:colId xmlns:a16="http://schemas.microsoft.com/office/drawing/2014/main" val="20000"/>
                    </a:ext>
                  </a:extLst>
                </a:gridCol>
                <a:gridCol w="7856750">
                  <a:extLst>
                    <a:ext uri="{9D8B030D-6E8A-4147-A177-3AD203B41FA5}">
                      <a16:colId xmlns:a16="http://schemas.microsoft.com/office/drawing/2014/main" val="20001"/>
                    </a:ext>
                  </a:extLst>
                </a:gridCol>
              </a:tblGrid>
              <a:tr h="379775">
                <a:tc>
                  <a:txBody>
                    <a:bodyPr/>
                    <a:lstStyle/>
                    <a:p>
                      <a:pPr marL="0" marR="0" lvl="0" indent="0" algn="just" rtl="0">
                        <a:lnSpc>
                          <a:spcPct val="107000"/>
                        </a:lnSpc>
                        <a:spcBef>
                          <a:spcPts val="0"/>
                        </a:spcBef>
                        <a:spcAft>
                          <a:spcPts val="0"/>
                        </a:spcAft>
                        <a:buNone/>
                      </a:pPr>
                      <a:r>
                        <a:rPr lang="en-US" sz="2000" b="1">
                          <a:solidFill>
                            <a:srgbClr val="FFFFFF"/>
                          </a:solidFill>
                          <a:latin typeface="Arial"/>
                          <a:ea typeface="Arial"/>
                          <a:cs typeface="Arial"/>
                          <a:sym typeface="Arial"/>
                        </a:rPr>
                        <a:t>Methods</a:t>
                      </a:r>
                      <a:endParaRPr/>
                    </a:p>
                  </a:txBody>
                  <a:tcPr marL="57300" marR="57300"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chemeClr val="accent1"/>
                    </a:solidFill>
                  </a:tcPr>
                </a:tc>
                <a:tc>
                  <a:txBody>
                    <a:bodyPr/>
                    <a:lstStyle/>
                    <a:p>
                      <a:pPr marL="0" marR="0" lvl="0" indent="0" algn="just" rtl="0">
                        <a:lnSpc>
                          <a:spcPct val="107000"/>
                        </a:lnSpc>
                        <a:spcBef>
                          <a:spcPts val="0"/>
                        </a:spcBef>
                        <a:spcAft>
                          <a:spcPts val="0"/>
                        </a:spcAft>
                        <a:buNone/>
                      </a:pPr>
                      <a:r>
                        <a:rPr lang="en-US" sz="2000" b="1">
                          <a:solidFill>
                            <a:srgbClr val="FFFFFF"/>
                          </a:solidFill>
                          <a:latin typeface="Arial"/>
                          <a:ea typeface="Arial"/>
                          <a:cs typeface="Arial"/>
                          <a:sym typeface="Arial"/>
                        </a:rPr>
                        <a:t>Description</a:t>
                      </a:r>
                      <a:endParaRPr/>
                    </a:p>
                  </a:txBody>
                  <a:tcPr marL="57300" marR="57300"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8550">
                <a:tc>
                  <a:txBody>
                    <a:bodyPr/>
                    <a:lstStyle/>
                    <a:p>
                      <a:pPr marL="0" marR="0" lvl="0" indent="0" algn="l" rtl="0">
                        <a:spcBef>
                          <a:spcPts val="0"/>
                        </a:spcBef>
                        <a:spcAft>
                          <a:spcPts val="0"/>
                        </a:spcAft>
                        <a:buNone/>
                      </a:pPr>
                      <a:r>
                        <a:rPr lang="en-US" sz="1800" u="none" strike="noStrike">
                          <a:solidFill>
                            <a:schemeClr val="dk1"/>
                          </a:solidFill>
                          <a:latin typeface="Arial"/>
                          <a:ea typeface="Arial"/>
                          <a:cs typeface="Arial"/>
                          <a:sym typeface="Arial"/>
                        </a:rPr>
                        <a:t>Find(Object)</a:t>
                      </a:r>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a:solidFill>
                            <a:schemeClr val="dk1"/>
                          </a:solidFill>
                          <a:latin typeface="Arial"/>
                          <a:ea typeface="Arial"/>
                          <a:cs typeface="Arial"/>
                          <a:sym typeface="Arial"/>
                        </a:rPr>
                        <a:t>Finds a row in the DataView by the specified sort key value</a:t>
                      </a:r>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1"/>
                  </a:ext>
                </a:extLst>
              </a:tr>
              <a:tr h="587675">
                <a:tc>
                  <a:txBody>
                    <a:bodyPr/>
                    <a:lstStyle/>
                    <a:p>
                      <a:pPr marL="0" marR="0" lvl="0" indent="0" algn="l" rtl="0">
                        <a:spcBef>
                          <a:spcPts val="0"/>
                        </a:spcBef>
                        <a:spcAft>
                          <a:spcPts val="0"/>
                        </a:spcAft>
                        <a:buNone/>
                      </a:pPr>
                      <a:r>
                        <a:rPr lang="en-US" sz="1800" u="none" strike="noStrike">
                          <a:solidFill>
                            <a:schemeClr val="dk1"/>
                          </a:solidFill>
                          <a:latin typeface="Arial"/>
                          <a:ea typeface="Arial"/>
                          <a:cs typeface="Arial"/>
                          <a:sym typeface="Arial"/>
                        </a:rPr>
                        <a:t>FindRows(Object)</a:t>
                      </a:r>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a:solidFill>
                            <a:schemeClr val="dk1"/>
                          </a:solidFill>
                          <a:latin typeface="Arial"/>
                          <a:ea typeface="Arial"/>
                          <a:cs typeface="Arial"/>
                          <a:sym typeface="Arial"/>
                        </a:rPr>
                        <a:t>Returns an array of DataRowView objects whose columns match the specified sort key value</a:t>
                      </a:r>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525" name="Google Shape;525;p4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526" name="Google Shape;526;p47"/>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 DataReaders Objects</a:t>
            </a:r>
            <a:endParaRPr sz="4000" b="1">
              <a:solidFill>
                <a:schemeClr val="dk1"/>
              </a:solidFill>
              <a:latin typeface="Arial"/>
              <a:ea typeface="Arial"/>
              <a:cs typeface="Arial"/>
              <a:sym typeface="Arial"/>
            </a:endParaRPr>
          </a:p>
        </p:txBody>
      </p:sp>
      <p:sp>
        <p:nvSpPr>
          <p:cNvPr id="527" name="Google Shape;527;p47"/>
          <p:cNvSpPr txBox="1"/>
          <p:nvPr/>
        </p:nvSpPr>
        <p:spPr>
          <a:xfrm>
            <a:off x="-52554" y="1353398"/>
            <a:ext cx="12013324" cy="512730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DbDataReader type (which implements IDataReader) is the simplest and fastest way to obtain information from a data store. Recall that Data readers represent a read-only, forward-only stream of data returned one record at a time</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Increases the application performance. However, the DataReader object requires an exclusive use of an open connection object fot its whole life span</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 readers are useful when we need to iterate over large amounts of data quickly and we do not need to maintain an in-memory representation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8"/>
          <p:cNvSpPr txBox="1">
            <a:spLocks noGrp="1"/>
          </p:cNvSpPr>
          <p:nvPr>
            <p:ph type="ctrTitle"/>
          </p:nvPr>
        </p:nvSpPr>
        <p:spPr>
          <a:xfrm>
            <a:off x="536026" y="2241458"/>
            <a:ext cx="1118300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000"/>
              <a:buFont typeface="Arial"/>
              <a:buNone/>
            </a:pPr>
            <a:r>
              <a:rPr lang="en-US" sz="4000" b="1">
                <a:solidFill>
                  <a:schemeClr val="accent2"/>
                </a:solidFill>
                <a:latin typeface="Arial"/>
                <a:ea typeface="Arial"/>
                <a:cs typeface="Arial"/>
                <a:sym typeface="Arial"/>
              </a:rPr>
              <a:t>Connected Data Access Demonstration</a:t>
            </a:r>
            <a:endParaRPr sz="4000" b="1">
              <a:solidFill>
                <a:schemeClr val="accent2"/>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538" name="Google Shape;538;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539" name="Google Shape;539;p49"/>
          <p:cNvSpPr txBox="1"/>
          <p:nvPr/>
        </p:nvSpPr>
        <p:spPr>
          <a:xfrm>
            <a:off x="188709" y="722823"/>
            <a:ext cx="12003292"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1.Create a Winform app named </a:t>
            </a:r>
            <a:r>
              <a:rPr lang="en-US" sz="2300" b="1">
                <a:solidFill>
                  <a:srgbClr val="111111"/>
                </a:solidFill>
                <a:latin typeface="Arial"/>
                <a:ea typeface="Arial"/>
                <a:cs typeface="Arial"/>
                <a:sym typeface="Arial"/>
              </a:rPr>
              <a:t>DemoConnectedLayer </a:t>
            </a:r>
            <a:r>
              <a:rPr lang="en-US" sz="2300">
                <a:solidFill>
                  <a:srgbClr val="111111"/>
                </a:solidFill>
                <a:latin typeface="Arial"/>
                <a:ea typeface="Arial"/>
                <a:cs typeface="Arial"/>
                <a:sym typeface="Arial"/>
              </a:rPr>
              <a:t>includes a form named </a:t>
            </a:r>
            <a:r>
              <a:rPr lang="en-US" sz="2300" b="1">
                <a:solidFill>
                  <a:srgbClr val="111111"/>
                </a:solidFill>
                <a:latin typeface="Arial"/>
                <a:ea typeface="Arial"/>
                <a:cs typeface="Arial"/>
                <a:sym typeface="Arial"/>
              </a:rPr>
              <a:t>frmViewProducts</a:t>
            </a:r>
            <a:r>
              <a:rPr lang="en-US" sz="2300">
                <a:solidFill>
                  <a:srgbClr val="111111"/>
                </a:solidFill>
                <a:latin typeface="Arial"/>
                <a:ea typeface="Arial"/>
                <a:cs typeface="Arial"/>
                <a:sym typeface="Arial"/>
              </a:rPr>
              <a:t> and has controls as follows :  </a:t>
            </a:r>
            <a:endParaRPr/>
          </a:p>
        </p:txBody>
      </p:sp>
      <p:sp>
        <p:nvSpPr>
          <p:cNvPr id="540" name="Google Shape;540;p49"/>
          <p:cNvSpPr txBox="1"/>
          <p:nvPr/>
        </p:nvSpPr>
        <p:spPr>
          <a:xfrm>
            <a:off x="0" y="5391532"/>
            <a:ext cx="1200329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rgbClr val="111111"/>
                </a:solidFill>
                <a:latin typeface="Arial"/>
                <a:ea typeface="Arial"/>
                <a:cs typeface="Arial"/>
                <a:sym typeface="Arial"/>
              </a:rPr>
              <a:t>2.Trigger </a:t>
            </a:r>
            <a:r>
              <a:rPr lang="en-US" sz="2300" b="1">
                <a:solidFill>
                  <a:srgbClr val="111111"/>
                </a:solidFill>
                <a:latin typeface="Arial"/>
                <a:ea typeface="Arial"/>
                <a:cs typeface="Arial"/>
                <a:sym typeface="Arial"/>
              </a:rPr>
              <a:t>Click </a:t>
            </a:r>
            <a:r>
              <a:rPr lang="en-US" sz="2300">
                <a:solidFill>
                  <a:srgbClr val="111111"/>
                </a:solidFill>
                <a:latin typeface="Arial"/>
                <a:ea typeface="Arial"/>
                <a:cs typeface="Arial"/>
                <a:sym typeface="Arial"/>
              </a:rPr>
              <a:t>event of the </a:t>
            </a:r>
            <a:r>
              <a:rPr lang="en-US" sz="2400" b="1">
                <a:solidFill>
                  <a:srgbClr val="111111"/>
                </a:solidFill>
                <a:latin typeface="Arial"/>
                <a:ea typeface="Arial"/>
                <a:cs typeface="Arial"/>
                <a:sym typeface="Arial"/>
              </a:rPr>
              <a:t>btnClose</a:t>
            </a:r>
            <a:r>
              <a:rPr lang="en-US" sz="2400">
                <a:solidFill>
                  <a:srgbClr val="111111"/>
                </a:solidFill>
                <a:latin typeface="Arial"/>
                <a:ea typeface="Arial"/>
                <a:cs typeface="Arial"/>
                <a:sym typeface="Arial"/>
              </a:rPr>
              <a:t> button and </a:t>
            </a:r>
            <a:r>
              <a:rPr lang="en-US" sz="2400" b="1">
                <a:solidFill>
                  <a:srgbClr val="111111"/>
                </a:solidFill>
                <a:latin typeface="Arial"/>
                <a:ea typeface="Arial"/>
                <a:cs typeface="Arial"/>
                <a:sym typeface="Arial"/>
              </a:rPr>
              <a:t>Load</a:t>
            </a:r>
            <a:r>
              <a:rPr lang="en-US" sz="2400">
                <a:solidFill>
                  <a:srgbClr val="111111"/>
                </a:solidFill>
                <a:latin typeface="Arial"/>
                <a:ea typeface="Arial"/>
                <a:cs typeface="Arial"/>
                <a:sym typeface="Arial"/>
              </a:rPr>
              <a:t> event of </a:t>
            </a:r>
            <a:r>
              <a:rPr lang="en-US" sz="2400" b="1">
                <a:solidFill>
                  <a:srgbClr val="111111"/>
                </a:solidFill>
                <a:latin typeface="Arial"/>
                <a:ea typeface="Arial"/>
                <a:cs typeface="Arial"/>
                <a:sym typeface="Arial"/>
              </a:rPr>
              <a:t>frmViewProducts </a:t>
            </a:r>
            <a:r>
              <a:rPr lang="en-US" sz="2400">
                <a:solidFill>
                  <a:srgbClr val="111111"/>
                </a:solidFill>
                <a:latin typeface="Arial"/>
                <a:ea typeface="Arial"/>
                <a:cs typeface="Arial"/>
                <a:sym typeface="Arial"/>
              </a:rPr>
              <a:t>form </a:t>
            </a:r>
            <a:endParaRPr sz="2300" b="1">
              <a:solidFill>
                <a:srgbClr val="111111"/>
              </a:solidFill>
              <a:latin typeface="Arial"/>
              <a:ea typeface="Arial"/>
              <a:cs typeface="Arial"/>
              <a:sym typeface="Arial"/>
            </a:endParaRPr>
          </a:p>
        </p:txBody>
      </p:sp>
      <p:pic>
        <p:nvPicPr>
          <p:cNvPr id="541" name="Google Shape;541;p49"/>
          <p:cNvPicPr preferRelativeResize="0"/>
          <p:nvPr/>
        </p:nvPicPr>
        <p:blipFill rotWithShape="1">
          <a:blip r:embed="rId3">
            <a:alphaModFix/>
          </a:blip>
          <a:srcRect/>
          <a:stretch/>
        </p:blipFill>
        <p:spPr>
          <a:xfrm>
            <a:off x="485889" y="1821801"/>
            <a:ext cx="11220221" cy="3311560"/>
          </a:xfrm>
          <a:prstGeom prst="rect">
            <a:avLst/>
          </a:prstGeom>
          <a:noFill/>
          <a:ln>
            <a:noFill/>
          </a:ln>
        </p:spPr>
      </p:pic>
      <p:sp>
        <p:nvSpPr>
          <p:cNvPr id="542" name="Google Shape;542;p49"/>
          <p:cNvSpPr txBox="1"/>
          <p:nvPr/>
        </p:nvSpPr>
        <p:spPr>
          <a:xfrm>
            <a:off x="0" y="5941213"/>
            <a:ext cx="12003292"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3. Install </a:t>
            </a:r>
            <a:r>
              <a:rPr lang="en-US" sz="2300" b="1">
                <a:solidFill>
                  <a:srgbClr val="111111"/>
                </a:solidFill>
                <a:latin typeface="Arial"/>
                <a:ea typeface="Arial"/>
                <a:cs typeface="Arial"/>
                <a:sym typeface="Arial"/>
              </a:rPr>
              <a:t>Microsoft.Data.SqlClient </a:t>
            </a:r>
            <a:r>
              <a:rPr lang="en-US" sz="2300">
                <a:solidFill>
                  <a:srgbClr val="111111"/>
                </a:solidFill>
                <a:latin typeface="Arial"/>
                <a:ea typeface="Arial"/>
                <a:cs typeface="Arial"/>
                <a:sym typeface="Arial"/>
              </a:rPr>
              <a:t>package  from Nuget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 </a:t>
            </a:r>
            <a:r>
              <a:rPr lang="en-US" sz="4400" b="1">
                <a:solidFill>
                  <a:schemeClr val="accent2"/>
                </a:solidFill>
                <a:latin typeface="Arial"/>
                <a:ea typeface="Arial"/>
                <a:cs typeface="Arial"/>
                <a:sym typeface="Arial"/>
              </a:rPr>
              <a:t>ADO.NET Data Access History</a:t>
            </a:r>
            <a:endParaRPr sz="4400" b="1">
              <a:solidFill>
                <a:schemeClr val="accent2"/>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548" name="Google Shape;548;p5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
        <p:nvSpPr>
          <p:cNvPr id="549" name="Google Shape;549;p50"/>
          <p:cNvSpPr txBox="1"/>
          <p:nvPr/>
        </p:nvSpPr>
        <p:spPr>
          <a:xfrm>
            <a:off x="188709" y="597078"/>
            <a:ext cx="12003292"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4. Write codes in </a:t>
            </a:r>
            <a:r>
              <a:rPr lang="en-US" sz="2300" b="1">
                <a:solidFill>
                  <a:srgbClr val="111111"/>
                </a:solidFill>
                <a:latin typeface="Arial"/>
                <a:ea typeface="Arial"/>
                <a:cs typeface="Arial"/>
                <a:sym typeface="Arial"/>
              </a:rPr>
              <a:t>frmViewProducts.cs </a:t>
            </a:r>
            <a:r>
              <a:rPr lang="en-US" sz="2300">
                <a:solidFill>
                  <a:srgbClr val="111111"/>
                </a:solidFill>
                <a:latin typeface="Arial"/>
                <a:ea typeface="Arial"/>
                <a:cs typeface="Arial"/>
                <a:sym typeface="Arial"/>
              </a:rPr>
              <a:t>as follows then press </a:t>
            </a:r>
            <a:r>
              <a:rPr lang="en-US" sz="2300" b="1">
                <a:solidFill>
                  <a:srgbClr val="111111"/>
                </a:solidFill>
                <a:latin typeface="Arial"/>
                <a:ea typeface="Arial"/>
                <a:cs typeface="Arial"/>
                <a:sym typeface="Arial"/>
              </a:rPr>
              <a:t>Ctrl+F5 </a:t>
            </a:r>
            <a:r>
              <a:rPr lang="en-US" sz="2300">
                <a:solidFill>
                  <a:srgbClr val="111111"/>
                </a:solidFill>
                <a:latin typeface="Arial"/>
                <a:ea typeface="Arial"/>
                <a:cs typeface="Arial"/>
                <a:sym typeface="Arial"/>
              </a:rPr>
              <a:t>to run project:</a:t>
            </a:r>
            <a:endParaRPr/>
          </a:p>
        </p:txBody>
      </p:sp>
      <p:grpSp>
        <p:nvGrpSpPr>
          <p:cNvPr id="550" name="Google Shape;550;p50"/>
          <p:cNvGrpSpPr/>
          <p:nvPr/>
        </p:nvGrpSpPr>
        <p:grpSpPr>
          <a:xfrm>
            <a:off x="195478" y="1030154"/>
            <a:ext cx="10370248" cy="5402176"/>
            <a:chOff x="195478" y="1030154"/>
            <a:chExt cx="10370248" cy="5402176"/>
          </a:xfrm>
        </p:grpSpPr>
        <p:pic>
          <p:nvPicPr>
            <p:cNvPr id="551" name="Google Shape;551;p50"/>
            <p:cNvPicPr preferRelativeResize="0"/>
            <p:nvPr/>
          </p:nvPicPr>
          <p:blipFill rotWithShape="1">
            <a:blip r:embed="rId3">
              <a:alphaModFix/>
            </a:blip>
            <a:srcRect/>
            <a:stretch/>
          </p:blipFill>
          <p:spPr>
            <a:xfrm>
              <a:off x="195478" y="1030154"/>
              <a:ext cx="10370248" cy="5402176"/>
            </a:xfrm>
            <a:prstGeom prst="rect">
              <a:avLst/>
            </a:prstGeom>
            <a:noFill/>
            <a:ln>
              <a:noFill/>
            </a:ln>
          </p:spPr>
        </p:pic>
        <p:sp>
          <p:nvSpPr>
            <p:cNvPr id="552" name="Google Shape;552;p50"/>
            <p:cNvSpPr/>
            <p:nvPr/>
          </p:nvSpPr>
          <p:spPr>
            <a:xfrm>
              <a:off x="657445" y="2732314"/>
              <a:ext cx="8312384" cy="28138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553" name="Google Shape;553;p50"/>
          <p:cNvPicPr preferRelativeResize="0"/>
          <p:nvPr/>
        </p:nvPicPr>
        <p:blipFill rotWithShape="1">
          <a:blip r:embed="rId4">
            <a:alphaModFix/>
          </a:blip>
          <a:srcRect/>
          <a:stretch/>
        </p:blipFill>
        <p:spPr>
          <a:xfrm>
            <a:off x="7268173" y="3429000"/>
            <a:ext cx="4880283" cy="258802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1"/>
          <p:cNvSpPr txBox="1">
            <a:spLocks noGrp="1"/>
          </p:cNvSpPr>
          <p:nvPr>
            <p:ph type="ctrTitle"/>
          </p:nvPr>
        </p:nvSpPr>
        <p:spPr>
          <a:xfrm>
            <a:off x="567559" y="2241458"/>
            <a:ext cx="11130455"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000"/>
              <a:buFont typeface="Arial"/>
              <a:buNone/>
            </a:pPr>
            <a:r>
              <a:rPr lang="en-US" sz="4000" b="1">
                <a:solidFill>
                  <a:schemeClr val="accent2"/>
                </a:solidFill>
                <a:latin typeface="Arial"/>
                <a:ea typeface="Arial"/>
                <a:cs typeface="Arial"/>
                <a:sym typeface="Arial"/>
              </a:rPr>
              <a:t>Create, Update, and Delete Queries Demonstration</a:t>
            </a:r>
            <a:endParaRPr sz="4000" b="1">
              <a:solidFill>
                <a:schemeClr val="accent2"/>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564" name="Google Shape;564;p5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
        <p:nvSpPr>
          <p:cNvPr id="565" name="Google Shape;565;p52"/>
          <p:cNvSpPr txBox="1"/>
          <p:nvPr/>
        </p:nvSpPr>
        <p:spPr>
          <a:xfrm>
            <a:off x="188709" y="722823"/>
            <a:ext cx="12003292"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1.Create a Winform app named </a:t>
            </a:r>
            <a:r>
              <a:rPr lang="en-US" sz="2300" b="1">
                <a:solidFill>
                  <a:srgbClr val="111111"/>
                </a:solidFill>
                <a:latin typeface="Arial"/>
                <a:ea typeface="Arial"/>
                <a:cs typeface="Arial"/>
                <a:sym typeface="Arial"/>
              </a:rPr>
              <a:t>ManageCategoriesApp </a:t>
            </a:r>
            <a:r>
              <a:rPr lang="en-US" sz="2300">
                <a:solidFill>
                  <a:srgbClr val="111111"/>
                </a:solidFill>
                <a:latin typeface="Arial"/>
                <a:ea typeface="Arial"/>
                <a:cs typeface="Arial"/>
                <a:sym typeface="Arial"/>
              </a:rPr>
              <a:t>includes a form named </a:t>
            </a:r>
            <a:r>
              <a:rPr lang="en-US" sz="2300" b="1">
                <a:solidFill>
                  <a:srgbClr val="111111"/>
                </a:solidFill>
                <a:latin typeface="Arial"/>
                <a:ea typeface="Arial"/>
                <a:cs typeface="Arial"/>
                <a:sym typeface="Arial"/>
              </a:rPr>
              <a:t>frmManageCategories</a:t>
            </a:r>
            <a:r>
              <a:rPr lang="en-US" sz="2300">
                <a:solidFill>
                  <a:srgbClr val="111111"/>
                </a:solidFill>
                <a:latin typeface="Arial"/>
                <a:ea typeface="Arial"/>
                <a:cs typeface="Arial"/>
                <a:sym typeface="Arial"/>
              </a:rPr>
              <a:t> and has controls as follows :  </a:t>
            </a:r>
            <a:endParaRPr/>
          </a:p>
        </p:txBody>
      </p:sp>
      <p:graphicFrame>
        <p:nvGraphicFramePr>
          <p:cNvPr id="566" name="Google Shape;566;p52"/>
          <p:cNvGraphicFramePr/>
          <p:nvPr/>
        </p:nvGraphicFramePr>
        <p:xfrm>
          <a:off x="5523234" y="1604921"/>
          <a:ext cx="3000000" cy="3000000"/>
        </p:xfrm>
        <a:graphic>
          <a:graphicData uri="http://schemas.openxmlformats.org/drawingml/2006/table">
            <a:tbl>
              <a:tblPr firstRow="1" bandRow="1">
                <a:noFill/>
                <a:tableStyleId>{465E9175-4B41-4CC6-8D4E-BB8CE453D608}</a:tableStyleId>
              </a:tblPr>
              <a:tblGrid>
                <a:gridCol w="1452550">
                  <a:extLst>
                    <a:ext uri="{9D8B030D-6E8A-4147-A177-3AD203B41FA5}">
                      <a16:colId xmlns:a16="http://schemas.microsoft.com/office/drawing/2014/main" val="20000"/>
                    </a:ext>
                  </a:extLst>
                </a:gridCol>
                <a:gridCol w="2262825">
                  <a:extLst>
                    <a:ext uri="{9D8B030D-6E8A-4147-A177-3AD203B41FA5}">
                      <a16:colId xmlns:a16="http://schemas.microsoft.com/office/drawing/2014/main" val="20001"/>
                    </a:ext>
                  </a:extLst>
                </a:gridCol>
                <a:gridCol w="2911375">
                  <a:extLst>
                    <a:ext uri="{9D8B030D-6E8A-4147-A177-3AD203B41FA5}">
                      <a16:colId xmlns:a16="http://schemas.microsoft.com/office/drawing/2014/main" val="20002"/>
                    </a:ext>
                  </a:extLst>
                </a:gridCol>
              </a:tblGrid>
              <a:tr h="240000">
                <a:tc>
                  <a:txBody>
                    <a:bodyPr/>
                    <a:lstStyle/>
                    <a:p>
                      <a:pPr marL="0" marR="0" lvl="0" indent="0" algn="l" rtl="0">
                        <a:spcBef>
                          <a:spcPts val="0"/>
                        </a:spcBef>
                        <a:spcAft>
                          <a:spcPts val="0"/>
                        </a:spcAft>
                        <a:buNone/>
                      </a:pPr>
                      <a:r>
                        <a:rPr lang="en-US" sz="1600">
                          <a:solidFill>
                            <a:schemeClr val="lt1"/>
                          </a:solidFill>
                        </a:rPr>
                        <a:t>Object Type</a:t>
                      </a:r>
                      <a:endParaRPr sz="1600">
                        <a:solidFill>
                          <a:schemeClr val="lt1"/>
                        </a:solidFill>
                      </a:endParaRPr>
                    </a:p>
                  </a:txBody>
                  <a:tcPr marL="91450" marR="91450" marT="45725" marB="45725"/>
                </a:tc>
                <a:tc>
                  <a:txBody>
                    <a:bodyPr/>
                    <a:lstStyle/>
                    <a:p>
                      <a:pPr marL="0" marR="0" lvl="0" indent="0" algn="l" rtl="0">
                        <a:spcBef>
                          <a:spcPts val="0"/>
                        </a:spcBef>
                        <a:spcAft>
                          <a:spcPts val="0"/>
                        </a:spcAft>
                        <a:buNone/>
                      </a:pPr>
                      <a:r>
                        <a:rPr lang="en-US" sz="1600">
                          <a:solidFill>
                            <a:schemeClr val="lt1"/>
                          </a:solidFill>
                        </a:rPr>
                        <a:t>Object name</a:t>
                      </a:r>
                      <a:endParaRPr sz="1600">
                        <a:solidFill>
                          <a:schemeClr val="lt1"/>
                        </a:solidFill>
                      </a:endParaRPr>
                    </a:p>
                  </a:txBody>
                  <a:tcPr marL="91450" marR="91450" marT="45725" marB="45725"/>
                </a:tc>
                <a:tc>
                  <a:txBody>
                    <a:bodyPr/>
                    <a:lstStyle/>
                    <a:p>
                      <a:pPr marL="0" marR="0" lvl="0" indent="0" algn="l" rtl="0">
                        <a:spcBef>
                          <a:spcPts val="0"/>
                        </a:spcBef>
                        <a:spcAft>
                          <a:spcPts val="0"/>
                        </a:spcAft>
                        <a:buNone/>
                      </a:pPr>
                      <a:r>
                        <a:rPr lang="en-US" sz="1600">
                          <a:solidFill>
                            <a:schemeClr val="lt1"/>
                          </a:solidFill>
                        </a:rPr>
                        <a:t>Properties / Events</a:t>
                      </a:r>
                      <a:endParaRPr sz="1600">
                        <a:solidFill>
                          <a:schemeClr val="lt1"/>
                        </a:solidFill>
                      </a:endParaRPr>
                    </a:p>
                  </a:txBody>
                  <a:tcPr marL="91450" marR="91450" marT="45725" marB="45725"/>
                </a:tc>
                <a:extLst>
                  <a:ext uri="{0D108BD9-81ED-4DB2-BD59-A6C34878D82A}">
                    <a16:rowId xmlns:a16="http://schemas.microsoft.com/office/drawing/2014/main" val="10000"/>
                  </a:ext>
                </a:extLst>
              </a:tr>
              <a:tr h="340875">
                <a:tc>
                  <a:txBody>
                    <a:bodyPr/>
                    <a:lstStyle/>
                    <a:p>
                      <a:pPr marL="0" marR="0" lvl="0" indent="0" algn="l" rtl="0">
                        <a:spcBef>
                          <a:spcPts val="0"/>
                        </a:spcBef>
                        <a:spcAft>
                          <a:spcPts val="0"/>
                        </a:spcAft>
                        <a:buNone/>
                      </a:pPr>
                      <a:r>
                        <a:rPr lang="en-US" sz="1600"/>
                        <a:t>Label</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lbCategoryID</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a:t>Text: </a:t>
                      </a:r>
                      <a:r>
                        <a:rPr lang="en-US" sz="1600">
                          <a:solidFill>
                            <a:schemeClr val="dk1"/>
                          </a:solidFill>
                          <a:latin typeface="Arial"/>
                          <a:ea typeface="Arial"/>
                          <a:cs typeface="Arial"/>
                          <a:sym typeface="Arial"/>
                        </a:rPr>
                        <a:t>CategoryID</a:t>
                      </a:r>
                      <a:endParaRPr sz="1600"/>
                    </a:p>
                  </a:txBody>
                  <a:tcPr marL="91450" marR="91450" marT="45725" marB="45725"/>
                </a:tc>
                <a:extLst>
                  <a:ext uri="{0D108BD9-81ED-4DB2-BD59-A6C34878D82A}">
                    <a16:rowId xmlns:a16="http://schemas.microsoft.com/office/drawing/2014/main" val="10001"/>
                  </a:ext>
                </a:extLst>
              </a:tr>
              <a:tr h="365550">
                <a:tc>
                  <a:txBody>
                    <a:bodyPr/>
                    <a:lstStyle/>
                    <a:p>
                      <a:pPr marL="0" marR="0" lvl="0" indent="0" algn="l" rtl="0">
                        <a:spcBef>
                          <a:spcPts val="0"/>
                        </a:spcBef>
                        <a:spcAft>
                          <a:spcPts val="0"/>
                        </a:spcAft>
                        <a:buNone/>
                      </a:pPr>
                      <a:r>
                        <a:rPr lang="en-US" sz="1600"/>
                        <a:t>Label</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lbCategoryName</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a:solidFill>
                            <a:schemeClr val="dk1"/>
                          </a:solidFill>
                          <a:latin typeface="Arial"/>
                          <a:ea typeface="Arial"/>
                          <a:cs typeface="Arial"/>
                          <a:sym typeface="Arial"/>
                        </a:rPr>
                        <a:t>Text: </a:t>
                      </a:r>
                      <a:r>
                        <a:rPr lang="en-US" sz="1600">
                          <a:solidFill>
                            <a:schemeClr val="dk1"/>
                          </a:solidFill>
                          <a:latin typeface="Arial"/>
                          <a:ea typeface="Arial"/>
                          <a:cs typeface="Arial"/>
                          <a:sym typeface="Arial"/>
                        </a:rPr>
                        <a:t>CategoryName</a:t>
                      </a:r>
                      <a:endParaRPr sz="1600" b="0"/>
                    </a:p>
                  </a:txBody>
                  <a:tcPr marL="91450" marR="91450" marT="45725" marB="45725"/>
                </a:tc>
                <a:extLst>
                  <a:ext uri="{0D108BD9-81ED-4DB2-BD59-A6C34878D82A}">
                    <a16:rowId xmlns:a16="http://schemas.microsoft.com/office/drawing/2014/main" val="10002"/>
                  </a:ext>
                </a:extLst>
              </a:tr>
              <a:tr h="345075">
                <a:tc>
                  <a:txBody>
                    <a:bodyPr/>
                    <a:lstStyle/>
                    <a:p>
                      <a:pPr marL="0" marR="0" lvl="0" indent="0" algn="l" rtl="0">
                        <a:spcBef>
                          <a:spcPts val="0"/>
                        </a:spcBef>
                        <a:spcAft>
                          <a:spcPts val="0"/>
                        </a:spcAft>
                        <a:buNone/>
                      </a:pPr>
                      <a:r>
                        <a:rPr lang="en-US" sz="1600"/>
                        <a:t>TextBox</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txtCategoryID</a:t>
                      </a:r>
                      <a:endParaRPr sz="1600"/>
                    </a:p>
                  </a:txBody>
                  <a:tcPr marL="91450" marR="91450" marT="45725" marB="45725"/>
                </a:tc>
                <a:tc>
                  <a:txBody>
                    <a:bodyPr/>
                    <a:lstStyle/>
                    <a:p>
                      <a:pPr marL="0" marR="0" lvl="0" indent="0" algn="l" rtl="0">
                        <a:spcBef>
                          <a:spcPts val="0"/>
                        </a:spcBef>
                        <a:spcAft>
                          <a:spcPts val="0"/>
                        </a:spcAft>
                        <a:buNone/>
                      </a:pPr>
                      <a:r>
                        <a:rPr lang="en-US" sz="1600"/>
                        <a:t>ReadOnly: True</a:t>
                      </a:r>
                      <a:endParaRPr/>
                    </a:p>
                  </a:txBody>
                  <a:tcPr marL="91450" marR="91450" marT="45725" marB="45725"/>
                </a:tc>
                <a:extLst>
                  <a:ext uri="{0D108BD9-81ED-4DB2-BD59-A6C34878D82A}">
                    <a16:rowId xmlns:a16="http://schemas.microsoft.com/office/drawing/2014/main" val="10003"/>
                  </a:ext>
                </a:extLst>
              </a:tr>
              <a:tr h="315650">
                <a:tc>
                  <a:txBody>
                    <a:bodyPr/>
                    <a:lstStyle/>
                    <a:p>
                      <a:pPr marL="0" marR="0" lvl="0" indent="0" algn="l" rtl="0">
                        <a:spcBef>
                          <a:spcPts val="0"/>
                        </a:spcBef>
                        <a:spcAft>
                          <a:spcPts val="0"/>
                        </a:spcAft>
                        <a:buNone/>
                      </a:pPr>
                      <a:r>
                        <a:rPr lang="en-US" sz="1600"/>
                        <a:t>TextBox</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txtCategoryName</a:t>
                      </a:r>
                      <a:endParaRPr sz="1600"/>
                    </a:p>
                  </a:txBody>
                  <a:tcPr marL="91450" marR="91450" marT="45725" marB="45725"/>
                </a:tc>
                <a:tc>
                  <a:txBody>
                    <a:bodyPr/>
                    <a:lstStyle/>
                    <a:p>
                      <a:pPr marL="0" marR="0" lvl="0" indent="0" algn="l" rtl="0">
                        <a:spcBef>
                          <a:spcPts val="0"/>
                        </a:spcBef>
                        <a:spcAft>
                          <a:spcPts val="0"/>
                        </a:spcAft>
                        <a:buNone/>
                      </a:pPr>
                      <a:endParaRPr sz="1600"/>
                    </a:p>
                  </a:txBody>
                  <a:tcPr marL="91450" marR="91450" marT="45725" marB="45725"/>
                </a:tc>
                <a:extLst>
                  <a:ext uri="{0D108BD9-81ED-4DB2-BD59-A6C34878D82A}">
                    <a16:rowId xmlns:a16="http://schemas.microsoft.com/office/drawing/2014/main" val="10004"/>
                  </a:ext>
                </a:extLst>
              </a:tr>
              <a:tr h="307250">
                <a:tc>
                  <a:txBody>
                    <a:bodyPr/>
                    <a:lstStyle/>
                    <a:p>
                      <a:pPr marL="0" marR="0" lvl="0" indent="0" algn="l" rtl="0">
                        <a:spcBef>
                          <a:spcPts val="0"/>
                        </a:spcBef>
                        <a:spcAft>
                          <a:spcPts val="0"/>
                        </a:spcAft>
                        <a:buNone/>
                      </a:pPr>
                      <a:r>
                        <a:rPr lang="en-US" sz="1600"/>
                        <a:t>Button</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btnInsert</a:t>
                      </a:r>
                      <a:endParaRPr/>
                    </a:p>
                  </a:txBody>
                  <a:tcPr marL="91450" marR="91450" marT="45725" marB="45725"/>
                </a:tc>
                <a:tc>
                  <a:txBody>
                    <a:bodyPr/>
                    <a:lstStyle/>
                    <a:p>
                      <a:pPr marL="0" marR="0" lvl="0" indent="0" algn="l" rtl="0">
                        <a:spcBef>
                          <a:spcPts val="0"/>
                        </a:spcBef>
                        <a:spcAft>
                          <a:spcPts val="0"/>
                        </a:spcAft>
                        <a:buNone/>
                      </a:pPr>
                      <a:r>
                        <a:rPr lang="en-US" sz="1600"/>
                        <a:t>Text: Insert</a:t>
                      </a:r>
                      <a:endParaRPr/>
                    </a:p>
                    <a:p>
                      <a:pPr marL="0" marR="0" lvl="0" indent="0" algn="l" rtl="0">
                        <a:spcBef>
                          <a:spcPts val="0"/>
                        </a:spcBef>
                        <a:spcAft>
                          <a:spcPts val="0"/>
                        </a:spcAft>
                        <a:buNone/>
                      </a:pPr>
                      <a:r>
                        <a:rPr lang="en-US" sz="1600">
                          <a:solidFill>
                            <a:srgbClr val="FF0000"/>
                          </a:solidFill>
                        </a:rPr>
                        <a:t>Event Handler: Click</a:t>
                      </a:r>
                      <a:endParaRPr sz="1600">
                        <a:solidFill>
                          <a:srgbClr val="FF0000"/>
                        </a:solidFill>
                      </a:endParaRPr>
                    </a:p>
                  </a:txBody>
                  <a:tcPr marL="91450" marR="91450" marT="45725" marB="45725"/>
                </a:tc>
                <a:extLst>
                  <a:ext uri="{0D108BD9-81ED-4DB2-BD59-A6C34878D82A}">
                    <a16:rowId xmlns:a16="http://schemas.microsoft.com/office/drawing/2014/main" val="10005"/>
                  </a:ext>
                </a:extLst>
              </a:tr>
              <a:tr h="340875">
                <a:tc>
                  <a:txBody>
                    <a:bodyPr/>
                    <a:lstStyle/>
                    <a:p>
                      <a:pPr marL="0" marR="0" lvl="0" indent="0" algn="l" rtl="0">
                        <a:lnSpc>
                          <a:spcPct val="100000"/>
                        </a:lnSpc>
                        <a:spcBef>
                          <a:spcPts val="0"/>
                        </a:spcBef>
                        <a:spcAft>
                          <a:spcPts val="0"/>
                        </a:spcAft>
                        <a:buClr>
                          <a:schemeClr val="dk1"/>
                        </a:buClr>
                        <a:buSzPts val="1600"/>
                        <a:buFont typeface="Arial"/>
                        <a:buNone/>
                      </a:pPr>
                      <a:r>
                        <a:rPr lang="en-US" sz="1600"/>
                        <a:t>Button</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btnUpdate</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a:t>Text: Update</a:t>
                      </a:r>
                      <a:endParaRPr/>
                    </a:p>
                    <a:p>
                      <a:pPr marL="0" marR="0" lvl="0" indent="0" algn="l" rtl="0">
                        <a:lnSpc>
                          <a:spcPct val="100000"/>
                        </a:lnSpc>
                        <a:spcBef>
                          <a:spcPts val="0"/>
                        </a:spcBef>
                        <a:spcAft>
                          <a:spcPts val="0"/>
                        </a:spcAft>
                        <a:buClr>
                          <a:srgbClr val="FF0000"/>
                        </a:buClr>
                        <a:buSzPts val="1600"/>
                        <a:buFont typeface="Arial"/>
                        <a:buNone/>
                      </a:pPr>
                      <a:r>
                        <a:rPr lang="en-US" sz="1600">
                          <a:solidFill>
                            <a:srgbClr val="FF0000"/>
                          </a:solidFill>
                        </a:rPr>
                        <a:t>Event Handler: Click</a:t>
                      </a:r>
                      <a:endParaRPr sz="1600"/>
                    </a:p>
                  </a:txBody>
                  <a:tcPr marL="91450" marR="91450" marT="45725" marB="45725"/>
                </a:tc>
                <a:extLst>
                  <a:ext uri="{0D108BD9-81ED-4DB2-BD59-A6C34878D82A}">
                    <a16:rowId xmlns:a16="http://schemas.microsoft.com/office/drawing/2014/main" val="10006"/>
                  </a:ext>
                </a:extLst>
              </a:tr>
              <a:tr h="342975">
                <a:tc>
                  <a:txBody>
                    <a:bodyPr/>
                    <a:lstStyle/>
                    <a:p>
                      <a:pPr marL="0" marR="0" lvl="0" indent="0" algn="l" rtl="0">
                        <a:lnSpc>
                          <a:spcPct val="100000"/>
                        </a:lnSpc>
                        <a:spcBef>
                          <a:spcPts val="0"/>
                        </a:spcBef>
                        <a:spcAft>
                          <a:spcPts val="0"/>
                        </a:spcAft>
                        <a:buClr>
                          <a:schemeClr val="dk1"/>
                        </a:buClr>
                        <a:buSzPts val="1600"/>
                        <a:buFont typeface="Arial"/>
                        <a:buNone/>
                      </a:pPr>
                      <a:r>
                        <a:rPr lang="en-US" sz="1600"/>
                        <a:t>Button</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btnDelete</a:t>
                      </a:r>
                      <a:endParaRPr sz="1600"/>
                    </a:p>
                  </a:txBody>
                  <a:tcPr marL="91450" marR="91450" marT="45725" marB="45725"/>
                </a:tc>
                <a:tc>
                  <a:txBody>
                    <a:bodyPr/>
                    <a:lstStyle/>
                    <a:p>
                      <a:pPr marL="0" marR="0" lvl="0" indent="0" algn="l" rtl="0">
                        <a:spcBef>
                          <a:spcPts val="0"/>
                        </a:spcBef>
                        <a:spcAft>
                          <a:spcPts val="0"/>
                        </a:spcAft>
                        <a:buNone/>
                      </a:pPr>
                      <a:r>
                        <a:rPr lang="en-US" sz="1600"/>
                        <a:t>Text: Delete</a:t>
                      </a:r>
                      <a:endParaRPr/>
                    </a:p>
                    <a:p>
                      <a:pPr marL="0" marR="0" lvl="0" indent="0" algn="l" rtl="0">
                        <a:lnSpc>
                          <a:spcPct val="100000"/>
                        </a:lnSpc>
                        <a:spcBef>
                          <a:spcPts val="0"/>
                        </a:spcBef>
                        <a:spcAft>
                          <a:spcPts val="0"/>
                        </a:spcAft>
                        <a:buClr>
                          <a:srgbClr val="FF0000"/>
                        </a:buClr>
                        <a:buSzPts val="1600"/>
                        <a:buFont typeface="Arial"/>
                        <a:buNone/>
                      </a:pPr>
                      <a:r>
                        <a:rPr lang="en-US" sz="1600">
                          <a:solidFill>
                            <a:srgbClr val="FF0000"/>
                          </a:solidFill>
                        </a:rPr>
                        <a:t>Event Handler: Click</a:t>
                      </a:r>
                      <a:endParaRPr sz="1600"/>
                    </a:p>
                  </a:txBody>
                  <a:tcPr marL="91450" marR="91450" marT="45725" marB="45725"/>
                </a:tc>
                <a:extLst>
                  <a:ext uri="{0D108BD9-81ED-4DB2-BD59-A6C34878D82A}">
                    <a16:rowId xmlns:a16="http://schemas.microsoft.com/office/drawing/2014/main" val="10007"/>
                  </a:ext>
                </a:extLst>
              </a:tr>
              <a:tr h="261700">
                <a:tc>
                  <a:txBody>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DataGridView</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dgvCategories</a:t>
                      </a:r>
                      <a:endParaRPr sz="1600"/>
                    </a:p>
                  </a:txBody>
                  <a:tcPr marL="91450" marR="91450" marT="45725" marB="45725"/>
                </a:tc>
                <a:tc>
                  <a:txBody>
                    <a:bodyPr/>
                    <a:lstStyle/>
                    <a:p>
                      <a:pPr marL="0" marR="0" lvl="0" indent="0" algn="l" rtl="0">
                        <a:spcBef>
                          <a:spcPts val="0"/>
                        </a:spcBef>
                        <a:spcAft>
                          <a:spcPts val="0"/>
                        </a:spcAft>
                        <a:buNone/>
                      </a:pPr>
                      <a:r>
                        <a:rPr lang="en-US" sz="1600"/>
                        <a:t>ReadOnly: True</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SelectionMode:FullRowSelect</a:t>
                      </a:r>
                      <a:endParaRPr sz="1600"/>
                    </a:p>
                  </a:txBody>
                  <a:tcPr marL="91450" marR="91450" marT="45725" marB="45725"/>
                </a:tc>
                <a:extLst>
                  <a:ext uri="{0D108BD9-81ED-4DB2-BD59-A6C34878D82A}">
                    <a16:rowId xmlns:a16="http://schemas.microsoft.com/office/drawing/2014/main" val="10008"/>
                  </a:ext>
                </a:extLst>
              </a:tr>
              <a:tr h="292025">
                <a:tc>
                  <a:txBody>
                    <a:bodyPr/>
                    <a:lstStyle/>
                    <a:p>
                      <a:pPr marL="0" marR="0" lvl="0" indent="0" algn="l" rtl="0">
                        <a:spcBef>
                          <a:spcPts val="0"/>
                        </a:spcBef>
                        <a:spcAft>
                          <a:spcPts val="0"/>
                        </a:spcAft>
                        <a:buNone/>
                      </a:pPr>
                      <a:r>
                        <a:rPr lang="en-US" sz="1600"/>
                        <a:t>Form</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frmManageCategories</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StartPosition: CenterScreen</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Text: Manage Categories</a:t>
                      </a:r>
                      <a:endParaRPr/>
                    </a:p>
                    <a:p>
                      <a:pPr marL="0" marR="0" lvl="0" indent="0" algn="l" rtl="0">
                        <a:lnSpc>
                          <a:spcPct val="100000"/>
                        </a:lnSpc>
                        <a:spcBef>
                          <a:spcPts val="0"/>
                        </a:spcBef>
                        <a:spcAft>
                          <a:spcPts val="0"/>
                        </a:spcAft>
                        <a:buClr>
                          <a:srgbClr val="FF0000"/>
                        </a:buClr>
                        <a:buSzPts val="1600"/>
                        <a:buFont typeface="Arial"/>
                        <a:buNone/>
                      </a:pPr>
                      <a:r>
                        <a:rPr lang="en-US" sz="1600">
                          <a:solidFill>
                            <a:srgbClr val="FF0000"/>
                          </a:solidFill>
                        </a:rPr>
                        <a:t>Event Handler: Load</a:t>
                      </a:r>
                      <a:endParaRPr sz="1600"/>
                    </a:p>
                  </a:txBody>
                  <a:tcPr marL="91450" marR="91450" marT="45725" marB="45725"/>
                </a:tc>
                <a:extLst>
                  <a:ext uri="{0D108BD9-81ED-4DB2-BD59-A6C34878D82A}">
                    <a16:rowId xmlns:a16="http://schemas.microsoft.com/office/drawing/2014/main" val="10009"/>
                  </a:ext>
                </a:extLst>
              </a:tr>
            </a:tbl>
          </a:graphicData>
        </a:graphic>
      </p:graphicFrame>
      <p:pic>
        <p:nvPicPr>
          <p:cNvPr id="567" name="Google Shape;567;p52"/>
          <p:cNvPicPr preferRelativeResize="0"/>
          <p:nvPr/>
        </p:nvPicPr>
        <p:blipFill rotWithShape="1">
          <a:blip r:embed="rId3">
            <a:alphaModFix/>
          </a:blip>
          <a:srcRect/>
          <a:stretch/>
        </p:blipFill>
        <p:spPr>
          <a:xfrm>
            <a:off x="241259" y="1625961"/>
            <a:ext cx="5193711" cy="40489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573" name="Google Shape;573;p5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grpSp>
        <p:nvGrpSpPr>
          <p:cNvPr id="574" name="Google Shape;574;p53"/>
          <p:cNvGrpSpPr/>
          <p:nvPr/>
        </p:nvGrpSpPr>
        <p:grpSpPr>
          <a:xfrm>
            <a:off x="1573321" y="1290826"/>
            <a:ext cx="10408080" cy="5071957"/>
            <a:chOff x="404520" y="893021"/>
            <a:chExt cx="10408080" cy="5071957"/>
          </a:xfrm>
        </p:grpSpPr>
        <p:pic>
          <p:nvPicPr>
            <p:cNvPr id="575" name="Google Shape;575;p53"/>
            <p:cNvPicPr preferRelativeResize="0"/>
            <p:nvPr/>
          </p:nvPicPr>
          <p:blipFill rotWithShape="1">
            <a:blip r:embed="rId3">
              <a:alphaModFix/>
            </a:blip>
            <a:srcRect/>
            <a:stretch/>
          </p:blipFill>
          <p:spPr>
            <a:xfrm>
              <a:off x="404520" y="893021"/>
              <a:ext cx="10408080" cy="5071957"/>
            </a:xfrm>
            <a:prstGeom prst="rect">
              <a:avLst/>
            </a:prstGeom>
            <a:noFill/>
            <a:ln>
              <a:noFill/>
            </a:ln>
          </p:spPr>
        </p:pic>
        <p:sp>
          <p:nvSpPr>
            <p:cNvPr id="576" name="Google Shape;576;p53"/>
            <p:cNvSpPr/>
            <p:nvPr/>
          </p:nvSpPr>
          <p:spPr>
            <a:xfrm>
              <a:off x="3844532" y="3563868"/>
              <a:ext cx="5745782" cy="28967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77" name="Google Shape;577;p53"/>
          <p:cNvSpPr txBox="1"/>
          <p:nvPr/>
        </p:nvSpPr>
        <p:spPr>
          <a:xfrm>
            <a:off x="155430" y="560533"/>
            <a:ext cx="11884170"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2.Right-click on the project | </a:t>
            </a:r>
            <a:r>
              <a:rPr lang="en-US" sz="2300" b="1">
                <a:solidFill>
                  <a:srgbClr val="111111"/>
                </a:solidFill>
                <a:latin typeface="Arial"/>
                <a:ea typeface="Arial"/>
                <a:cs typeface="Arial"/>
                <a:sym typeface="Arial"/>
              </a:rPr>
              <a:t>Add</a:t>
            </a:r>
            <a:r>
              <a:rPr lang="en-US" sz="2300">
                <a:solidFill>
                  <a:srgbClr val="111111"/>
                </a:solidFill>
                <a:latin typeface="Arial"/>
                <a:ea typeface="Arial"/>
                <a:cs typeface="Arial"/>
                <a:sym typeface="Arial"/>
              </a:rPr>
              <a:t> |  </a:t>
            </a:r>
            <a:r>
              <a:rPr lang="en-US" sz="2300" b="1">
                <a:solidFill>
                  <a:srgbClr val="111111"/>
                </a:solidFill>
                <a:latin typeface="Arial"/>
                <a:ea typeface="Arial"/>
                <a:cs typeface="Arial"/>
                <a:sym typeface="Arial"/>
              </a:rPr>
              <a:t>Class</a:t>
            </a:r>
            <a:r>
              <a:rPr lang="en-US" sz="2300">
                <a:solidFill>
                  <a:srgbClr val="111111"/>
                </a:solidFill>
                <a:latin typeface="Arial"/>
                <a:ea typeface="Arial"/>
                <a:cs typeface="Arial"/>
                <a:sym typeface="Arial"/>
              </a:rPr>
              <a:t>, named </a:t>
            </a:r>
            <a:r>
              <a:rPr lang="en-US" sz="2300" b="1">
                <a:solidFill>
                  <a:srgbClr val="111111"/>
                </a:solidFill>
                <a:latin typeface="Arial"/>
                <a:ea typeface="Arial"/>
                <a:cs typeface="Arial"/>
                <a:sym typeface="Arial"/>
              </a:rPr>
              <a:t>ManageCategories.cs </a:t>
            </a:r>
            <a:r>
              <a:rPr lang="en-US" sz="2300">
                <a:solidFill>
                  <a:srgbClr val="111111"/>
                </a:solidFill>
                <a:latin typeface="Arial"/>
                <a:ea typeface="Arial"/>
                <a:cs typeface="Arial"/>
                <a:sym typeface="Arial"/>
              </a:rPr>
              <a:t>then</a:t>
            </a:r>
            <a:r>
              <a:rPr lang="en-US" sz="2300" b="1">
                <a:solidFill>
                  <a:srgbClr val="111111"/>
                </a:solidFill>
                <a:latin typeface="Arial"/>
                <a:ea typeface="Arial"/>
                <a:cs typeface="Arial"/>
                <a:sym typeface="Arial"/>
              </a:rPr>
              <a:t> </a:t>
            </a:r>
            <a:r>
              <a:rPr lang="en-US" sz="2300">
                <a:solidFill>
                  <a:srgbClr val="111111"/>
                </a:solidFill>
                <a:latin typeface="Arial"/>
                <a:ea typeface="Arial"/>
                <a:cs typeface="Arial"/>
                <a:sym typeface="Arial"/>
              </a:rPr>
              <a:t>write codes as follows:</a:t>
            </a:r>
            <a:endParaRPr sz="2300" b="1">
              <a:solidFill>
                <a:srgbClr val="11111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583" name="Google Shape;583;p5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pic>
        <p:nvPicPr>
          <p:cNvPr id="584" name="Google Shape;584;p54"/>
          <p:cNvPicPr preferRelativeResize="0"/>
          <p:nvPr/>
        </p:nvPicPr>
        <p:blipFill rotWithShape="1">
          <a:blip r:embed="rId3">
            <a:alphaModFix/>
          </a:blip>
          <a:srcRect/>
          <a:stretch/>
        </p:blipFill>
        <p:spPr>
          <a:xfrm>
            <a:off x="200535" y="708553"/>
            <a:ext cx="8733654" cy="5740616"/>
          </a:xfrm>
          <a:prstGeom prst="rect">
            <a:avLst/>
          </a:prstGeom>
          <a:noFill/>
          <a:ln>
            <a:noFill/>
          </a:ln>
        </p:spPr>
      </p:pic>
      <p:pic>
        <p:nvPicPr>
          <p:cNvPr id="585" name="Google Shape;585;p54"/>
          <p:cNvPicPr preferRelativeResize="0"/>
          <p:nvPr/>
        </p:nvPicPr>
        <p:blipFill rotWithShape="1">
          <a:blip r:embed="rId4">
            <a:alphaModFix/>
          </a:blip>
          <a:srcRect/>
          <a:stretch/>
        </p:blipFill>
        <p:spPr>
          <a:xfrm>
            <a:off x="8019133" y="740083"/>
            <a:ext cx="4172867" cy="258951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5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591" name="Google Shape;591;p5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pic>
        <p:nvPicPr>
          <p:cNvPr id="592" name="Google Shape;592;p55"/>
          <p:cNvPicPr preferRelativeResize="0"/>
          <p:nvPr/>
        </p:nvPicPr>
        <p:blipFill rotWithShape="1">
          <a:blip r:embed="rId3">
            <a:alphaModFix/>
          </a:blip>
          <a:srcRect/>
          <a:stretch/>
        </p:blipFill>
        <p:spPr>
          <a:xfrm>
            <a:off x="332143" y="886473"/>
            <a:ext cx="11527713" cy="488370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598" name="Google Shape;598;p5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pic>
        <p:nvPicPr>
          <p:cNvPr id="599" name="Google Shape;599;p56"/>
          <p:cNvPicPr preferRelativeResize="0"/>
          <p:nvPr/>
        </p:nvPicPr>
        <p:blipFill rotWithShape="1">
          <a:blip r:embed="rId3">
            <a:alphaModFix/>
          </a:blip>
          <a:srcRect/>
          <a:stretch/>
        </p:blipFill>
        <p:spPr>
          <a:xfrm>
            <a:off x="281083" y="669693"/>
            <a:ext cx="9338865" cy="5051561"/>
          </a:xfrm>
          <a:prstGeom prst="rect">
            <a:avLst/>
          </a:prstGeom>
          <a:noFill/>
          <a:ln>
            <a:noFill/>
          </a:ln>
        </p:spPr>
      </p:pic>
      <p:sp>
        <p:nvSpPr>
          <p:cNvPr id="600" name="Google Shape;600;p56"/>
          <p:cNvSpPr txBox="1"/>
          <p:nvPr/>
        </p:nvSpPr>
        <p:spPr>
          <a:xfrm>
            <a:off x="281083" y="5875675"/>
            <a:ext cx="11910916" cy="467051"/>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a:ea typeface="Arial"/>
                <a:cs typeface="Arial"/>
                <a:sym typeface="Arial"/>
              </a:rPr>
              <a:t>3.Write codes in </a:t>
            </a:r>
            <a:r>
              <a:rPr lang="en-US" sz="2400" b="1">
                <a:solidFill>
                  <a:schemeClr val="dk1"/>
                </a:solidFill>
                <a:latin typeface="Arial"/>
                <a:ea typeface="Arial"/>
                <a:cs typeface="Arial"/>
                <a:sym typeface="Arial"/>
              </a:rPr>
              <a:t>frmManageCategories.cs</a:t>
            </a:r>
            <a:r>
              <a:rPr lang="en-US" sz="2300">
                <a:solidFill>
                  <a:srgbClr val="111111"/>
                </a:solidFill>
                <a:latin typeface="Arial"/>
                <a:ea typeface="Arial"/>
                <a:cs typeface="Arial"/>
                <a:sym typeface="Arial"/>
              </a:rPr>
              <a:t> as follows then press </a:t>
            </a:r>
            <a:r>
              <a:rPr lang="en-US" sz="2300" b="1">
                <a:solidFill>
                  <a:srgbClr val="111111"/>
                </a:solidFill>
                <a:latin typeface="Arial"/>
                <a:ea typeface="Arial"/>
                <a:cs typeface="Arial"/>
                <a:sym typeface="Arial"/>
              </a:rPr>
              <a:t>Ctrl+F5 </a:t>
            </a:r>
            <a:r>
              <a:rPr lang="en-US" sz="2300">
                <a:solidFill>
                  <a:srgbClr val="111111"/>
                </a:solidFill>
                <a:latin typeface="Arial"/>
                <a:ea typeface="Arial"/>
                <a:cs typeface="Arial"/>
                <a:sym typeface="Arial"/>
              </a:rPr>
              <a:t>to run project:</a:t>
            </a:r>
            <a:endParaRPr sz="2300" b="1">
              <a:solidFill>
                <a:srgbClr val="11111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606" name="Google Shape;606;p5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grpSp>
        <p:nvGrpSpPr>
          <p:cNvPr id="607" name="Google Shape;607;p57"/>
          <p:cNvGrpSpPr/>
          <p:nvPr/>
        </p:nvGrpSpPr>
        <p:grpSpPr>
          <a:xfrm>
            <a:off x="439333" y="1324303"/>
            <a:ext cx="9986930" cy="4674367"/>
            <a:chOff x="355248" y="1274879"/>
            <a:chExt cx="11481503" cy="4607897"/>
          </a:xfrm>
        </p:grpSpPr>
        <p:pic>
          <p:nvPicPr>
            <p:cNvPr id="608" name="Google Shape;608;p57"/>
            <p:cNvPicPr preferRelativeResize="0"/>
            <p:nvPr/>
          </p:nvPicPr>
          <p:blipFill rotWithShape="1">
            <a:blip r:embed="rId3">
              <a:alphaModFix/>
            </a:blip>
            <a:srcRect/>
            <a:stretch/>
          </p:blipFill>
          <p:spPr>
            <a:xfrm>
              <a:off x="355248" y="1274879"/>
              <a:ext cx="11481503" cy="4607897"/>
            </a:xfrm>
            <a:prstGeom prst="rect">
              <a:avLst/>
            </a:prstGeom>
            <a:noFill/>
            <a:ln>
              <a:noFill/>
            </a:ln>
          </p:spPr>
        </p:pic>
        <p:grpSp>
          <p:nvGrpSpPr>
            <p:cNvPr id="609" name="Google Shape;609;p57"/>
            <p:cNvGrpSpPr/>
            <p:nvPr/>
          </p:nvGrpSpPr>
          <p:grpSpPr>
            <a:xfrm>
              <a:off x="851338" y="1858402"/>
              <a:ext cx="9217572" cy="2934315"/>
              <a:chOff x="851338" y="1858402"/>
              <a:chExt cx="9217572" cy="2934315"/>
            </a:xfrm>
          </p:grpSpPr>
          <p:sp>
            <p:nvSpPr>
              <p:cNvPr id="610" name="Google Shape;610;p57"/>
              <p:cNvSpPr/>
              <p:nvPr/>
            </p:nvSpPr>
            <p:spPr>
              <a:xfrm>
                <a:off x="851338" y="1858402"/>
                <a:ext cx="7420303" cy="306729"/>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Google Shape;611;p57"/>
              <p:cNvSpPr/>
              <p:nvPr/>
            </p:nvSpPr>
            <p:spPr>
              <a:xfrm>
                <a:off x="1187669" y="3578828"/>
                <a:ext cx="8881241" cy="1213889"/>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617" name="Google Shape;617;p5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58</a:t>
            </a:fld>
            <a:endParaRPr/>
          </a:p>
        </p:txBody>
      </p:sp>
      <p:pic>
        <p:nvPicPr>
          <p:cNvPr id="618" name="Google Shape;618;p58"/>
          <p:cNvPicPr preferRelativeResize="0"/>
          <p:nvPr/>
        </p:nvPicPr>
        <p:blipFill rotWithShape="1">
          <a:blip r:embed="rId3">
            <a:alphaModFix/>
          </a:blip>
          <a:srcRect/>
          <a:stretch/>
        </p:blipFill>
        <p:spPr>
          <a:xfrm>
            <a:off x="368795" y="684555"/>
            <a:ext cx="8922349" cy="576461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5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624" name="Google Shape;624;p5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59</a:t>
            </a:fld>
            <a:endParaRPr/>
          </a:p>
        </p:txBody>
      </p:sp>
      <p:pic>
        <p:nvPicPr>
          <p:cNvPr id="625" name="Google Shape;625;p59"/>
          <p:cNvPicPr preferRelativeResize="0"/>
          <p:nvPr/>
        </p:nvPicPr>
        <p:blipFill rotWithShape="1">
          <a:blip r:embed="rId3">
            <a:alphaModFix/>
          </a:blip>
          <a:srcRect/>
          <a:stretch/>
        </p:blipFill>
        <p:spPr>
          <a:xfrm>
            <a:off x="44999" y="1590581"/>
            <a:ext cx="6728106" cy="4053476"/>
          </a:xfrm>
          <a:prstGeom prst="rect">
            <a:avLst/>
          </a:prstGeom>
          <a:noFill/>
          <a:ln>
            <a:noFill/>
          </a:ln>
        </p:spPr>
      </p:pic>
      <p:pic>
        <p:nvPicPr>
          <p:cNvPr id="626" name="Google Shape;626;p59"/>
          <p:cNvPicPr preferRelativeResize="0"/>
          <p:nvPr/>
        </p:nvPicPr>
        <p:blipFill rotWithShape="1">
          <a:blip r:embed="rId4">
            <a:alphaModFix/>
          </a:blip>
          <a:srcRect/>
          <a:stretch/>
        </p:blipFill>
        <p:spPr>
          <a:xfrm>
            <a:off x="7192031" y="1683744"/>
            <a:ext cx="4933950" cy="386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133" name="Google Shape;133;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4" name="Google Shape;134;p6"/>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Universal Data Access(Native API)</a:t>
            </a:r>
            <a:endParaRPr sz="4000" b="1">
              <a:solidFill>
                <a:schemeClr val="dk1"/>
              </a:solidFill>
              <a:latin typeface="Arial"/>
              <a:ea typeface="Arial"/>
              <a:cs typeface="Arial"/>
              <a:sym typeface="Arial"/>
            </a:endParaRPr>
          </a:p>
        </p:txBody>
      </p:sp>
      <p:sp>
        <p:nvSpPr>
          <p:cNvPr id="135" name="Google Shape;135;p6"/>
          <p:cNvSpPr txBox="1"/>
          <p:nvPr/>
        </p:nvSpPr>
        <p:spPr>
          <a:xfrm>
            <a:off x="-42040" y="1381023"/>
            <a:ext cx="12192000" cy="3847207"/>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Database management systems provide APIs that allow application programmers to create and access databases</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set of APIs that each manufacturer's system supplies is unique to that manufacturer. Microsoft has long recognized that it is inefficient and error prone for an applications programmer to attempt to master and use all the APIs for the various available database management systems</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What's more, if a new database management system is released, an existing application can't make use of it without being rewritten to understand the new APIs</a:t>
            </a:r>
            <a:endParaRPr/>
          </a:p>
        </p:txBody>
      </p:sp>
      <p:pic>
        <p:nvPicPr>
          <p:cNvPr id="136" name="Google Shape;136;p6"/>
          <p:cNvPicPr preferRelativeResize="0"/>
          <p:nvPr/>
        </p:nvPicPr>
        <p:blipFill rotWithShape="1">
          <a:blip r:embed="rId3">
            <a:alphaModFix/>
          </a:blip>
          <a:srcRect/>
          <a:stretch/>
        </p:blipFill>
        <p:spPr>
          <a:xfrm>
            <a:off x="2767506" y="4761558"/>
            <a:ext cx="6656988" cy="168683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0"/>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633" name="Google Shape;633;p6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60</a:t>
            </a:fld>
            <a:endParaRPr sz="1200">
              <a:solidFill>
                <a:schemeClr val="dk1"/>
              </a:solidFill>
              <a:latin typeface="Arial"/>
              <a:ea typeface="Arial"/>
              <a:cs typeface="Arial"/>
              <a:sym typeface="Arial"/>
            </a:endParaRPr>
          </a:p>
        </p:txBody>
      </p:sp>
      <p:sp>
        <p:nvSpPr>
          <p:cNvPr id="634" name="Google Shape;634;p60"/>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 Working with Store Procedures</a:t>
            </a:r>
            <a:endParaRPr sz="4000" b="1">
              <a:solidFill>
                <a:schemeClr val="dk1"/>
              </a:solidFill>
              <a:latin typeface="Arial"/>
              <a:ea typeface="Arial"/>
              <a:cs typeface="Arial"/>
              <a:sym typeface="Arial"/>
            </a:endParaRPr>
          </a:p>
        </p:txBody>
      </p:sp>
      <p:sp>
        <p:nvSpPr>
          <p:cNvPr id="635" name="Google Shape;635;p60"/>
          <p:cNvSpPr txBox="1"/>
          <p:nvPr/>
        </p:nvSpPr>
        <p:spPr>
          <a:xfrm>
            <a:off x="0" y="1689565"/>
            <a:ext cx="11981791" cy="38756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Stored procedures stored in the database which are a key ingredient in any successful large-scale database applications</a:t>
            </a:r>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One advantage of stored procedures is improved performance. Stored procedures typically execute faster than ordinary SQL statements because the database can create, optimize, and cache a data access plan in advance</a:t>
            </a:r>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Stored procedures also have a number of other potential benefits as follows: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1"/>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642" name="Google Shape;642;p6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61</a:t>
            </a:fld>
            <a:endParaRPr sz="1200">
              <a:solidFill>
                <a:schemeClr val="dk1"/>
              </a:solidFill>
              <a:latin typeface="Arial"/>
              <a:ea typeface="Arial"/>
              <a:cs typeface="Arial"/>
              <a:sym typeface="Arial"/>
            </a:endParaRPr>
          </a:p>
        </p:txBody>
      </p:sp>
      <p:sp>
        <p:nvSpPr>
          <p:cNvPr id="643" name="Google Shape;643;p61"/>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 Benefits of Store Procedures</a:t>
            </a:r>
            <a:endParaRPr sz="4000" b="1">
              <a:solidFill>
                <a:schemeClr val="dk1"/>
              </a:solidFill>
              <a:latin typeface="Arial"/>
              <a:ea typeface="Arial"/>
              <a:cs typeface="Arial"/>
              <a:sym typeface="Arial"/>
            </a:endParaRPr>
          </a:p>
        </p:txBody>
      </p:sp>
      <p:sp>
        <p:nvSpPr>
          <p:cNvPr id="644" name="Google Shape;644;p61"/>
          <p:cNvSpPr txBox="1"/>
          <p:nvPr/>
        </p:nvSpPr>
        <p:spPr>
          <a:xfrm>
            <a:off x="68317" y="1522409"/>
            <a:ext cx="12055367" cy="4555093"/>
          </a:xfrm>
          <a:prstGeom prst="rect">
            <a:avLst/>
          </a:prstGeom>
          <a:noFill/>
          <a:ln>
            <a:noFill/>
          </a:ln>
        </p:spPr>
        <p:txBody>
          <a:bodyPr spcFirstLastPara="1" wrap="square" lIns="91425" tIns="45700" rIns="91425" bIns="45700" anchor="t" anchorCtr="0">
            <a:spAutoFit/>
          </a:bodyPr>
          <a:lstStyle/>
          <a:p>
            <a:pPr marL="231775" marR="0" lvl="0" indent="-230187" algn="l" rtl="0">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Improve security. A client can be granted permissions to execute a stored procedure to add or modify a record in a specify way, without having full permissions on the underlying tables</a:t>
            </a:r>
            <a:endParaRPr/>
          </a:p>
          <a:p>
            <a:pPr marL="231775" marR="0" lvl="0" indent="-230187" algn="just" rtl="0">
              <a:spcBef>
                <a:spcPts val="12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Are easy to maintain, because they are stored separately from the application code. Thus, we can modify a stored procedure without recompiling and redistributing the .NET application that uses it</a:t>
            </a:r>
            <a:endParaRPr/>
          </a:p>
          <a:p>
            <a:pPr marL="231775" marR="0" lvl="0" indent="-230187" algn="l" rtl="0">
              <a:spcBef>
                <a:spcPts val="12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Add an extra layer of indirection, potentially allowing some database details to change without breaking your code. For example, a stored procedure can remap field names to match the expectations of the client program</a:t>
            </a:r>
            <a:endParaRPr/>
          </a:p>
          <a:p>
            <a:pPr marL="231775" marR="0" lvl="0" indent="-230187" algn="l" rtl="0">
              <a:spcBef>
                <a:spcPts val="12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Reduce network traffic, because SQL statements can be executed in batches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62"/>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651" name="Google Shape;651;p6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62</a:t>
            </a:fld>
            <a:endParaRPr sz="1200">
              <a:solidFill>
                <a:schemeClr val="dk1"/>
              </a:solidFill>
              <a:latin typeface="Arial"/>
              <a:ea typeface="Arial"/>
              <a:cs typeface="Arial"/>
              <a:sym typeface="Arial"/>
            </a:endParaRPr>
          </a:p>
        </p:txBody>
      </p:sp>
      <p:sp>
        <p:nvSpPr>
          <p:cNvPr id="652" name="Google Shape;652;p62"/>
          <p:cNvSpPr txBox="1"/>
          <p:nvPr/>
        </p:nvSpPr>
        <p:spPr>
          <a:xfrm>
            <a:off x="210208" y="1262596"/>
            <a:ext cx="9723946" cy="44627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150"/>
              <a:buFont typeface="Noto Sans Symbols"/>
              <a:buChar char="◆"/>
            </a:pPr>
            <a:r>
              <a:rPr lang="en-US" sz="2300">
                <a:solidFill>
                  <a:srgbClr val="111111"/>
                </a:solidFill>
                <a:latin typeface="Arial"/>
                <a:ea typeface="Arial"/>
                <a:cs typeface="Arial"/>
                <a:sym typeface="Arial"/>
              </a:rPr>
              <a:t>Create store procedures to count Products by CategoryID </a:t>
            </a:r>
            <a:endParaRPr/>
          </a:p>
        </p:txBody>
      </p:sp>
      <p:sp>
        <p:nvSpPr>
          <p:cNvPr id="653" name="Google Shape;653;p62"/>
          <p:cNvSpPr txBox="1"/>
          <p:nvPr/>
        </p:nvSpPr>
        <p:spPr>
          <a:xfrm>
            <a:off x="655775" y="1765170"/>
            <a:ext cx="10874829" cy="4247317"/>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Arial"/>
                <a:ea typeface="Arial"/>
                <a:cs typeface="Arial"/>
                <a:sym typeface="Arial"/>
              </a:rPr>
              <a:t>Use</a:t>
            </a:r>
            <a:r>
              <a:rPr lang="en-US" sz="1800">
                <a:solidFill>
                  <a:srgbClr val="000000"/>
                </a:solidFill>
                <a:latin typeface="Arial"/>
                <a:ea typeface="Arial"/>
                <a:cs typeface="Arial"/>
                <a:sym typeface="Arial"/>
              </a:rPr>
              <a:t> MyStore</a:t>
            </a:r>
            <a:endParaRPr/>
          </a:p>
          <a:p>
            <a:pPr marL="0" marR="0" lvl="0" indent="0" algn="l" rtl="0">
              <a:spcBef>
                <a:spcPts val="0"/>
              </a:spcBef>
              <a:spcAft>
                <a:spcPts val="0"/>
              </a:spcAft>
              <a:buNone/>
            </a:pPr>
            <a:r>
              <a:rPr lang="en-US" sz="1800">
                <a:solidFill>
                  <a:srgbClr val="0000FF"/>
                </a:solidFill>
                <a:latin typeface="Arial"/>
                <a:ea typeface="Arial"/>
                <a:cs typeface="Arial"/>
                <a:sym typeface="Arial"/>
              </a:rPr>
              <a:t>GO</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a:solidFill>
                  <a:srgbClr val="0000FF"/>
                </a:solidFill>
                <a:latin typeface="Arial"/>
                <a:ea typeface="Arial"/>
                <a:cs typeface="Arial"/>
                <a:sym typeface="Arial"/>
              </a:rPr>
              <a:t>Create</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Proc</a:t>
            </a:r>
            <a:r>
              <a:rPr lang="en-US" sz="1800">
                <a:solidFill>
                  <a:srgbClr val="000000"/>
                </a:solidFill>
                <a:latin typeface="Arial"/>
                <a:ea typeface="Arial"/>
                <a:cs typeface="Arial"/>
                <a:sym typeface="Arial"/>
              </a:rPr>
              <a:t> spCountProductsUsingOutputValue</a:t>
            </a:r>
            <a:r>
              <a:rPr lang="en-US" sz="1800">
                <a:solidFill>
                  <a:srgbClr val="808080"/>
                </a:solidFill>
                <a:latin typeface="Arial"/>
                <a:ea typeface="Arial"/>
                <a:cs typeface="Arial"/>
                <a:sym typeface="Arial"/>
              </a:rPr>
              <a:t>(</a:t>
            </a:r>
            <a:r>
              <a:rPr lang="en-US" sz="1800">
                <a:solidFill>
                  <a:srgbClr val="000000"/>
                </a:solidFill>
                <a:latin typeface="Arial"/>
                <a:ea typeface="Arial"/>
                <a:cs typeface="Arial"/>
                <a:sym typeface="Arial"/>
              </a:rPr>
              <a:t>@CategoryID </a:t>
            </a:r>
            <a:r>
              <a:rPr lang="en-US" sz="1800">
                <a:solidFill>
                  <a:srgbClr val="0000FF"/>
                </a:solidFill>
                <a:latin typeface="Arial"/>
                <a:ea typeface="Arial"/>
                <a:cs typeface="Arial"/>
                <a:sym typeface="Arial"/>
              </a:rPr>
              <a:t>int</a:t>
            </a:r>
            <a:r>
              <a:rPr lang="en-US" sz="1800">
                <a:solidFill>
                  <a:srgbClr val="808080"/>
                </a:solidFill>
                <a:latin typeface="Arial"/>
                <a:ea typeface="Arial"/>
                <a:cs typeface="Arial"/>
                <a:sym typeface="Arial"/>
              </a:rPr>
              <a:t>,</a:t>
            </a:r>
            <a:r>
              <a:rPr lang="en-US" sz="1800">
                <a:solidFill>
                  <a:srgbClr val="000000"/>
                </a:solidFill>
                <a:latin typeface="Arial"/>
                <a:ea typeface="Arial"/>
                <a:cs typeface="Arial"/>
                <a:sym typeface="Arial"/>
              </a:rPr>
              <a:t>@NumberOfProducts </a:t>
            </a:r>
            <a:r>
              <a:rPr lang="en-US" sz="1800">
                <a:solidFill>
                  <a:srgbClr val="0000FF"/>
                </a:solidFill>
                <a:latin typeface="Arial"/>
                <a:ea typeface="Arial"/>
                <a:cs typeface="Arial"/>
                <a:sym typeface="Arial"/>
              </a:rPr>
              <a:t>int</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Output</a:t>
            </a:r>
            <a:r>
              <a:rPr lang="en-US" sz="1800">
                <a:solidFill>
                  <a:srgbClr val="808080"/>
                </a:solidFill>
                <a:latin typeface="Arial"/>
                <a:ea typeface="Arial"/>
                <a:cs typeface="Arial"/>
                <a:sym typeface="Arial"/>
              </a:rPr>
              <a:t>)  </a:t>
            </a:r>
            <a:r>
              <a:rPr lang="en-US" sz="1800">
                <a:solidFill>
                  <a:srgbClr val="0000FF"/>
                </a:solidFill>
                <a:latin typeface="Arial"/>
                <a:ea typeface="Arial"/>
                <a:cs typeface="Arial"/>
                <a:sym typeface="Arial"/>
              </a:rPr>
              <a:t>As</a:t>
            </a:r>
            <a:endParaRPr sz="1800">
              <a:solidFill>
                <a:srgbClr val="00000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rgbClr val="0000FF"/>
                </a:solidFill>
                <a:latin typeface="Arial"/>
                <a:ea typeface="Arial"/>
                <a:cs typeface="Arial"/>
                <a:sym typeface="Arial"/>
              </a:rPr>
              <a:t>Select</a:t>
            </a:r>
            <a:r>
              <a:rPr lang="en-US" sz="1800" b="0" i="0" u="none" strike="noStrike" cap="none">
                <a:solidFill>
                  <a:srgbClr val="000000"/>
                </a:solidFill>
                <a:latin typeface="Arial"/>
                <a:ea typeface="Arial"/>
                <a:cs typeface="Arial"/>
                <a:sym typeface="Arial"/>
              </a:rPr>
              <a:t>  @NumberOfProducts </a:t>
            </a:r>
            <a:r>
              <a:rPr lang="en-US" sz="1800" b="0" i="0" u="none" strike="noStrike" cap="none">
                <a:solidFill>
                  <a:srgbClr val="808080"/>
                </a:solidFill>
                <a:latin typeface="Arial"/>
                <a:ea typeface="Arial"/>
                <a:cs typeface="Arial"/>
                <a:sym typeface="Arial"/>
              </a:rPr>
              <a:t>=</a:t>
            </a:r>
            <a:r>
              <a:rPr lang="en-US" sz="1800" b="0" i="0" u="none" strike="noStrike" cap="none">
                <a:solidFill>
                  <a:srgbClr val="000000"/>
                </a:solidFill>
                <a:latin typeface="Arial"/>
                <a:ea typeface="Arial"/>
                <a:cs typeface="Arial"/>
                <a:sym typeface="Arial"/>
              </a:rPr>
              <a:t> </a:t>
            </a:r>
            <a:r>
              <a:rPr lang="en-US" sz="1800" b="0" i="0" u="none" strike="noStrike" cap="none">
                <a:solidFill>
                  <a:srgbClr val="FF00FF"/>
                </a:solidFill>
                <a:latin typeface="Arial"/>
                <a:ea typeface="Arial"/>
                <a:cs typeface="Arial"/>
                <a:sym typeface="Arial"/>
              </a:rPr>
              <a:t>Count</a:t>
            </a:r>
            <a:r>
              <a:rPr lang="en-US" sz="1800" b="0" i="0" u="none" strike="noStrike" cap="none">
                <a:solidFill>
                  <a:srgbClr val="808080"/>
                </a:solidFill>
                <a:latin typeface="Arial"/>
                <a:ea typeface="Arial"/>
                <a:cs typeface="Arial"/>
                <a:sym typeface="Arial"/>
              </a:rPr>
              <a:t>(</a:t>
            </a:r>
            <a:r>
              <a:rPr lang="en-US" sz="1800" b="0" i="0" u="none" strike="noStrike" cap="none">
                <a:solidFill>
                  <a:srgbClr val="000000"/>
                </a:solidFill>
                <a:latin typeface="Arial"/>
                <a:ea typeface="Arial"/>
                <a:cs typeface="Arial"/>
                <a:sym typeface="Arial"/>
              </a:rPr>
              <a:t>ProductID</a:t>
            </a:r>
            <a:r>
              <a:rPr lang="en-US" sz="1800" b="0" i="0" u="none" strike="noStrike" cap="none">
                <a:solidFill>
                  <a:srgbClr val="808080"/>
                </a:solidFill>
                <a:latin typeface="Arial"/>
                <a:ea typeface="Arial"/>
                <a:cs typeface="Arial"/>
                <a:sym typeface="Arial"/>
              </a:rPr>
              <a:t>)</a:t>
            </a:r>
            <a:endParaRPr sz="1800" b="0" i="0" u="none" strike="noStrike" cap="none">
              <a:solidFill>
                <a:srgbClr val="00000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rgbClr val="0000FF"/>
                </a:solidFill>
                <a:latin typeface="Arial"/>
                <a:ea typeface="Arial"/>
                <a:cs typeface="Arial"/>
                <a:sym typeface="Arial"/>
              </a:rPr>
              <a:t>From</a:t>
            </a:r>
            <a:r>
              <a:rPr lang="en-US" sz="1800" b="0" i="0" u="none" strike="noStrike" cap="none">
                <a:solidFill>
                  <a:srgbClr val="000000"/>
                </a:solidFill>
                <a:latin typeface="Arial"/>
                <a:ea typeface="Arial"/>
                <a:cs typeface="Arial"/>
                <a:sym typeface="Arial"/>
              </a:rPr>
              <a:t> Products</a:t>
            </a:r>
            <a:endParaRPr/>
          </a:p>
          <a:p>
            <a:pPr marL="457200" marR="0" lvl="1" indent="0" algn="l" rtl="0">
              <a:spcBef>
                <a:spcPts val="0"/>
              </a:spcBef>
              <a:spcAft>
                <a:spcPts val="0"/>
              </a:spcAft>
              <a:buNone/>
            </a:pPr>
            <a:r>
              <a:rPr lang="en-US" sz="1800" b="0" i="0" u="none" strike="noStrike" cap="none">
                <a:solidFill>
                  <a:srgbClr val="0000FF"/>
                </a:solidFill>
                <a:latin typeface="Arial"/>
                <a:ea typeface="Arial"/>
                <a:cs typeface="Arial"/>
                <a:sym typeface="Arial"/>
              </a:rPr>
              <a:t>where</a:t>
            </a:r>
            <a:r>
              <a:rPr lang="en-US" sz="1800" b="0" i="0" u="none" strike="noStrike" cap="none">
                <a:solidFill>
                  <a:srgbClr val="000000"/>
                </a:solidFill>
                <a:latin typeface="Arial"/>
                <a:ea typeface="Arial"/>
                <a:cs typeface="Arial"/>
                <a:sym typeface="Arial"/>
              </a:rPr>
              <a:t> CategoryID </a:t>
            </a:r>
            <a:r>
              <a:rPr lang="en-US" sz="1800" b="0" i="0" u="none" strike="noStrike" cap="none">
                <a:solidFill>
                  <a:srgbClr val="808080"/>
                </a:solidFill>
                <a:latin typeface="Arial"/>
                <a:ea typeface="Arial"/>
                <a:cs typeface="Arial"/>
                <a:sym typeface="Arial"/>
              </a:rPr>
              <a:t>=</a:t>
            </a:r>
            <a:r>
              <a:rPr lang="en-US" sz="1800" b="0" i="0" u="none" strike="noStrike" cap="none">
                <a:solidFill>
                  <a:srgbClr val="000000"/>
                </a:solidFill>
                <a:latin typeface="Arial"/>
                <a:ea typeface="Arial"/>
                <a:cs typeface="Arial"/>
                <a:sym typeface="Arial"/>
              </a:rPr>
              <a:t> @CategoryID</a:t>
            </a:r>
            <a:endParaRPr/>
          </a:p>
          <a:p>
            <a:pPr marL="457200" marR="0" lvl="1" indent="0" algn="l" rtl="0">
              <a:spcBef>
                <a:spcPts val="0"/>
              </a:spcBef>
              <a:spcAft>
                <a:spcPts val="0"/>
              </a:spcAft>
              <a:buNone/>
            </a:pPr>
            <a:r>
              <a:rPr lang="en-US" sz="1800" b="0" i="0" u="none" strike="noStrike" cap="none">
                <a:solidFill>
                  <a:srgbClr val="0000FF"/>
                </a:solidFill>
                <a:latin typeface="Arial"/>
                <a:ea typeface="Arial"/>
                <a:cs typeface="Arial"/>
                <a:sym typeface="Arial"/>
              </a:rPr>
              <a:t>Group</a:t>
            </a:r>
            <a:r>
              <a:rPr lang="en-US" sz="1800" b="0" i="0" u="none" strike="noStrike" cap="none">
                <a:solidFill>
                  <a:srgbClr val="000000"/>
                </a:solidFill>
                <a:latin typeface="Arial"/>
                <a:ea typeface="Arial"/>
                <a:cs typeface="Arial"/>
                <a:sym typeface="Arial"/>
              </a:rPr>
              <a:t> </a:t>
            </a:r>
            <a:r>
              <a:rPr lang="en-US" sz="1800" b="0" i="0" u="none" strike="noStrike" cap="none">
                <a:solidFill>
                  <a:srgbClr val="0000FF"/>
                </a:solidFill>
                <a:latin typeface="Arial"/>
                <a:ea typeface="Arial"/>
                <a:cs typeface="Arial"/>
                <a:sym typeface="Arial"/>
              </a:rPr>
              <a:t>by</a:t>
            </a:r>
            <a:r>
              <a:rPr lang="en-US" sz="1800" b="0" i="0" u="none" strike="noStrike" cap="none">
                <a:solidFill>
                  <a:srgbClr val="000000"/>
                </a:solidFill>
                <a:latin typeface="Arial"/>
                <a:ea typeface="Arial"/>
                <a:cs typeface="Arial"/>
                <a:sym typeface="Arial"/>
              </a:rPr>
              <a:t> CategoryID</a:t>
            </a:r>
            <a:endParaRPr/>
          </a:p>
          <a:p>
            <a:pPr marL="0" marR="0" lvl="0" indent="0" algn="l" rtl="0">
              <a:spcBef>
                <a:spcPts val="0"/>
              </a:spcBef>
              <a:spcAft>
                <a:spcPts val="0"/>
              </a:spcAft>
              <a:buNone/>
            </a:pPr>
            <a:r>
              <a:rPr lang="en-US" sz="1800">
                <a:solidFill>
                  <a:srgbClr val="0000FF"/>
                </a:solidFill>
                <a:latin typeface="Arial"/>
                <a:ea typeface="Arial"/>
                <a:cs typeface="Arial"/>
                <a:sym typeface="Arial"/>
              </a:rPr>
              <a:t>GO</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a:solidFill>
                  <a:srgbClr val="0000FF"/>
                </a:solidFill>
                <a:latin typeface="Arial"/>
                <a:ea typeface="Arial"/>
                <a:cs typeface="Arial"/>
                <a:sym typeface="Arial"/>
              </a:rPr>
              <a:t>Create</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Proc</a:t>
            </a:r>
            <a:r>
              <a:rPr lang="en-US" sz="1800">
                <a:solidFill>
                  <a:srgbClr val="000000"/>
                </a:solidFill>
                <a:latin typeface="Arial"/>
                <a:ea typeface="Arial"/>
                <a:cs typeface="Arial"/>
                <a:sym typeface="Arial"/>
              </a:rPr>
              <a:t> spCountProductsUsingReturnValue</a:t>
            </a:r>
            <a:r>
              <a:rPr lang="en-US" sz="1800">
                <a:solidFill>
                  <a:srgbClr val="808080"/>
                </a:solidFill>
                <a:latin typeface="Arial"/>
                <a:ea typeface="Arial"/>
                <a:cs typeface="Arial"/>
                <a:sym typeface="Arial"/>
              </a:rPr>
              <a:t>(</a:t>
            </a:r>
            <a:r>
              <a:rPr lang="en-US" sz="1800">
                <a:solidFill>
                  <a:srgbClr val="000000"/>
                </a:solidFill>
                <a:latin typeface="Arial"/>
                <a:ea typeface="Arial"/>
                <a:cs typeface="Arial"/>
                <a:sym typeface="Arial"/>
              </a:rPr>
              <a:t>@CategoryID </a:t>
            </a:r>
            <a:r>
              <a:rPr lang="en-US" sz="1800">
                <a:solidFill>
                  <a:srgbClr val="0000FF"/>
                </a:solidFill>
                <a:latin typeface="Arial"/>
                <a:ea typeface="Arial"/>
                <a:cs typeface="Arial"/>
                <a:sym typeface="Arial"/>
              </a:rPr>
              <a:t>int</a:t>
            </a:r>
            <a:r>
              <a:rPr lang="en-US" sz="1800">
                <a:solidFill>
                  <a:srgbClr val="808080"/>
                </a:solidFill>
                <a:latin typeface="Arial"/>
                <a:ea typeface="Arial"/>
                <a:cs typeface="Arial"/>
                <a:sym typeface="Arial"/>
              </a:rPr>
              <a:t>)  </a:t>
            </a:r>
            <a:r>
              <a:rPr lang="en-US" sz="1800">
                <a:solidFill>
                  <a:srgbClr val="0000FF"/>
                </a:solidFill>
                <a:latin typeface="Arial"/>
                <a:ea typeface="Arial"/>
                <a:cs typeface="Arial"/>
                <a:sym typeface="Arial"/>
              </a:rPr>
              <a:t>As</a:t>
            </a:r>
            <a:endParaRPr sz="1800">
              <a:solidFill>
                <a:srgbClr val="00000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rgbClr val="0000FF"/>
                </a:solidFill>
                <a:latin typeface="Arial"/>
                <a:ea typeface="Arial"/>
                <a:cs typeface="Arial"/>
                <a:sym typeface="Arial"/>
              </a:rPr>
              <a:t>Declare</a:t>
            </a:r>
            <a:r>
              <a:rPr lang="en-US" sz="1800" b="0" i="0" u="none" strike="noStrike" cap="none">
                <a:solidFill>
                  <a:srgbClr val="000000"/>
                </a:solidFill>
                <a:latin typeface="Arial"/>
                <a:ea typeface="Arial"/>
                <a:cs typeface="Arial"/>
                <a:sym typeface="Arial"/>
              </a:rPr>
              <a:t>  @NumberOfProducts </a:t>
            </a:r>
            <a:r>
              <a:rPr lang="en-US" sz="1800" b="0" i="0" u="none" strike="noStrike" cap="none">
                <a:solidFill>
                  <a:srgbClr val="0000FF"/>
                </a:solidFill>
                <a:latin typeface="Arial"/>
                <a:ea typeface="Arial"/>
                <a:cs typeface="Arial"/>
                <a:sym typeface="Arial"/>
              </a:rPr>
              <a:t>int</a:t>
            </a:r>
            <a:endParaRPr sz="1800" b="0" i="0" u="none" strike="noStrike" cap="none">
              <a:solidFill>
                <a:srgbClr val="00000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rgbClr val="0000FF"/>
                </a:solidFill>
                <a:latin typeface="Arial"/>
                <a:ea typeface="Arial"/>
                <a:cs typeface="Arial"/>
                <a:sym typeface="Arial"/>
              </a:rPr>
              <a:t>Select</a:t>
            </a:r>
            <a:r>
              <a:rPr lang="en-US" sz="1800" b="0" i="0" u="none" strike="noStrike" cap="none">
                <a:solidFill>
                  <a:srgbClr val="000000"/>
                </a:solidFill>
                <a:latin typeface="Arial"/>
                <a:ea typeface="Arial"/>
                <a:cs typeface="Arial"/>
                <a:sym typeface="Arial"/>
              </a:rPr>
              <a:t>  @NumberOfProducts </a:t>
            </a:r>
            <a:r>
              <a:rPr lang="en-US" sz="1800" b="0" i="0" u="none" strike="noStrike" cap="none">
                <a:solidFill>
                  <a:srgbClr val="808080"/>
                </a:solidFill>
                <a:latin typeface="Arial"/>
                <a:ea typeface="Arial"/>
                <a:cs typeface="Arial"/>
                <a:sym typeface="Arial"/>
              </a:rPr>
              <a:t>=</a:t>
            </a:r>
            <a:r>
              <a:rPr lang="en-US" sz="1800" b="0" i="0" u="none" strike="noStrike" cap="none">
                <a:solidFill>
                  <a:srgbClr val="000000"/>
                </a:solidFill>
                <a:latin typeface="Arial"/>
                <a:ea typeface="Arial"/>
                <a:cs typeface="Arial"/>
                <a:sym typeface="Arial"/>
              </a:rPr>
              <a:t> </a:t>
            </a:r>
            <a:r>
              <a:rPr lang="en-US" sz="1800" b="0" i="0" u="none" strike="noStrike" cap="none">
                <a:solidFill>
                  <a:srgbClr val="FF00FF"/>
                </a:solidFill>
                <a:latin typeface="Arial"/>
                <a:ea typeface="Arial"/>
                <a:cs typeface="Arial"/>
                <a:sym typeface="Arial"/>
              </a:rPr>
              <a:t>Count</a:t>
            </a:r>
            <a:r>
              <a:rPr lang="en-US" sz="1800" b="0" i="0" u="none" strike="noStrike" cap="none">
                <a:solidFill>
                  <a:srgbClr val="808080"/>
                </a:solidFill>
                <a:latin typeface="Arial"/>
                <a:ea typeface="Arial"/>
                <a:cs typeface="Arial"/>
                <a:sym typeface="Arial"/>
              </a:rPr>
              <a:t>(</a:t>
            </a:r>
            <a:r>
              <a:rPr lang="en-US" sz="1800" b="0" i="0" u="none" strike="noStrike" cap="none">
                <a:solidFill>
                  <a:srgbClr val="000000"/>
                </a:solidFill>
                <a:latin typeface="Arial"/>
                <a:ea typeface="Arial"/>
                <a:cs typeface="Arial"/>
                <a:sym typeface="Arial"/>
              </a:rPr>
              <a:t>ProductID</a:t>
            </a:r>
            <a:r>
              <a:rPr lang="en-US" sz="1800" b="0" i="0" u="none" strike="noStrike" cap="none">
                <a:solidFill>
                  <a:srgbClr val="808080"/>
                </a:solidFill>
                <a:latin typeface="Arial"/>
                <a:ea typeface="Arial"/>
                <a:cs typeface="Arial"/>
                <a:sym typeface="Arial"/>
              </a:rPr>
              <a:t>)</a:t>
            </a:r>
            <a:endParaRPr sz="1800" b="0" i="0" u="none" strike="noStrike" cap="none">
              <a:solidFill>
                <a:srgbClr val="00000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rgbClr val="0000FF"/>
                </a:solidFill>
                <a:latin typeface="Arial"/>
                <a:ea typeface="Arial"/>
                <a:cs typeface="Arial"/>
                <a:sym typeface="Arial"/>
              </a:rPr>
              <a:t>From</a:t>
            </a:r>
            <a:r>
              <a:rPr lang="en-US" sz="1800" b="0" i="0" u="none" strike="noStrike" cap="none">
                <a:solidFill>
                  <a:srgbClr val="000000"/>
                </a:solidFill>
                <a:latin typeface="Arial"/>
                <a:ea typeface="Arial"/>
                <a:cs typeface="Arial"/>
                <a:sym typeface="Arial"/>
              </a:rPr>
              <a:t> Products</a:t>
            </a:r>
            <a:endParaRPr/>
          </a:p>
          <a:p>
            <a:pPr marL="457200" marR="0" lvl="1" indent="0" algn="l" rtl="0">
              <a:spcBef>
                <a:spcPts val="0"/>
              </a:spcBef>
              <a:spcAft>
                <a:spcPts val="0"/>
              </a:spcAft>
              <a:buNone/>
            </a:pPr>
            <a:r>
              <a:rPr lang="en-US" sz="1800" b="0" i="0" u="none" strike="noStrike" cap="none">
                <a:solidFill>
                  <a:srgbClr val="0000FF"/>
                </a:solidFill>
                <a:latin typeface="Arial"/>
                <a:ea typeface="Arial"/>
                <a:cs typeface="Arial"/>
                <a:sym typeface="Arial"/>
              </a:rPr>
              <a:t>where</a:t>
            </a:r>
            <a:r>
              <a:rPr lang="en-US" sz="1800" b="0" i="0" u="none" strike="noStrike" cap="none">
                <a:solidFill>
                  <a:srgbClr val="000000"/>
                </a:solidFill>
                <a:latin typeface="Arial"/>
                <a:ea typeface="Arial"/>
                <a:cs typeface="Arial"/>
                <a:sym typeface="Arial"/>
              </a:rPr>
              <a:t> CategoryID </a:t>
            </a:r>
            <a:r>
              <a:rPr lang="en-US" sz="1800" b="0" i="0" u="none" strike="noStrike" cap="none">
                <a:solidFill>
                  <a:srgbClr val="808080"/>
                </a:solidFill>
                <a:latin typeface="Arial"/>
                <a:ea typeface="Arial"/>
                <a:cs typeface="Arial"/>
                <a:sym typeface="Arial"/>
              </a:rPr>
              <a:t>=</a:t>
            </a:r>
            <a:r>
              <a:rPr lang="en-US" sz="1800" b="0" i="0" u="none" strike="noStrike" cap="none">
                <a:solidFill>
                  <a:srgbClr val="000000"/>
                </a:solidFill>
                <a:latin typeface="Arial"/>
                <a:ea typeface="Arial"/>
                <a:cs typeface="Arial"/>
                <a:sym typeface="Arial"/>
              </a:rPr>
              <a:t> @CategoryID</a:t>
            </a:r>
            <a:endParaRPr/>
          </a:p>
          <a:p>
            <a:pPr marL="457200" marR="0" lvl="1" indent="0" algn="l" rtl="0">
              <a:spcBef>
                <a:spcPts val="0"/>
              </a:spcBef>
              <a:spcAft>
                <a:spcPts val="0"/>
              </a:spcAft>
              <a:buNone/>
            </a:pPr>
            <a:r>
              <a:rPr lang="en-US" sz="1800" b="0" i="0" u="none" strike="noStrike" cap="none">
                <a:solidFill>
                  <a:srgbClr val="0000FF"/>
                </a:solidFill>
                <a:latin typeface="Arial"/>
                <a:ea typeface="Arial"/>
                <a:cs typeface="Arial"/>
                <a:sym typeface="Arial"/>
              </a:rPr>
              <a:t>Group</a:t>
            </a:r>
            <a:r>
              <a:rPr lang="en-US" sz="1800" b="0" i="0" u="none" strike="noStrike" cap="none">
                <a:solidFill>
                  <a:srgbClr val="000000"/>
                </a:solidFill>
                <a:latin typeface="Arial"/>
                <a:ea typeface="Arial"/>
                <a:cs typeface="Arial"/>
                <a:sym typeface="Arial"/>
              </a:rPr>
              <a:t> </a:t>
            </a:r>
            <a:r>
              <a:rPr lang="en-US" sz="1800" b="0" i="0" u="none" strike="noStrike" cap="none">
                <a:solidFill>
                  <a:srgbClr val="0000FF"/>
                </a:solidFill>
                <a:latin typeface="Arial"/>
                <a:ea typeface="Arial"/>
                <a:cs typeface="Arial"/>
                <a:sym typeface="Arial"/>
              </a:rPr>
              <a:t>by</a:t>
            </a:r>
            <a:r>
              <a:rPr lang="en-US" sz="1800" b="0" i="0" u="none" strike="noStrike" cap="none">
                <a:solidFill>
                  <a:srgbClr val="000000"/>
                </a:solidFill>
                <a:latin typeface="Arial"/>
                <a:ea typeface="Arial"/>
                <a:cs typeface="Arial"/>
                <a:sym typeface="Arial"/>
              </a:rPr>
              <a:t> CategoryID</a:t>
            </a:r>
            <a:endParaRPr/>
          </a:p>
          <a:p>
            <a:pPr marL="457200" marR="0" lvl="1" indent="0" algn="l" rtl="0">
              <a:spcBef>
                <a:spcPts val="0"/>
              </a:spcBef>
              <a:spcAft>
                <a:spcPts val="0"/>
              </a:spcAft>
              <a:buNone/>
            </a:pPr>
            <a:r>
              <a:rPr lang="en-US" sz="1800" b="0" i="0" u="none" strike="noStrike" cap="none">
                <a:solidFill>
                  <a:srgbClr val="0000FF"/>
                </a:solidFill>
                <a:latin typeface="Arial"/>
                <a:ea typeface="Arial"/>
                <a:cs typeface="Arial"/>
                <a:sym typeface="Arial"/>
              </a:rPr>
              <a:t>Return</a:t>
            </a:r>
            <a:r>
              <a:rPr lang="en-US" sz="1800" b="0" i="0" u="none" strike="noStrike" cap="none">
                <a:solidFill>
                  <a:srgbClr val="000000"/>
                </a:solidFill>
                <a:latin typeface="Arial"/>
                <a:ea typeface="Arial"/>
                <a:cs typeface="Arial"/>
                <a:sym typeface="Arial"/>
              </a:rPr>
              <a:t>  @NumberOfProducts</a:t>
            </a:r>
            <a:endParaRPr/>
          </a:p>
        </p:txBody>
      </p:sp>
      <p:sp>
        <p:nvSpPr>
          <p:cNvPr id="654" name="Google Shape;654;p62"/>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Store Procedures Demonstration</a:t>
            </a:r>
            <a:endParaRPr sz="4000" b="1">
              <a:solidFill>
                <a:schemeClr val="dk1"/>
              </a:solidFill>
              <a:latin typeface="Arial"/>
              <a:ea typeface="Arial"/>
              <a:cs typeface="Arial"/>
              <a:sym typeface="Arial"/>
            </a:endParaRPr>
          </a:p>
        </p:txBody>
      </p:sp>
      <p:sp>
        <p:nvSpPr>
          <p:cNvPr id="655" name="Google Shape;655;p62"/>
          <p:cNvSpPr txBox="1"/>
          <p:nvPr/>
        </p:nvSpPr>
        <p:spPr>
          <a:xfrm>
            <a:off x="427173" y="6034424"/>
            <a:ext cx="9723946" cy="44627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150"/>
              <a:buFont typeface="Noto Sans Symbols"/>
              <a:buChar char="◆"/>
            </a:pPr>
            <a:r>
              <a:rPr lang="en-US" sz="2300">
                <a:solidFill>
                  <a:srgbClr val="111111"/>
                </a:solidFill>
                <a:latin typeface="Arial"/>
                <a:ea typeface="Arial"/>
                <a:cs typeface="Arial"/>
                <a:sym typeface="Arial"/>
              </a:rPr>
              <a:t>Create Console App then write codes as follows: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3"/>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662" name="Google Shape;662;p6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63</a:t>
            </a:fld>
            <a:endParaRPr sz="1200">
              <a:solidFill>
                <a:schemeClr val="dk1"/>
              </a:solidFill>
              <a:latin typeface="Arial"/>
              <a:ea typeface="Arial"/>
              <a:cs typeface="Arial"/>
              <a:sym typeface="Arial"/>
            </a:endParaRPr>
          </a:p>
        </p:txBody>
      </p:sp>
      <p:pic>
        <p:nvPicPr>
          <p:cNvPr id="663" name="Google Shape;663;p63"/>
          <p:cNvPicPr preferRelativeResize="0"/>
          <p:nvPr/>
        </p:nvPicPr>
        <p:blipFill rotWithShape="1">
          <a:blip r:embed="rId3">
            <a:alphaModFix/>
          </a:blip>
          <a:srcRect/>
          <a:stretch/>
        </p:blipFill>
        <p:spPr>
          <a:xfrm>
            <a:off x="331201" y="670867"/>
            <a:ext cx="9025882" cy="566869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64"/>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670" name="Google Shape;670;p6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64</a:t>
            </a:fld>
            <a:endParaRPr sz="1200">
              <a:solidFill>
                <a:schemeClr val="dk1"/>
              </a:solidFill>
              <a:latin typeface="Arial"/>
              <a:ea typeface="Arial"/>
              <a:cs typeface="Arial"/>
              <a:sym typeface="Arial"/>
            </a:endParaRPr>
          </a:p>
        </p:txBody>
      </p:sp>
      <p:pic>
        <p:nvPicPr>
          <p:cNvPr id="671" name="Google Shape;671;p64"/>
          <p:cNvPicPr preferRelativeResize="0"/>
          <p:nvPr/>
        </p:nvPicPr>
        <p:blipFill rotWithShape="1">
          <a:blip r:embed="rId3">
            <a:alphaModFix/>
          </a:blip>
          <a:srcRect/>
          <a:stretch/>
        </p:blipFill>
        <p:spPr>
          <a:xfrm>
            <a:off x="250366" y="881743"/>
            <a:ext cx="10772845" cy="5564352"/>
          </a:xfrm>
          <a:prstGeom prst="rect">
            <a:avLst/>
          </a:prstGeom>
          <a:noFill/>
          <a:ln>
            <a:noFill/>
          </a:ln>
        </p:spPr>
      </p:pic>
      <p:pic>
        <p:nvPicPr>
          <p:cNvPr id="672" name="Google Shape;672;p64"/>
          <p:cNvPicPr preferRelativeResize="0"/>
          <p:nvPr/>
        </p:nvPicPr>
        <p:blipFill rotWithShape="1">
          <a:blip r:embed="rId4">
            <a:alphaModFix/>
          </a:blip>
          <a:srcRect/>
          <a:stretch/>
        </p:blipFill>
        <p:spPr>
          <a:xfrm>
            <a:off x="8002251" y="2543318"/>
            <a:ext cx="4146205" cy="1363641"/>
          </a:xfrm>
          <a:prstGeom prst="rect">
            <a:avLst/>
          </a:prstGeom>
          <a:noFill/>
          <a:ln w="12700" cap="flat" cmpd="sng">
            <a:solidFill>
              <a:srgbClr val="FF0000"/>
            </a:solidFill>
            <a:prstDash val="solid"/>
            <a:round/>
            <a:headEnd type="none" w="sm" len="sm"/>
            <a:tailEnd type="none" w="sm" len="sm"/>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6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678" name="Google Shape;678;p6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65</a:t>
            </a:fld>
            <a:endParaRPr/>
          </a:p>
        </p:txBody>
      </p:sp>
      <p:sp>
        <p:nvSpPr>
          <p:cNvPr id="679" name="Google Shape;679;p65"/>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What is .NET 3-Layers Architecture?</a:t>
            </a:r>
            <a:endParaRPr sz="4000" b="1">
              <a:solidFill>
                <a:schemeClr val="dk1"/>
              </a:solidFill>
              <a:latin typeface="Arial"/>
              <a:ea typeface="Arial"/>
              <a:cs typeface="Arial"/>
              <a:sym typeface="Arial"/>
            </a:endParaRPr>
          </a:p>
        </p:txBody>
      </p:sp>
      <p:sp>
        <p:nvSpPr>
          <p:cNvPr id="680" name="Google Shape;680;p65"/>
          <p:cNvSpPr txBox="1"/>
          <p:nvPr/>
        </p:nvSpPr>
        <p:spPr>
          <a:xfrm>
            <a:off x="36037" y="1532182"/>
            <a:ext cx="11949134" cy="43476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Three-layer architecture is dividing the project into three layers that are </a:t>
            </a:r>
            <a:r>
              <a:rPr lang="en-US" sz="2600" b="1">
                <a:solidFill>
                  <a:schemeClr val="dk1"/>
                </a:solidFill>
                <a:latin typeface="Arial"/>
                <a:ea typeface="Arial"/>
                <a:cs typeface="Arial"/>
                <a:sym typeface="Arial"/>
              </a:rPr>
              <a:t>User interface layer</a:t>
            </a:r>
            <a:r>
              <a:rPr lang="en-US" sz="2600">
                <a:solidFill>
                  <a:schemeClr val="dk1"/>
                </a:solidFill>
                <a:latin typeface="Arial"/>
                <a:ea typeface="Arial"/>
                <a:cs typeface="Arial"/>
                <a:sym typeface="Arial"/>
              </a:rPr>
              <a:t>, </a:t>
            </a:r>
            <a:r>
              <a:rPr lang="en-US" sz="2600" b="1">
                <a:solidFill>
                  <a:schemeClr val="dk1"/>
                </a:solidFill>
                <a:latin typeface="Arial"/>
                <a:ea typeface="Arial"/>
                <a:cs typeface="Arial"/>
                <a:sym typeface="Arial"/>
              </a:rPr>
              <a:t>Business layer</a:t>
            </a:r>
            <a:r>
              <a:rPr lang="en-US" sz="2600">
                <a:solidFill>
                  <a:schemeClr val="dk1"/>
                </a:solidFill>
                <a:latin typeface="Arial"/>
                <a:ea typeface="Arial"/>
                <a:cs typeface="Arial"/>
                <a:sym typeface="Arial"/>
              </a:rPr>
              <a:t> and </a:t>
            </a:r>
            <a:r>
              <a:rPr lang="en-US" sz="2600" b="1">
                <a:solidFill>
                  <a:schemeClr val="dk1"/>
                </a:solidFill>
                <a:latin typeface="Arial"/>
                <a:ea typeface="Arial"/>
                <a:cs typeface="Arial"/>
                <a:sym typeface="Arial"/>
              </a:rPr>
              <a:t>Data(database) layer </a:t>
            </a:r>
            <a:r>
              <a:rPr lang="en-US" sz="2600">
                <a:solidFill>
                  <a:schemeClr val="dk1"/>
                </a:solidFill>
                <a:latin typeface="Arial"/>
                <a:ea typeface="Arial"/>
                <a:cs typeface="Arial"/>
                <a:sym typeface="Arial"/>
              </a:rPr>
              <a:t>where we separate UI, Logic, and Data in three divisions</a:t>
            </a:r>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Suppose we want to change the UI from windows to the phone than he has to only make change in UI layer, other layers are not affected by this change Similarly, if the we want to change the database then we have to only make a change in the data layer, rest everything remains the same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686" name="Google Shape;686;p6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66</a:t>
            </a:fld>
            <a:endParaRPr/>
          </a:p>
        </p:txBody>
      </p:sp>
      <p:pic>
        <p:nvPicPr>
          <p:cNvPr id="687" name="Google Shape;687;p66"/>
          <p:cNvPicPr preferRelativeResize="0"/>
          <p:nvPr/>
        </p:nvPicPr>
        <p:blipFill rotWithShape="1">
          <a:blip r:embed="rId3">
            <a:alphaModFix/>
          </a:blip>
          <a:srcRect/>
          <a:stretch/>
        </p:blipFill>
        <p:spPr>
          <a:xfrm>
            <a:off x="6016837" y="2604330"/>
            <a:ext cx="2973303" cy="3309415"/>
          </a:xfrm>
          <a:prstGeom prst="rect">
            <a:avLst/>
          </a:prstGeom>
          <a:noFill/>
          <a:ln w="22225" cap="flat" cmpd="sng">
            <a:solidFill>
              <a:srgbClr val="FF0000"/>
            </a:solidFill>
            <a:prstDash val="solid"/>
            <a:round/>
            <a:headEnd type="none" w="sm" len="sm"/>
            <a:tailEnd type="none" w="sm" len="sm"/>
          </a:ln>
        </p:spPr>
      </p:pic>
      <p:pic>
        <p:nvPicPr>
          <p:cNvPr id="688" name="Google Shape;688;p66"/>
          <p:cNvPicPr preferRelativeResize="0"/>
          <p:nvPr/>
        </p:nvPicPr>
        <p:blipFill rotWithShape="1">
          <a:blip r:embed="rId4">
            <a:alphaModFix/>
          </a:blip>
          <a:srcRect/>
          <a:stretch/>
        </p:blipFill>
        <p:spPr>
          <a:xfrm>
            <a:off x="9200412" y="805516"/>
            <a:ext cx="2850073" cy="4309868"/>
          </a:xfrm>
          <a:prstGeom prst="rect">
            <a:avLst/>
          </a:prstGeom>
          <a:noFill/>
          <a:ln w="22225" cap="flat" cmpd="sng">
            <a:solidFill>
              <a:srgbClr val="FF0000"/>
            </a:solidFill>
            <a:prstDash val="solid"/>
            <a:round/>
            <a:headEnd type="none" w="sm" len="sm"/>
            <a:tailEnd type="none" w="sm" len="sm"/>
          </a:ln>
        </p:spPr>
      </p:pic>
      <p:pic>
        <p:nvPicPr>
          <p:cNvPr id="689" name="Google Shape;689;p66"/>
          <p:cNvPicPr preferRelativeResize="0"/>
          <p:nvPr/>
        </p:nvPicPr>
        <p:blipFill rotWithShape="1">
          <a:blip r:embed="rId5">
            <a:alphaModFix/>
          </a:blip>
          <a:srcRect/>
          <a:stretch/>
        </p:blipFill>
        <p:spPr>
          <a:xfrm>
            <a:off x="6016837" y="799904"/>
            <a:ext cx="2973303" cy="1538413"/>
          </a:xfrm>
          <a:prstGeom prst="rect">
            <a:avLst/>
          </a:prstGeom>
          <a:noFill/>
          <a:ln w="22225" cap="flat" cmpd="sng">
            <a:solidFill>
              <a:srgbClr val="FF0000"/>
            </a:solidFill>
            <a:prstDash val="solid"/>
            <a:round/>
            <a:headEnd type="none" w="sm" len="sm"/>
            <a:tailEnd type="none" w="sm" len="sm"/>
          </a:ln>
        </p:spPr>
      </p:pic>
      <p:pic>
        <p:nvPicPr>
          <p:cNvPr id="690" name="Google Shape;690;p66"/>
          <p:cNvPicPr preferRelativeResize="0"/>
          <p:nvPr/>
        </p:nvPicPr>
        <p:blipFill rotWithShape="1">
          <a:blip r:embed="rId6">
            <a:alphaModFix/>
          </a:blip>
          <a:srcRect/>
          <a:stretch/>
        </p:blipFill>
        <p:spPr>
          <a:xfrm>
            <a:off x="246477" y="707304"/>
            <a:ext cx="4851234" cy="5680790"/>
          </a:xfrm>
          <a:prstGeom prst="rect">
            <a:avLst/>
          </a:prstGeom>
          <a:noFill/>
          <a:ln>
            <a:noFill/>
          </a:ln>
        </p:spPr>
      </p:pic>
      <p:cxnSp>
        <p:nvCxnSpPr>
          <p:cNvPr id="691" name="Google Shape;691;p66"/>
          <p:cNvCxnSpPr/>
          <p:nvPr/>
        </p:nvCxnSpPr>
        <p:spPr>
          <a:xfrm rot="10800000">
            <a:off x="5097711" y="2960450"/>
            <a:ext cx="919126" cy="0"/>
          </a:xfrm>
          <a:prstGeom prst="straightConnector1">
            <a:avLst/>
          </a:prstGeom>
          <a:noFill/>
          <a:ln w="31750" cap="flat" cmpd="sng">
            <a:solidFill>
              <a:srgbClr val="FF0000"/>
            </a:solidFill>
            <a:prstDash val="solid"/>
            <a:miter lim="800000"/>
            <a:headEnd type="none" w="sm" len="sm"/>
            <a:tailEnd type="triangle" w="med" len="med"/>
          </a:ln>
        </p:spPr>
      </p:cxnSp>
      <p:cxnSp>
        <p:nvCxnSpPr>
          <p:cNvPr id="692" name="Google Shape;692;p66"/>
          <p:cNvCxnSpPr/>
          <p:nvPr/>
        </p:nvCxnSpPr>
        <p:spPr>
          <a:xfrm rot="10800000">
            <a:off x="5097767" y="4410086"/>
            <a:ext cx="5775600" cy="705300"/>
          </a:xfrm>
          <a:prstGeom prst="bentConnector4">
            <a:avLst>
              <a:gd name="adj1" fmla="val 0"/>
              <a:gd name="adj2" fmla="val 0"/>
            </a:avLst>
          </a:prstGeom>
          <a:noFill/>
          <a:ln w="31750" cap="flat" cmpd="sng">
            <a:solidFill>
              <a:srgbClr val="FF0000"/>
            </a:solidFill>
            <a:prstDash val="solid"/>
            <a:miter lim="800000"/>
            <a:headEnd type="none" w="sm" len="sm"/>
            <a:tailEnd type="triangle" w="med" len="med"/>
          </a:ln>
        </p:spPr>
      </p:cxnSp>
      <p:cxnSp>
        <p:nvCxnSpPr>
          <p:cNvPr id="693" name="Google Shape;693;p66"/>
          <p:cNvCxnSpPr/>
          <p:nvPr/>
        </p:nvCxnSpPr>
        <p:spPr>
          <a:xfrm rot="10800000">
            <a:off x="2476982" y="1221937"/>
            <a:ext cx="3539855" cy="0"/>
          </a:xfrm>
          <a:prstGeom prst="straightConnector1">
            <a:avLst/>
          </a:prstGeom>
          <a:noFill/>
          <a:ln w="31750" cap="flat" cmpd="sng">
            <a:solidFill>
              <a:srgbClr val="FF0000"/>
            </a:solidFill>
            <a:prstDash val="solid"/>
            <a:miter lim="800000"/>
            <a:headEnd type="none" w="sm" len="sm"/>
            <a:tailEnd type="triangle" w="med" len="med"/>
          </a:ln>
        </p:spPr>
      </p:cxnSp>
      <p:sp>
        <p:nvSpPr>
          <p:cNvPr id="694" name="Google Shape;694;p66"/>
          <p:cNvSpPr txBox="1"/>
          <p:nvPr/>
        </p:nvSpPr>
        <p:spPr>
          <a:xfrm>
            <a:off x="4422979" y="149484"/>
            <a:ext cx="3654221" cy="40639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1" u="sng">
                <a:solidFill>
                  <a:schemeClr val="dk1"/>
                </a:solidFill>
                <a:latin typeface="Arial"/>
                <a:ea typeface="Arial"/>
                <a:cs typeface="Arial"/>
                <a:sym typeface="Arial"/>
              </a:rPr>
              <a:t>The .NET 3-Layers Architecture</a:t>
            </a:r>
            <a:endParaRPr sz="1800" b="1" u="sng">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6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700" name="Google Shape;700;p6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67</a:t>
            </a:fld>
            <a:endParaRPr/>
          </a:p>
        </p:txBody>
      </p:sp>
      <p:sp>
        <p:nvSpPr>
          <p:cNvPr id="701" name="Google Shape;701;p67"/>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What is .NET 3-Layers Architecture?</a:t>
            </a:r>
            <a:endParaRPr sz="4000" b="1">
              <a:solidFill>
                <a:schemeClr val="dk1"/>
              </a:solidFill>
              <a:latin typeface="Arial"/>
              <a:ea typeface="Arial"/>
              <a:cs typeface="Arial"/>
              <a:sym typeface="Arial"/>
            </a:endParaRPr>
          </a:p>
        </p:txBody>
      </p:sp>
      <p:sp>
        <p:nvSpPr>
          <p:cNvPr id="702" name="Google Shape;702;p67"/>
          <p:cNvSpPr txBox="1"/>
          <p:nvPr/>
        </p:nvSpPr>
        <p:spPr>
          <a:xfrm>
            <a:off x="-48986" y="1396746"/>
            <a:ext cx="9259613" cy="538609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1">
                <a:solidFill>
                  <a:schemeClr val="dk1"/>
                </a:solidFill>
                <a:latin typeface="Arial"/>
                <a:ea typeface="Arial"/>
                <a:cs typeface="Arial"/>
                <a:sym typeface="Arial"/>
              </a:rPr>
              <a:t>Presentation Layer</a:t>
            </a:r>
            <a:endParaRPr sz="2600">
              <a:solidFill>
                <a:schemeClr val="dk1"/>
              </a:solidFill>
              <a:latin typeface="Arial"/>
              <a:ea typeface="Arial"/>
              <a:cs typeface="Arial"/>
              <a:sym typeface="Arial"/>
            </a:endParaRPr>
          </a:p>
          <a:p>
            <a:pPr marL="514350" marR="0" lvl="0" indent="-230187" algn="just" rtl="0">
              <a:spcBef>
                <a:spcPts val="18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is the top layer of architecture. The topmost level of application is the user interface</a:t>
            </a:r>
            <a:endParaRPr/>
          </a:p>
          <a:p>
            <a:pPr marL="514350" marR="0" lvl="0" indent="-230187" algn="just" rtl="0">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is related to the user interface that is what the user sees. The main function of this layer is to translate tasks and results in something which the user can understand</a:t>
            </a:r>
            <a:endParaRPr/>
          </a:p>
          <a:p>
            <a:pPr marL="514350" marR="0" lvl="0" indent="-230187" algn="just" rtl="0">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contains pages like web forms, windows form where data is presented to the user and use to take input from the user. The presentation layer is the most important layer because it is the one that the user sees and good UI attracts the user and this layer should be designed properly </a:t>
            </a:r>
            <a:endParaRPr/>
          </a:p>
          <a:p>
            <a:pPr marL="0" marR="0" lvl="0" indent="0" algn="just" rtl="0">
              <a:spcBef>
                <a:spcPts val="1800"/>
              </a:spcBef>
              <a:spcAft>
                <a:spcPts val="0"/>
              </a:spcAft>
              <a:buNone/>
            </a:pPr>
            <a:endParaRPr sz="1800" b="1" i="0">
              <a:solidFill>
                <a:srgbClr val="40424E"/>
              </a:solidFill>
              <a:latin typeface="Arial"/>
              <a:ea typeface="Arial"/>
              <a:cs typeface="Arial"/>
              <a:sym typeface="Arial"/>
            </a:endParaRPr>
          </a:p>
        </p:txBody>
      </p:sp>
      <p:pic>
        <p:nvPicPr>
          <p:cNvPr id="703" name="Google Shape;703;p67"/>
          <p:cNvPicPr preferRelativeResize="0"/>
          <p:nvPr/>
        </p:nvPicPr>
        <p:blipFill rotWithShape="1">
          <a:blip r:embed="rId3">
            <a:alphaModFix/>
          </a:blip>
          <a:srcRect/>
          <a:stretch/>
        </p:blipFill>
        <p:spPr>
          <a:xfrm>
            <a:off x="9437166" y="1494719"/>
            <a:ext cx="2580664" cy="4924425"/>
          </a:xfrm>
          <a:prstGeom prst="rect">
            <a:avLst/>
          </a:prstGeom>
          <a:noFill/>
          <a:ln w="25400" cap="flat" cmpd="sng">
            <a:solidFill>
              <a:srgbClr val="FF0000"/>
            </a:solidFill>
            <a:prstDash val="solid"/>
            <a:round/>
            <a:headEnd type="none" w="sm" len="sm"/>
            <a:tailEnd type="none" w="sm" len="sm"/>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6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709" name="Google Shape;709;p6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68</a:t>
            </a:fld>
            <a:endParaRPr/>
          </a:p>
        </p:txBody>
      </p:sp>
      <p:sp>
        <p:nvSpPr>
          <p:cNvPr id="710" name="Google Shape;710;p68"/>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What is .NET 3-Layers Architecture?</a:t>
            </a:r>
            <a:endParaRPr sz="4000" b="1">
              <a:solidFill>
                <a:schemeClr val="dk1"/>
              </a:solidFill>
              <a:latin typeface="Arial"/>
              <a:ea typeface="Arial"/>
              <a:cs typeface="Arial"/>
              <a:sym typeface="Arial"/>
            </a:endParaRPr>
          </a:p>
        </p:txBody>
      </p:sp>
      <p:sp>
        <p:nvSpPr>
          <p:cNvPr id="711" name="Google Shape;711;p68"/>
          <p:cNvSpPr txBox="1"/>
          <p:nvPr/>
        </p:nvSpPr>
        <p:spPr>
          <a:xfrm>
            <a:off x="0" y="1510100"/>
            <a:ext cx="8915400" cy="49716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1">
                <a:solidFill>
                  <a:schemeClr val="dk1"/>
                </a:solidFill>
                <a:latin typeface="Arial"/>
                <a:ea typeface="Arial"/>
                <a:cs typeface="Arial"/>
                <a:sym typeface="Arial"/>
              </a:rPr>
              <a:t>Business Layer</a:t>
            </a:r>
            <a:endParaRPr/>
          </a:p>
          <a:p>
            <a:pPr marL="514350" marR="0" lvl="0" indent="-230187" algn="just" rtl="0">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is the middle layer of architecture. This layer involves C# classes and logical calculations and operations are performed under this layer</a:t>
            </a:r>
            <a:endParaRPr/>
          </a:p>
          <a:p>
            <a:pPr marL="514350" marR="0" lvl="0" indent="-230187" algn="just" rtl="0">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processes the command, makes logical decisions and perform calculations. It also acts as a middleware between two surrounded layers that is presentation and data layer</a:t>
            </a:r>
            <a:endParaRPr/>
          </a:p>
          <a:p>
            <a:pPr marL="514350" marR="0" lvl="0" indent="-230187" algn="just" rtl="0">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processes data between these two layers. This layer implements business logic and calculations and validates the input conditions before calling a method from the data layer. This ensures the data input is correct before proceeding, and can often ensure that the outputs are correct as well. This validation of input is called business rules</a:t>
            </a:r>
            <a:endParaRPr/>
          </a:p>
        </p:txBody>
      </p:sp>
      <p:pic>
        <p:nvPicPr>
          <p:cNvPr id="712" name="Google Shape;712;p68"/>
          <p:cNvPicPr preferRelativeResize="0"/>
          <p:nvPr/>
        </p:nvPicPr>
        <p:blipFill rotWithShape="1">
          <a:blip r:embed="rId3">
            <a:alphaModFix/>
          </a:blip>
          <a:srcRect/>
          <a:stretch/>
        </p:blipFill>
        <p:spPr>
          <a:xfrm>
            <a:off x="8951622" y="2103586"/>
            <a:ext cx="3185949" cy="3546099"/>
          </a:xfrm>
          <a:prstGeom prst="rect">
            <a:avLst/>
          </a:prstGeom>
          <a:noFill/>
          <a:ln w="22225" cap="flat" cmpd="sng">
            <a:solidFill>
              <a:srgbClr val="FF0000"/>
            </a:solidFill>
            <a:prstDash val="solid"/>
            <a:round/>
            <a:headEnd type="none" w="sm" len="sm"/>
            <a:tailEnd type="none" w="sm" len="sm"/>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6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718" name="Google Shape;718;p6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69</a:t>
            </a:fld>
            <a:endParaRPr/>
          </a:p>
        </p:txBody>
      </p:sp>
      <p:sp>
        <p:nvSpPr>
          <p:cNvPr id="719" name="Google Shape;719;p69"/>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What is .NET 3-Layers Architecture?</a:t>
            </a:r>
            <a:endParaRPr sz="4000" b="1">
              <a:solidFill>
                <a:schemeClr val="dk1"/>
              </a:solidFill>
              <a:latin typeface="Arial"/>
              <a:ea typeface="Arial"/>
              <a:cs typeface="Arial"/>
              <a:sym typeface="Arial"/>
            </a:endParaRPr>
          </a:p>
        </p:txBody>
      </p:sp>
      <p:sp>
        <p:nvSpPr>
          <p:cNvPr id="720" name="Google Shape;720;p69"/>
          <p:cNvSpPr txBox="1"/>
          <p:nvPr/>
        </p:nvSpPr>
        <p:spPr>
          <a:xfrm>
            <a:off x="-31342" y="1363326"/>
            <a:ext cx="8500500" cy="51126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b="1">
                <a:solidFill>
                  <a:schemeClr val="dk1"/>
                </a:solidFill>
                <a:latin typeface="Arial"/>
                <a:ea typeface="Arial"/>
                <a:cs typeface="Arial"/>
                <a:sym typeface="Arial"/>
              </a:rPr>
              <a:t>Data Layer</a:t>
            </a:r>
            <a:endParaRPr/>
          </a:p>
          <a:p>
            <a:pPr marL="514350" marR="0" lvl="0" indent="-230187" algn="just" rtl="0">
              <a:lnSpc>
                <a:spcPct val="150000"/>
              </a:lnSpc>
              <a:spcBef>
                <a:spcPts val="1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layer is used to connect the business layer to the database or data source</a:t>
            </a:r>
            <a:endParaRPr/>
          </a:p>
          <a:p>
            <a:pPr marL="514350" marR="0" lvl="0" indent="-230187" algn="just" rtl="0">
              <a:lnSpc>
                <a:spcPct val="150000"/>
              </a:lnSpc>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contains methods which are used to perform operations on database like insert, delete, update, etc</a:t>
            </a:r>
            <a:endParaRPr/>
          </a:p>
          <a:p>
            <a:pPr marL="514350" marR="0" lvl="0" indent="-230187" algn="just" rtl="0">
              <a:lnSpc>
                <a:spcPct val="150000"/>
              </a:lnSpc>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layer contains stored procedures which are used to query database. Hence this layer establishes a connection with the database and performs functions on the database</a:t>
            </a:r>
            <a:endParaRPr/>
          </a:p>
        </p:txBody>
      </p:sp>
      <p:pic>
        <p:nvPicPr>
          <p:cNvPr id="721" name="Google Shape;721;p69"/>
          <p:cNvPicPr preferRelativeResize="0"/>
          <p:nvPr/>
        </p:nvPicPr>
        <p:blipFill rotWithShape="1">
          <a:blip r:embed="rId3">
            <a:alphaModFix/>
          </a:blip>
          <a:srcRect/>
          <a:stretch/>
        </p:blipFill>
        <p:spPr>
          <a:xfrm>
            <a:off x="9113327" y="2090004"/>
            <a:ext cx="2850073" cy="4309868"/>
          </a:xfrm>
          <a:prstGeom prst="rect">
            <a:avLst/>
          </a:prstGeom>
          <a:noFill/>
          <a:ln w="222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142" name="Google Shape;142;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3" name="Google Shape;143;p7"/>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Open Database Connectivity (ODBC)</a:t>
            </a:r>
            <a:endParaRPr/>
          </a:p>
        </p:txBody>
      </p:sp>
      <p:sp>
        <p:nvSpPr>
          <p:cNvPr id="144" name="Google Shape;144;p7"/>
          <p:cNvSpPr txBox="1"/>
          <p:nvPr/>
        </p:nvSpPr>
        <p:spPr>
          <a:xfrm>
            <a:off x="-42040" y="1370137"/>
            <a:ext cx="12192000" cy="304698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Open Database Connectivity (ODBC) helped address the problem of needing to know the details of each DBMS used. ODBC provides a single interface for accessing a number of database systems</a:t>
            </a:r>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ODBC provides a driver model for accessing data. Any database provider can write a driver for ODBC to access data from their database system. This enables developers to access that database through the ODBC drivers instead of talking directly to the database system</a:t>
            </a:r>
            <a:endParaRPr/>
          </a:p>
        </p:txBody>
      </p:sp>
      <p:pic>
        <p:nvPicPr>
          <p:cNvPr id="145" name="Google Shape;145;p7"/>
          <p:cNvPicPr preferRelativeResize="0"/>
          <p:nvPr/>
        </p:nvPicPr>
        <p:blipFill rotWithShape="1">
          <a:blip r:embed="rId3">
            <a:alphaModFix/>
          </a:blip>
          <a:srcRect/>
          <a:stretch/>
        </p:blipFill>
        <p:spPr>
          <a:xfrm>
            <a:off x="2535622" y="4442416"/>
            <a:ext cx="7036675" cy="198033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7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728" name="Google Shape;728;p7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70</a:t>
            </a:fld>
            <a:endParaRPr/>
          </a:p>
        </p:txBody>
      </p:sp>
      <p:sp>
        <p:nvSpPr>
          <p:cNvPr id="729" name="Google Shape;729;p70"/>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What is 3-Tiers Architecture?</a:t>
            </a:r>
            <a:endParaRPr sz="4000" b="1">
              <a:solidFill>
                <a:schemeClr val="dk1"/>
              </a:solidFill>
              <a:latin typeface="Arial"/>
              <a:ea typeface="Arial"/>
              <a:cs typeface="Arial"/>
              <a:sym typeface="Arial"/>
            </a:endParaRPr>
          </a:p>
        </p:txBody>
      </p:sp>
      <p:sp>
        <p:nvSpPr>
          <p:cNvPr id="730" name="Google Shape;730;p70"/>
          <p:cNvSpPr txBox="1"/>
          <p:nvPr/>
        </p:nvSpPr>
        <p:spPr>
          <a:xfrm>
            <a:off x="-66057" y="1375167"/>
            <a:ext cx="12040340" cy="249299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3-tier application architecture is a modular client-server architecture that consists of </a:t>
            </a:r>
            <a:r>
              <a:rPr lang="en-US" sz="2600" b="1">
                <a:solidFill>
                  <a:schemeClr val="dk1"/>
                </a:solidFill>
                <a:latin typeface="Arial"/>
                <a:ea typeface="Arial"/>
                <a:cs typeface="Arial"/>
                <a:sym typeface="Arial"/>
              </a:rPr>
              <a:t>a Presentation tier</a:t>
            </a:r>
            <a:r>
              <a:rPr lang="en-US" sz="2600">
                <a:solidFill>
                  <a:schemeClr val="dk1"/>
                </a:solidFill>
                <a:latin typeface="Arial"/>
                <a:ea typeface="Arial"/>
                <a:cs typeface="Arial"/>
                <a:sym typeface="Arial"/>
              </a:rPr>
              <a:t>, </a:t>
            </a:r>
            <a:r>
              <a:rPr lang="en-US" sz="2600" b="1">
                <a:solidFill>
                  <a:schemeClr val="dk1"/>
                </a:solidFill>
                <a:latin typeface="Arial"/>
                <a:ea typeface="Arial"/>
                <a:cs typeface="Arial"/>
                <a:sym typeface="Arial"/>
              </a:rPr>
              <a:t>an Application tier </a:t>
            </a:r>
            <a:r>
              <a:rPr lang="en-US" sz="2600">
                <a:solidFill>
                  <a:schemeClr val="dk1"/>
                </a:solidFill>
                <a:latin typeface="Arial"/>
                <a:ea typeface="Arial"/>
                <a:cs typeface="Arial"/>
                <a:sym typeface="Arial"/>
              </a:rPr>
              <a:t>and </a:t>
            </a:r>
            <a:r>
              <a:rPr lang="en-US" sz="2600" b="1">
                <a:solidFill>
                  <a:schemeClr val="dk1"/>
                </a:solidFill>
                <a:latin typeface="Arial"/>
                <a:ea typeface="Arial"/>
                <a:cs typeface="Arial"/>
                <a:sym typeface="Arial"/>
              </a:rPr>
              <a:t>a Data tier</a:t>
            </a:r>
            <a:endParaRPr/>
          </a:p>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data tier stores information, the application tier handles logic and the presentation tier is a graphical user interface (GUI) that communicates with the other two tiers. The three tiers are logical, not physical, and may or may not run on the same physical server</a:t>
            </a:r>
            <a:endParaRPr/>
          </a:p>
        </p:txBody>
      </p:sp>
      <p:pic>
        <p:nvPicPr>
          <p:cNvPr id="731" name="Google Shape;731;p70"/>
          <p:cNvPicPr preferRelativeResize="0"/>
          <p:nvPr/>
        </p:nvPicPr>
        <p:blipFill rotWithShape="1">
          <a:blip r:embed="rId3">
            <a:alphaModFix/>
          </a:blip>
          <a:srcRect/>
          <a:stretch/>
        </p:blipFill>
        <p:spPr>
          <a:xfrm>
            <a:off x="3783535" y="3769271"/>
            <a:ext cx="4494297" cy="2666693"/>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7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737" name="Google Shape;737;p7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71</a:t>
            </a:fld>
            <a:endParaRPr/>
          </a:p>
        </p:txBody>
      </p:sp>
      <p:sp>
        <p:nvSpPr>
          <p:cNvPr id="738" name="Google Shape;738;p71"/>
          <p:cNvSpPr txBox="1"/>
          <p:nvPr/>
        </p:nvSpPr>
        <p:spPr>
          <a:xfrm>
            <a:off x="-43542" y="1520785"/>
            <a:ext cx="7794171" cy="457048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1">
                <a:solidFill>
                  <a:schemeClr val="dk1"/>
                </a:solidFill>
                <a:latin typeface="Arial"/>
                <a:ea typeface="Arial"/>
                <a:cs typeface="Arial"/>
                <a:sym typeface="Arial"/>
              </a:rPr>
              <a:t>Presentation Tier</a:t>
            </a:r>
            <a:endParaRPr/>
          </a:p>
          <a:p>
            <a:pPr marL="514350" marR="0" lvl="0" indent="-230187" algn="just" rtl="0">
              <a:spcBef>
                <a:spcPts val="1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The presentation tier is the front end layer in the 3-tier system and consists of the user interface</a:t>
            </a:r>
            <a:endParaRPr/>
          </a:p>
          <a:p>
            <a:pPr marL="514350" marR="0" lvl="0" indent="-230187" algn="just" rtl="0">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user interface is often a graphical one accessible through a web browser or web-based application and which displays content and information useful to an end user</a:t>
            </a:r>
            <a:endParaRPr/>
          </a:p>
          <a:p>
            <a:pPr marL="514350" marR="0" lvl="0" indent="-230187" algn="just" rtl="0">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tier is often built on web technologies such as HTML5, JavaScript, CSS, or through other popular web development frameworks, and communicates with others layers through API calls</a:t>
            </a:r>
            <a:endParaRPr/>
          </a:p>
        </p:txBody>
      </p:sp>
      <p:sp>
        <p:nvSpPr>
          <p:cNvPr id="739" name="Google Shape;739;p71"/>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What is 3-Tiers Architecture?</a:t>
            </a:r>
            <a:endParaRPr sz="4000" b="1">
              <a:solidFill>
                <a:schemeClr val="dk1"/>
              </a:solidFill>
              <a:latin typeface="Arial"/>
              <a:ea typeface="Arial"/>
              <a:cs typeface="Arial"/>
              <a:sym typeface="Arial"/>
            </a:endParaRPr>
          </a:p>
        </p:txBody>
      </p:sp>
      <p:pic>
        <p:nvPicPr>
          <p:cNvPr id="740" name="Google Shape;740;p71"/>
          <p:cNvPicPr preferRelativeResize="0"/>
          <p:nvPr/>
        </p:nvPicPr>
        <p:blipFill rotWithShape="1">
          <a:blip r:embed="rId3">
            <a:alphaModFix/>
          </a:blip>
          <a:srcRect/>
          <a:stretch/>
        </p:blipFill>
        <p:spPr>
          <a:xfrm>
            <a:off x="7874470" y="2293220"/>
            <a:ext cx="4317530" cy="256180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7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746" name="Google Shape;746;p7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72</a:t>
            </a:fld>
            <a:endParaRPr/>
          </a:p>
        </p:txBody>
      </p:sp>
      <p:sp>
        <p:nvSpPr>
          <p:cNvPr id="747" name="Google Shape;747;p72"/>
          <p:cNvSpPr txBox="1"/>
          <p:nvPr/>
        </p:nvSpPr>
        <p:spPr>
          <a:xfrm>
            <a:off x="-32658" y="1344665"/>
            <a:ext cx="8364364" cy="509735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b="1">
                <a:solidFill>
                  <a:schemeClr val="dk1"/>
                </a:solidFill>
                <a:latin typeface="Arial"/>
                <a:ea typeface="Arial"/>
                <a:cs typeface="Arial"/>
                <a:sym typeface="Arial"/>
              </a:rPr>
              <a:t>Application Tier</a:t>
            </a:r>
            <a:r>
              <a:rPr lang="en-US" sz="2300" b="1">
                <a:solidFill>
                  <a:schemeClr val="dk1"/>
                </a:solidFill>
                <a:latin typeface="Arial"/>
                <a:ea typeface="Arial"/>
                <a:cs typeface="Arial"/>
                <a:sym typeface="Arial"/>
              </a:rPr>
              <a:t>: </a:t>
            </a:r>
            <a:r>
              <a:rPr lang="en-US" sz="2300">
                <a:solidFill>
                  <a:schemeClr val="dk1"/>
                </a:solidFill>
                <a:latin typeface="Arial"/>
                <a:ea typeface="Arial"/>
                <a:cs typeface="Arial"/>
                <a:sym typeface="Arial"/>
              </a:rPr>
              <a:t>The application tier contains the functional business logic which drives an application’s core capabilities. It’s often written in Java, .NET, C#, Python, C++, etc</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b="1">
                <a:solidFill>
                  <a:schemeClr val="dk1"/>
                </a:solidFill>
                <a:latin typeface="Arial"/>
                <a:ea typeface="Arial"/>
                <a:cs typeface="Arial"/>
                <a:sym typeface="Arial"/>
              </a:rPr>
              <a:t>Data Tier: </a:t>
            </a:r>
            <a:r>
              <a:rPr lang="en-US" sz="2300">
                <a:solidFill>
                  <a:schemeClr val="dk1"/>
                </a:solidFill>
                <a:latin typeface="Arial"/>
                <a:ea typeface="Arial"/>
                <a:cs typeface="Arial"/>
                <a:sym typeface="Arial"/>
              </a:rPr>
              <a:t>The data tier comprises of the database/data storage system and data access layer. Examples of such systems are MySQL, Oracle, PostgreSQL, Microsoft SQL Server, MongoDB, etc. Data is accessed by the application layer via API calls</a:t>
            </a:r>
            <a:endParaRPr/>
          </a:p>
        </p:txBody>
      </p:sp>
      <p:sp>
        <p:nvSpPr>
          <p:cNvPr id="748" name="Google Shape;748;p72"/>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What is 3-Tiers Architecture?</a:t>
            </a:r>
            <a:endParaRPr sz="4000" b="1">
              <a:solidFill>
                <a:schemeClr val="dk1"/>
              </a:solidFill>
              <a:latin typeface="Arial"/>
              <a:ea typeface="Arial"/>
              <a:cs typeface="Arial"/>
              <a:sym typeface="Arial"/>
            </a:endParaRPr>
          </a:p>
        </p:txBody>
      </p:sp>
      <p:pic>
        <p:nvPicPr>
          <p:cNvPr id="749" name="Google Shape;749;p72"/>
          <p:cNvPicPr preferRelativeResize="0"/>
          <p:nvPr/>
        </p:nvPicPr>
        <p:blipFill rotWithShape="1">
          <a:blip r:embed="rId3">
            <a:alphaModFix/>
          </a:blip>
          <a:srcRect/>
          <a:stretch/>
        </p:blipFill>
        <p:spPr>
          <a:xfrm>
            <a:off x="8331706" y="2029058"/>
            <a:ext cx="3860294" cy="2799883"/>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344213" y="679111"/>
            <a:ext cx="1051560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344213" y="1149006"/>
            <a:ext cx="11956832" cy="5331694"/>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endParaRPr/>
          </a:p>
          <a:p>
            <a:pPr marL="514350" lvl="0" indent="-230188" algn="l" rtl="0">
              <a:lnSpc>
                <a:spcPct val="110000"/>
              </a:lnSpc>
              <a:spcBef>
                <a:spcPts val="1000"/>
              </a:spcBef>
              <a:spcAft>
                <a:spcPts val="0"/>
              </a:spcAft>
              <a:buClr>
                <a:srgbClr val="973735"/>
              </a:buClr>
              <a:buSzPct val="70000"/>
              <a:buFont typeface="Noto Sans Symbols"/>
              <a:buChar char="▪"/>
            </a:pPr>
            <a:r>
              <a:rPr lang="en-US" sz="2500"/>
              <a:t>ADO.NET is a data access technology – supports disconnected data architecture</a:t>
            </a:r>
            <a:endParaRPr/>
          </a:p>
          <a:p>
            <a:pPr marL="514350" lvl="0" indent="-230188" algn="l" rtl="0">
              <a:lnSpc>
                <a:spcPct val="110000"/>
              </a:lnSpc>
              <a:spcBef>
                <a:spcPts val="1300"/>
              </a:spcBef>
              <a:spcAft>
                <a:spcPts val="0"/>
              </a:spcAft>
              <a:buClr>
                <a:srgbClr val="973735"/>
              </a:buClr>
              <a:buSzPct val="70000"/>
              <a:buFont typeface="Noto Sans Symbols"/>
              <a:buChar char="▪"/>
            </a:pPr>
            <a:r>
              <a:rPr lang="en-US" sz="2500"/>
              <a:t>A data provider establishes and maintains connection to the database. The .NET Framework provides various data providers which are used for SQL Server, OLE DB, ODBC</a:t>
            </a:r>
            <a:endParaRPr/>
          </a:p>
          <a:p>
            <a:pPr marL="514350" lvl="0" indent="-230188" algn="just" rtl="0">
              <a:lnSpc>
                <a:spcPct val="110000"/>
              </a:lnSpc>
              <a:spcBef>
                <a:spcPts val="1300"/>
              </a:spcBef>
              <a:spcAft>
                <a:spcPts val="0"/>
              </a:spcAft>
              <a:buClr>
                <a:srgbClr val="973735"/>
              </a:buClr>
              <a:buSzPct val="70000"/>
              <a:buFont typeface="Noto Sans Symbols"/>
              <a:buChar char="▪"/>
            </a:pPr>
            <a:r>
              <a:rPr lang="en-US" sz="2500"/>
              <a:t>.NET Data Providers and Dataset are used for accessing data source and then storing  the retrieved records into tables :  Connection, Command, DataAdapter, DataReader, DataTable, DataView</a:t>
            </a:r>
            <a:endParaRPr/>
          </a:p>
          <a:p>
            <a:pPr marL="514350" lvl="0" indent="-230188" algn="l" rtl="0">
              <a:lnSpc>
                <a:spcPct val="100000"/>
              </a:lnSpc>
              <a:spcBef>
                <a:spcPts val="1300"/>
              </a:spcBef>
              <a:spcAft>
                <a:spcPts val="0"/>
              </a:spcAft>
              <a:buClr>
                <a:srgbClr val="973735"/>
              </a:buClr>
              <a:buSzPct val="70000"/>
              <a:buFont typeface="Noto Sans Symbols"/>
              <a:buChar char="▪"/>
            </a:pPr>
            <a:r>
              <a:rPr lang="en-US" sz="2500"/>
              <a:t>Overview about 3-Layers and 3-Tiers Architecture</a:t>
            </a:r>
            <a:endParaRPr/>
          </a:p>
          <a:p>
            <a:pPr marL="514350" lvl="0" indent="-230188" algn="l" rtl="0">
              <a:lnSpc>
                <a:spcPct val="100000"/>
              </a:lnSpc>
              <a:spcBef>
                <a:spcPts val="1300"/>
              </a:spcBef>
              <a:spcAft>
                <a:spcPts val="0"/>
              </a:spcAft>
              <a:buClr>
                <a:srgbClr val="973735"/>
              </a:buClr>
              <a:buSzPct val="70000"/>
              <a:buFont typeface="Noto Sans Symbols"/>
              <a:buChar char="▪"/>
            </a:pPr>
            <a:r>
              <a:rPr lang="en-US" sz="2500"/>
              <a:t>List the benefits of ADO.NET</a:t>
            </a:r>
            <a:endParaRPr/>
          </a:p>
          <a:p>
            <a:pPr marL="514350" lvl="0" indent="-230188" algn="l" rtl="0">
              <a:lnSpc>
                <a:spcPct val="100000"/>
              </a:lnSpc>
              <a:spcBef>
                <a:spcPts val="1300"/>
              </a:spcBef>
              <a:spcAft>
                <a:spcPts val="0"/>
              </a:spcAft>
              <a:buClr>
                <a:srgbClr val="973735"/>
              </a:buClr>
              <a:buSzPct val="70000"/>
              <a:buFont typeface="Noto Sans Symbols"/>
              <a:buChar char="▪"/>
            </a:pPr>
            <a:r>
              <a:rPr lang="en-US" sz="2500"/>
              <a:t>Demo using ADO.NET Data Provider Factory Model</a:t>
            </a:r>
            <a:endParaRPr/>
          </a:p>
          <a:p>
            <a:pPr marL="514350" lvl="0" indent="-230188" algn="l" rtl="0">
              <a:lnSpc>
                <a:spcPct val="100000"/>
              </a:lnSpc>
              <a:spcBef>
                <a:spcPts val="1300"/>
              </a:spcBef>
              <a:spcAft>
                <a:spcPts val="0"/>
              </a:spcAft>
              <a:buClr>
                <a:srgbClr val="973735"/>
              </a:buClr>
              <a:buSzPct val="70000"/>
              <a:buFont typeface="Noto Sans Symbols"/>
              <a:buChar char="▪"/>
            </a:pPr>
            <a:r>
              <a:rPr lang="en-US" sz="2500"/>
              <a:t>Demo accessing database in WinForm Application using ADO.NET</a:t>
            </a:r>
            <a:endParaRPr/>
          </a:p>
          <a:p>
            <a:pPr marL="514350" lvl="0" indent="-230187" algn="l" rtl="0">
              <a:lnSpc>
                <a:spcPct val="100000"/>
              </a:lnSpc>
              <a:spcBef>
                <a:spcPts val="1300"/>
              </a:spcBef>
              <a:spcAft>
                <a:spcPts val="0"/>
              </a:spcAft>
              <a:buClr>
                <a:srgbClr val="973735"/>
              </a:buClr>
              <a:buSzPct val="70000"/>
              <a:buFont typeface="Noto Sans Symbols"/>
              <a:buChar char="▪"/>
            </a:pPr>
            <a:r>
              <a:rPr lang="en-US" sz="2500"/>
              <a:t>Demo using Store Procedures in ADO.NET</a:t>
            </a:r>
            <a:endParaRPr sz="2500"/>
          </a:p>
          <a:p>
            <a:pPr marL="514350" lvl="0" indent="-270668" algn="l" rtl="0">
              <a:lnSpc>
                <a:spcPct val="100000"/>
              </a:lnSpc>
              <a:spcBef>
                <a:spcPts val="1300"/>
              </a:spcBef>
              <a:spcAft>
                <a:spcPts val="0"/>
              </a:spcAft>
              <a:buSzPct val="100000"/>
              <a:buChar char="▪"/>
            </a:pPr>
            <a:r>
              <a:rPr lang="en-US" sz="2500"/>
              <a:t>Overview about 3-Layers and 3-Tiers Architecture</a:t>
            </a:r>
            <a:endParaRPr sz="2500"/>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55">
                                            <p:txEl>
                                              <p:pRg st="3" end="3"/>
                                            </p:txEl>
                                          </p:spTgt>
                                        </p:tgtEl>
                                        <p:attrNameLst>
                                          <p:attrName>style.visibility</p:attrName>
                                        </p:attrNameLst>
                                      </p:cBhvr>
                                      <p:to>
                                        <p:strVal val="visible"/>
                                      </p:to>
                                    </p:set>
                                    <p:animEffect transition="in" filter="fade">
                                      <p:cBhvr>
                                        <p:cTn id="16" dur="500"/>
                                        <p:tgtEl>
                                          <p:spTgt spid="75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55">
                                            <p:txEl>
                                              <p:pRg st="4" end="4"/>
                                            </p:txEl>
                                          </p:spTgt>
                                        </p:tgtEl>
                                        <p:attrNameLst>
                                          <p:attrName>style.visibility</p:attrName>
                                        </p:attrNameLst>
                                      </p:cBhvr>
                                      <p:to>
                                        <p:strVal val="visible"/>
                                      </p:to>
                                    </p:set>
                                    <p:animEffect transition="in" filter="fade">
                                      <p:cBhvr>
                                        <p:cTn id="19" dur="500"/>
                                        <p:tgtEl>
                                          <p:spTgt spid="75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55">
                                            <p:txEl>
                                              <p:pRg st="5" end="5"/>
                                            </p:txEl>
                                          </p:spTgt>
                                        </p:tgtEl>
                                        <p:attrNameLst>
                                          <p:attrName>style.visibility</p:attrName>
                                        </p:attrNameLst>
                                      </p:cBhvr>
                                      <p:to>
                                        <p:strVal val="visible"/>
                                      </p:to>
                                    </p:set>
                                    <p:animEffect transition="in" filter="fade">
                                      <p:cBhvr>
                                        <p:cTn id="22" dur="500"/>
                                        <p:tgtEl>
                                          <p:spTgt spid="75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55">
                                            <p:txEl>
                                              <p:pRg st="6" end="6"/>
                                            </p:txEl>
                                          </p:spTgt>
                                        </p:tgtEl>
                                        <p:attrNameLst>
                                          <p:attrName>style.visibility</p:attrName>
                                        </p:attrNameLst>
                                      </p:cBhvr>
                                      <p:to>
                                        <p:strVal val="visible"/>
                                      </p:to>
                                    </p:set>
                                    <p:animEffect transition="in" filter="fade">
                                      <p:cBhvr>
                                        <p:cTn id="25" dur="500"/>
                                        <p:tgtEl>
                                          <p:spTgt spid="75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55">
                                            <p:txEl>
                                              <p:pRg st="7" end="7"/>
                                            </p:txEl>
                                          </p:spTgt>
                                        </p:tgtEl>
                                        <p:attrNameLst>
                                          <p:attrName>style.visibility</p:attrName>
                                        </p:attrNameLst>
                                      </p:cBhvr>
                                      <p:to>
                                        <p:strVal val="visible"/>
                                      </p:to>
                                    </p:set>
                                    <p:animEffect transition="in" filter="fade">
                                      <p:cBhvr>
                                        <p:cTn id="28" dur="500"/>
                                        <p:tgtEl>
                                          <p:spTgt spid="75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55">
                                            <p:txEl>
                                              <p:pRg st="8" end="8"/>
                                            </p:txEl>
                                          </p:spTgt>
                                        </p:tgtEl>
                                        <p:attrNameLst>
                                          <p:attrName>style.visibility</p:attrName>
                                        </p:attrNameLst>
                                      </p:cBhvr>
                                      <p:to>
                                        <p:strVal val="visible"/>
                                      </p:to>
                                    </p:set>
                                    <p:animEffect transition="in" filter="fade">
                                      <p:cBhvr>
                                        <p:cTn id="31" dur="500"/>
                                        <p:tgtEl>
                                          <p:spTgt spid="75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55">
                                            <p:txEl>
                                              <p:pRg st="9" end="9"/>
                                            </p:txEl>
                                          </p:spTgt>
                                        </p:tgtEl>
                                        <p:attrNameLst>
                                          <p:attrName>style.visibility</p:attrName>
                                        </p:attrNameLst>
                                      </p:cBhvr>
                                      <p:to>
                                        <p:strVal val="visible"/>
                                      </p:to>
                                    </p:set>
                                    <p:animEffect transition="in" filter="fade">
                                      <p:cBhvr>
                                        <p:cTn id="34" dur="500"/>
                                        <p:tgtEl>
                                          <p:spTgt spid="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151" name="Google Shape;151;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52" name="Google Shape;152;p8"/>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OLEBD and ADO (ActiveX Data Objects)</a:t>
            </a:r>
            <a:endParaRPr/>
          </a:p>
        </p:txBody>
      </p:sp>
      <p:sp>
        <p:nvSpPr>
          <p:cNvPr id="153" name="Google Shape;153;p8"/>
          <p:cNvSpPr txBox="1"/>
          <p:nvPr/>
        </p:nvSpPr>
        <p:spPr>
          <a:xfrm>
            <a:off x="-6570" y="1558196"/>
            <a:ext cx="12019894" cy="429630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OLE-DB is also much less dependent upon the physical structure of the database. It supports both relational and hierarchical data sources, and does not require the query against these data sources to follow a SQL structure</a:t>
            </a:r>
            <a:endParaRPr/>
          </a:p>
          <a:p>
            <a:pPr marL="342900" marR="0" lvl="0" indent="-342900" algn="just" rtl="0">
              <a:lnSpc>
                <a:spcPct val="150000"/>
              </a:lnSpc>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Microsoft introduced ActiveX Data Objects (ADO) primarily to provide a higher-level API for working with OLE-DB. With this release, Microsoft took many of the lessons from the past to build a lighter, more efficient, and more universal data access API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a:p>
        </p:txBody>
      </p:sp>
      <p:sp>
        <p:nvSpPr>
          <p:cNvPr id="159" name="Google Shape;159;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60" name="Google Shape;160;p9"/>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OLEBD and ADO (ActiveX Data Objects)</a:t>
            </a:r>
            <a:endParaRPr/>
          </a:p>
        </p:txBody>
      </p:sp>
      <p:pic>
        <p:nvPicPr>
          <p:cNvPr id="161" name="Google Shape;161;p9"/>
          <p:cNvPicPr preferRelativeResize="0"/>
          <p:nvPr/>
        </p:nvPicPr>
        <p:blipFill rotWithShape="1">
          <a:blip r:embed="rId3">
            <a:alphaModFix/>
          </a:blip>
          <a:srcRect/>
          <a:stretch/>
        </p:blipFill>
        <p:spPr>
          <a:xfrm>
            <a:off x="838200" y="1563553"/>
            <a:ext cx="10180009" cy="48607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4613</Words>
  <Application>Microsoft Office PowerPoint</Application>
  <PresentationFormat>Widescreen</PresentationFormat>
  <Paragraphs>572</Paragraphs>
  <Slides>73</Slides>
  <Notes>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Consolas</vt:lpstr>
      <vt:lpstr>Courier New</vt:lpstr>
      <vt:lpstr>Noto Sans Symbols</vt:lpstr>
      <vt:lpstr>Office Theme</vt:lpstr>
      <vt:lpstr> Accessing Database with ADO.NET</vt:lpstr>
      <vt:lpstr>Objectives </vt:lpstr>
      <vt:lpstr>PowerPoint Presentation</vt:lpstr>
      <vt:lpstr>PowerPoint Presentation</vt:lpstr>
      <vt:lpstr> ADO.NET Data Access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ADO.NET Data Provider Factory Model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Disconnected Data Access Demonstration</vt:lpstr>
      <vt:lpstr>PowerPoint Presentation</vt:lpstr>
      <vt:lpstr>PowerPoint Presentation</vt:lpstr>
      <vt:lpstr>PowerPoint Presentation</vt:lpstr>
      <vt:lpstr>PowerPoint Presentation</vt:lpstr>
      <vt:lpstr>PowerPoint Presentation</vt:lpstr>
      <vt:lpstr>PowerPoint Presentation</vt:lpstr>
      <vt:lpstr>Connected Data Access Demonstration</vt:lpstr>
      <vt:lpstr>PowerPoint Presentation</vt:lpstr>
      <vt:lpstr>PowerPoint Presentation</vt:lpstr>
      <vt:lpstr>Create, Update, and Delete Queries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Accessing Database with ADO.NET</dc:title>
  <dc:creator>ADMIN</dc:creator>
  <cp:lastModifiedBy>Chu Dinh Phu 2 (FE Ban NCPT)</cp:lastModifiedBy>
  <cp:revision>2</cp:revision>
  <dcterms:created xsi:type="dcterms:W3CDTF">2021-01-25T08:25:31Z</dcterms:created>
  <dcterms:modified xsi:type="dcterms:W3CDTF">2023-09-20T07:08:57Z</dcterms:modified>
</cp:coreProperties>
</file>