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</p:sldIdLst>
  <p:sldSz cy="5143500" cx="9144000"/>
  <p:notesSz cx="6858000" cy="9144000"/>
  <p:embeddedFontLst>
    <p:embeddedFont>
      <p:font typeface="Roboto"/>
      <p:regular r:id="rId25"/>
      <p:bold r:id="rId26"/>
      <p:italic r:id="rId27"/>
      <p:boldItalic r:id="rId28"/>
    </p:embeddedFont>
    <p:embeddedFont>
      <p:font typeface="Helvetica Neue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bold.fntdata"/><Relationship Id="rId25" Type="http://schemas.openxmlformats.org/officeDocument/2006/relationships/font" Target="fonts/Roboto-regular.fntdata"/><Relationship Id="rId28" Type="http://schemas.openxmlformats.org/officeDocument/2006/relationships/font" Target="fonts/Roboto-boldItalic.fntdata"/><Relationship Id="rId27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HelveticaNeue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HelveticaNeue-italic.fntdata"/><Relationship Id="rId30" Type="http://schemas.openxmlformats.org/officeDocument/2006/relationships/font" Target="fonts/HelveticaNeue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HelveticaNeue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834e55dc3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834e55dc3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edbe620c3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edbe620c3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834e55d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834e55d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36edbe620c3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36edbe620c3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6edbe620c3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36edbe620c3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edbe620c3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6edbe620c3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edbe620c3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edbe620c3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6edbe620c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6edbe620c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36edbe620c3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36edbe620c3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edbe620c3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edbe620c3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6834e55dc3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6834e55dc3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6834e55dc3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6834e55dc3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77beacdef4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77beacdef4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6edbe620c3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6edbe620c3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7beacdef4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77beacdef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edbe620c3_0_1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6edbe620c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834e55dc3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36834e55dc3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edbe620c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edbe620c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edbe620c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edbe620c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Slide 16_9 - 3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578650" y="1824075"/>
            <a:ext cx="43710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pt-BR" sz="23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Tipos</a:t>
            </a:r>
            <a:r>
              <a:rPr b="1" lang="pt-BR" sz="2300">
                <a:solidFill>
                  <a:srgbClr val="D9D9D9"/>
                </a:solidFill>
                <a:latin typeface="Roboto"/>
                <a:ea typeface="Roboto"/>
                <a:cs typeface="Roboto"/>
                <a:sym typeface="Roboto"/>
              </a:rPr>
              <a:t> de dados e condicionais</a:t>
            </a:r>
            <a:endParaRPr b="1" i="0" sz="2300" cap="none" strike="noStrike">
              <a:solidFill>
                <a:srgbClr val="D9D9D9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2" name="Google Shape;142;p22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p22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2"/>
          <p:cNvSpPr txBox="1"/>
          <p:nvPr/>
        </p:nvSpPr>
        <p:spPr>
          <a:xfrm>
            <a:off x="1341200" y="481475"/>
            <a:ext cx="50778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aritméticos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22"/>
          <p:cNvSpPr txBox="1"/>
          <p:nvPr/>
        </p:nvSpPr>
        <p:spPr>
          <a:xfrm>
            <a:off x="381850" y="1165375"/>
            <a:ext cx="7470000" cy="33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nos fornece as principais operações aritméticas que a maioria das linguagens de programação também possui, como: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○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adição ( + )                                    subtração ( - )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○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multiplicação ( * )                           divisão ( / ) 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○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resto ( % )                                      divisão inteira ( // )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Uma importante biblioteca que pode ser utilizada é a math.h que adiciona diversas funções matemáticas como potenciação e raiz.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52" name="Google Shape;152;p23" title="Slide 16_9 - 2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3"/>
          <p:cNvSpPr txBox="1"/>
          <p:nvPr/>
        </p:nvSpPr>
        <p:spPr>
          <a:xfrm>
            <a:off x="5885000" y="1934700"/>
            <a:ext cx="21591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Condicionais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0" name="Google Shape;160;p24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24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24"/>
          <p:cNvSpPr txBox="1"/>
          <p:nvPr/>
        </p:nvSpPr>
        <p:spPr>
          <a:xfrm>
            <a:off x="1215550" y="481475"/>
            <a:ext cx="38391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Condicionais</a:t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3" name="Google Shape;163;p24"/>
          <p:cNvSpPr txBox="1"/>
          <p:nvPr/>
        </p:nvSpPr>
        <p:spPr>
          <a:xfrm>
            <a:off x="171825" y="1152475"/>
            <a:ext cx="7278000" cy="36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hega uma hora em que só guardar números em variáveis e fazer continha já não é suficiente. A gente precisa tomar decisões no código: “se isso acontecer, faça aquilo, se não, faça outra coisa”. É aí que entram as estruturas condicionais.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 C, a condicional mais básica é o if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 condição ) {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60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// código</a:t>
            </a:r>
            <a:endParaRPr sz="1600">
              <a:solidFill>
                <a:srgbClr val="B6D7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60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// código</a:t>
            </a:r>
            <a:endParaRPr sz="1600">
              <a:solidFill>
                <a:srgbClr val="B6D7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70" name="Google Shape;170;p25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25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5"/>
          <p:cNvSpPr txBox="1"/>
          <p:nvPr/>
        </p:nvSpPr>
        <p:spPr>
          <a:xfrm>
            <a:off x="614100" y="1212350"/>
            <a:ext cx="6872400" cy="31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São eles: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igualdade ( == )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Diferença ( != )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maior que ( &gt; )			maior ou igual ( &gt;= )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menor que ( &lt; )                   menor ou igual ( &lt;= )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lógico ( &amp;&amp;)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 lógico ( || )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NÃO</a:t>
            </a: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lógico ( ! )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3" name="Google Shape;173;p25"/>
          <p:cNvSpPr txBox="1"/>
          <p:nvPr/>
        </p:nvSpPr>
        <p:spPr>
          <a:xfrm>
            <a:off x="1311150" y="481475"/>
            <a:ext cx="44952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1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Operadores Relacionais e Lógicos</a:t>
            </a:r>
            <a:endParaRPr b="0" i="0" sz="20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80" name="Google Shape;180;p26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26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/>
        </p:nvSpPr>
        <p:spPr>
          <a:xfrm>
            <a:off x="1633225" y="481475"/>
            <a:ext cx="4422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Else If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3" name="Google Shape;183;p26"/>
          <p:cNvSpPr txBox="1"/>
          <p:nvPr/>
        </p:nvSpPr>
        <p:spPr>
          <a:xfrm>
            <a:off x="311700" y="1152475"/>
            <a:ext cx="7256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 você deseja que os if e else tenham uma ordem definida e não sejam executados todos juntos podemos usar o else if que nada mais é que organizar um if junto logo após um else, assim: 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pt-BR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 ( condição ) { 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	// código</a:t>
            </a:r>
            <a:endParaRPr sz="1800">
              <a:solidFill>
                <a:srgbClr val="B6D7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pt-BR" sz="18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pt-BR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( condição ) {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	// código</a:t>
            </a:r>
            <a:endParaRPr sz="1800">
              <a:solidFill>
                <a:srgbClr val="B6D7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FFFFFF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90" name="Google Shape;190;p27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27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27"/>
          <p:cNvSpPr txBox="1"/>
          <p:nvPr/>
        </p:nvSpPr>
        <p:spPr>
          <a:xfrm>
            <a:off x="1495600" y="481475"/>
            <a:ext cx="5499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Switch Case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Google Shape;193;p27"/>
          <p:cNvSpPr txBox="1"/>
          <p:nvPr/>
        </p:nvSpPr>
        <p:spPr>
          <a:xfrm>
            <a:off x="434075" y="1599875"/>
            <a:ext cx="7168200" cy="286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 certo momento esse emaranhado de if e else pode se tornar meio cansativo, então entra o switch case, uma maneira organizada de escolher um “caso”.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MUITO IMPORTANTE que não se esqueça o break nem de identar corretamente o conteúdo em cada case, o último case “default” será atingido caso nenhum anterior ocorra e não é obrigatório</a:t>
            </a:r>
            <a:r>
              <a:rPr lang="pt-BR" sz="1600" u="sng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sz="1600" u="sng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>
              <a:solidFill>
                <a:srgbClr val="56A8F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00" name="Google Shape;200;p28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8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8"/>
          <p:cNvSpPr txBox="1"/>
          <p:nvPr/>
        </p:nvSpPr>
        <p:spPr>
          <a:xfrm>
            <a:off x="1161650" y="517925"/>
            <a:ext cx="48714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pt-BR" sz="2400" u="none" cap="none" strike="noStrik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que são atributos e métodos?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Google Shape;203;p28"/>
          <p:cNvSpPr txBox="1"/>
          <p:nvPr/>
        </p:nvSpPr>
        <p:spPr>
          <a:xfrm>
            <a:off x="311700" y="1017725"/>
            <a:ext cx="7165800" cy="39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( caso ) {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60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sz="160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// código</a:t>
            </a:r>
            <a:endParaRPr sz="1600">
              <a:solidFill>
                <a:srgbClr val="B6D7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 sz="16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2: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// código</a:t>
            </a:r>
            <a:endParaRPr>
              <a:solidFill>
                <a:srgbClr val="B6D7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default:</a:t>
            </a:r>
            <a:endParaRPr>
              <a:solidFill>
                <a:srgbClr val="56A8F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// código</a:t>
            </a:r>
            <a:endParaRPr>
              <a:solidFill>
                <a:srgbClr val="B6D7A8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	</a:t>
            </a:r>
            <a:r>
              <a:rPr lang="pt-BR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p29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1" name="Google Shape;211;p29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29"/>
          <p:cNvSpPr txBox="1"/>
          <p:nvPr/>
        </p:nvSpPr>
        <p:spPr>
          <a:xfrm>
            <a:off x="1825925" y="517925"/>
            <a:ext cx="17949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Macros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3" name="Google Shape;213;p29"/>
          <p:cNvSpPr txBox="1"/>
          <p:nvPr/>
        </p:nvSpPr>
        <p:spPr>
          <a:xfrm>
            <a:off x="311700" y="1017725"/>
            <a:ext cx="7225500" cy="397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Macros são um recurso do pré-processador do C. Antes mesmo do compilador começar a traduzir seu código 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linguagem de máquina, o pré-processador passa pelo programa e troca as macros pelo que você definiu. É tipo um “substituir tudo” automático.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comando usado é o #define.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Um exemplo seria definir como macro TRUE e FALSE, que não existem por padrão em C, sendo apenas considerado 0 FALSE e qualquer valor diferente de 0 como TRUE. Então com um: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#define</a:t>
            </a: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pt-BR" sz="1800">
                <a:solidFill>
                  <a:srgbClr val="D5A6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pt-BR" sz="1800">
                <a:solidFill>
                  <a:srgbClr val="B6D7A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sz="1800">
              <a:solidFill>
                <a:srgbClr val="B6D7A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CCCCCC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#define</a:t>
            </a: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pt-BR" sz="1800">
                <a:solidFill>
                  <a:srgbClr val="D5A6BD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pt-BR" sz="1800">
                <a:solidFill>
                  <a:srgbClr val="B6D7A8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0</a:t>
            </a:r>
            <a:endParaRPr sz="1800">
              <a:solidFill>
                <a:srgbClr val="B6D7A8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20" name="Google Shape;220;p30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1" name="Google Shape;221;p30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30"/>
          <p:cNvSpPr txBox="1"/>
          <p:nvPr/>
        </p:nvSpPr>
        <p:spPr>
          <a:xfrm>
            <a:off x="1305275" y="481475"/>
            <a:ext cx="51765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Aprofundando seus conhecimentos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3" name="Google Shape;223;p30"/>
          <p:cNvSpPr txBox="1"/>
          <p:nvPr/>
        </p:nvSpPr>
        <p:spPr>
          <a:xfrm>
            <a:off x="605125" y="1102625"/>
            <a:ext cx="6872400" cy="332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Para Aprofundar os conhecimentos adquiridos nessa aula: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Pratique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Busque explicações detalhadas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Pergunte aos monitores 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Resolva questões sobre o assunto</a:t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230" name="Google Shape;230;p31" title="Slide 16_9 - 15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31" name="Google Shape;231;p31"/>
          <p:cNvSpPr txBox="1"/>
          <p:nvPr/>
        </p:nvSpPr>
        <p:spPr>
          <a:xfrm>
            <a:off x="973375" y="3114759"/>
            <a:ext cx="268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dacomp@ufma.br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pt-BR" sz="1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@dacomp.ufma</a:t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1"/>
          <p:cNvSpPr txBox="1"/>
          <p:nvPr/>
        </p:nvSpPr>
        <p:spPr>
          <a:xfrm>
            <a:off x="559825" y="2028750"/>
            <a:ext cx="3515400" cy="108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MUITO OBRIGADO!</a:t>
            </a:r>
            <a:endParaRPr b="0" i="0" sz="3600" u="none" cap="none" strike="noStrike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4" name="Google Shape;64;p14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>
            <a:off x="1305275" y="481475"/>
            <a:ext cx="36093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Origem da linguagem C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311700" y="1152475"/>
            <a:ext cx="7098600" cy="378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746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foi criada no ínicio da década de 1970, nos laboratórios da AT&amp;T Bell Labs, criada por Dennis Ritchie. Antes de sua criação já existiam linguagens como Assembly e Fortran.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7465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3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criação do C incluiu a possibilidade de lidar com tipagem de dados, estruturas e operadores mais poderosos, ainda se mantendo em baixo nível foram as ferramentas que popularizaram a linguagem na época e ainda garantem sua importância nos dias de hoje.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4" name="Google Shape;74;p15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5" name="Google Shape;75;p15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 txBox="1"/>
          <p:nvPr/>
        </p:nvSpPr>
        <p:spPr>
          <a:xfrm>
            <a:off x="1305275" y="481475"/>
            <a:ext cx="36093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Origem da linguagem C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99125" y="1886800"/>
            <a:ext cx="7098600" cy="22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Desse modo, C é uma linguagem estruturada e excelente para desenvolvimento de Sistemas Operacionais, Interpretadores, Editores, Compiladores e Gerenciadores de Bancos de Dados, por exemplo. Além de tudo por ser uma linguagem sem muitos recursos “facilitadores” se tornará excepcional para o aprendizado da base do que significa ser um programador!</a:t>
            </a:r>
            <a:endParaRPr b="0" i="0" sz="16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4" name="Google Shape;84;p16" title="Slide 16_9 - 2 (1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6"/>
          <p:cNvSpPr txBox="1"/>
          <p:nvPr/>
        </p:nvSpPr>
        <p:spPr>
          <a:xfrm>
            <a:off x="5808575" y="1917650"/>
            <a:ext cx="2449800" cy="52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pt-BR" sz="24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 de dados</a:t>
            </a:r>
            <a:endParaRPr b="0" i="0" sz="24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7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7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/>
        </p:nvSpPr>
        <p:spPr>
          <a:xfrm>
            <a:off x="1305275" y="481475"/>
            <a:ext cx="33273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 de dados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5" name="Google Shape;95;p17"/>
          <p:cNvSpPr txBox="1"/>
          <p:nvPr/>
        </p:nvSpPr>
        <p:spPr>
          <a:xfrm>
            <a:off x="371750" y="1248775"/>
            <a:ext cx="7095600" cy="322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Em C temos 5 principais tipos de dados int, float, double, char e void. </a:t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Todos os outros tipos em C serão derivados destes 5 iniciais, variando de tipo e faixa dependendo do processador e a implementação do compilador em C utilizado.</a:t>
            </a:r>
            <a:endParaRPr sz="1500">
              <a:solidFill>
                <a:srgbClr val="BCBEC4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p18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8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1305275" y="481475"/>
            <a:ext cx="33273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Tipos de dados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390950" y="1258575"/>
            <a:ext cx="7425900" cy="3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Variáveis do tipo char 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armazena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valores definidos do conjunto de caracteres ASCII.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float e double armazenam números com casas decimais, variando em precisão sendo double o mais preciso.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void define que uma função não retorna valor e também servirá para criação de ponteiros genéricos, assunto que será abordado em outras aulas.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 armazena números inteiros.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Helvetica Neue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Exceto o void, todos os outros tipos de dados possuem modificadores como signed, unsigned, short e long. Os dois primeiros alterando a existência ou não de números positivos e negativos e os últimos dois alterando o tamanho limite das variáveis.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19" title="slide 4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9" title="slide 4 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19"/>
          <p:cNvSpPr txBox="1"/>
          <p:nvPr/>
        </p:nvSpPr>
        <p:spPr>
          <a:xfrm>
            <a:off x="2102900" y="481475"/>
            <a:ext cx="17007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Atribuição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15" name="Google Shape;115;p19"/>
          <p:cNvSpPr txBox="1"/>
          <p:nvPr/>
        </p:nvSpPr>
        <p:spPr>
          <a:xfrm>
            <a:off x="221925" y="1152475"/>
            <a:ext cx="7713900" cy="360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nomes de variáveis, funções, rótulos e outros objetos são conhecidos como identificadores. 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●"/>
            </a:pP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permite que você como programador defina os seus nomes com algumas restrições: 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 primeiro caractere deve ser uma letra ou sublinhado 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Helvetica Neue"/>
              <a:buChar char="○"/>
            </a:pP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os seguintes podem ser letras, números ou sublinhados. 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É importante ressaltar que a linguagem possui tratamento diferente para maiúsculas e minúsculas (Case Sensitive).</a:t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2" name="Google Shape;122;p20" title="slide 4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 title="slide 4 (3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20"/>
          <p:cNvSpPr txBox="1"/>
          <p:nvPr/>
        </p:nvSpPr>
        <p:spPr>
          <a:xfrm>
            <a:off x="2057550" y="481475"/>
            <a:ext cx="45006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Atribuição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Google Shape;125;p20"/>
          <p:cNvSpPr txBox="1"/>
          <p:nvPr/>
        </p:nvSpPr>
        <p:spPr>
          <a:xfrm>
            <a:off x="189300" y="1017725"/>
            <a:ext cx="7242900" cy="389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1600"/>
              <a:buChar char="●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Esteja atento também que existem</a:t>
            </a:r>
            <a:r>
              <a:rPr b="1"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palavras reservadas </a:t>
            </a: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 suas variáveis não podem repetir seus nomes como:</a:t>
            </a:r>
            <a:endParaRPr sz="1600">
              <a:solidFill>
                <a:schemeClr val="lt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Char char="○"/>
            </a:pPr>
            <a:r>
              <a:rPr lang="pt-BR" sz="1600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lang="pt-BR" sz="16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auto, break, case, char, const, continue, default, do, double, else, enum, extern, float, for, goto, if, inline, int, long, register, restrict, return, short, signed, sizeof, static, struct, switch, typedef, union, unsigned, void, volatile, while, _Alignas, _Alignof, _Atomic, _Bool, _Complex, _Generic, _Imaginary, _Noreturn, _Static_assert, _Thread_local.</a:t>
            </a:r>
            <a:endParaRPr sz="16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rgbClr val="4285F4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1" title="Frame 4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1" title="Frame 4 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1"/>
          <p:cNvSpPr txBox="1"/>
          <p:nvPr/>
        </p:nvSpPr>
        <p:spPr>
          <a:xfrm>
            <a:off x="1179625" y="481475"/>
            <a:ext cx="5320200" cy="49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pt-BR" sz="2400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Exemplo de Atribuição</a:t>
            </a:r>
            <a:endParaRPr b="0" i="0" sz="2400" u="none" cap="none" strike="noStrike">
              <a:solidFill>
                <a:srgbClr val="FFFF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5" name="Google Shape;135;p21"/>
          <p:cNvSpPr txBox="1"/>
          <p:nvPr/>
        </p:nvSpPr>
        <p:spPr>
          <a:xfrm>
            <a:off x="311700" y="1017725"/>
            <a:ext cx="6893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D9D9D9"/>
                </a:solidFill>
                <a:latin typeface="Consolas"/>
                <a:ea typeface="Consolas"/>
                <a:cs typeface="Consolas"/>
                <a:sym typeface="Consolas"/>
              </a:rPr>
              <a:t>#include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500">
                <a:solidFill>
                  <a:srgbClr val="F9CB9C"/>
                </a:solidFill>
                <a:latin typeface="Consolas"/>
                <a:ea typeface="Consolas"/>
                <a:cs typeface="Consolas"/>
                <a:sym typeface="Consolas"/>
              </a:rPr>
              <a:t>&lt;stdio.h&gt;</a:t>
            </a:r>
            <a:endParaRPr sz="1500">
              <a:solidFill>
                <a:srgbClr val="F9CB9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main (){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5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x = </a:t>
            </a:r>
            <a:r>
              <a:rPr lang="pt-BR" sz="150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printf(</a:t>
            </a:r>
            <a:r>
              <a:rPr lang="pt-BR" sz="1500">
                <a:solidFill>
                  <a:srgbClr val="F9CB9C"/>
                </a:solidFill>
                <a:latin typeface="Consolas"/>
                <a:ea typeface="Consolas"/>
                <a:cs typeface="Consolas"/>
                <a:sym typeface="Consolas"/>
              </a:rPr>
              <a:t>“%d”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, x);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	</a:t>
            </a:r>
            <a:r>
              <a:rPr lang="pt-BR" sz="1500">
                <a:solidFill>
                  <a:srgbClr val="56A8F5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pt-BR" sz="1500">
                <a:solidFill>
                  <a:srgbClr val="B6D7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pt-BR" sz="1500">
                <a:solidFill>
                  <a:schemeClr val="lt1"/>
                </a:solidFill>
                <a:latin typeface="Consolas"/>
                <a:ea typeface="Consolas"/>
                <a:cs typeface="Consolas"/>
                <a:sym typeface="Consolas"/>
              </a:rPr>
              <a:t>&gt; 10</a:t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>
              <a:solidFill>
                <a:schemeClr val="lt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