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Fira Code"/>
      <p:regular r:id="rId14"/>
      <p:bold r:id="rId15"/>
    </p:embeddedFon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FiraCode-bold.fntdata"/><Relationship Id="rId14" Type="http://schemas.openxmlformats.org/officeDocument/2006/relationships/font" Target="fonts/FiraCode-regular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Structs, enum e union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Arquivos e Makefile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4728e052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64728e052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47eac36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647eac36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4728e052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64728e052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47eac366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3647eac366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32525" y="1936725"/>
            <a:ext cx="668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Structs, Enums e Unions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653000" y="544225"/>
            <a:ext cx="171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Structs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69375" y="1379725"/>
            <a:ext cx="6010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Grupo de várias variáveis nomeadas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Cada uma dessas variáveis é chamada “Membro” ou “Campo”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São também conhecidas como “Registros”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Devem ser </a:t>
            </a:r>
            <a:r>
              <a:rPr b="1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definidas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 depois usadas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Pode ter vários tipos de variáveis ao mesmo tempo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35525" y="3266800"/>
            <a:ext cx="2836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struct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00E0E0"/>
                </a:solidFill>
                <a:latin typeface="Fira Code"/>
                <a:ea typeface="Fira Code"/>
                <a:cs typeface="Fira Code"/>
                <a:sym typeface="Fira Code"/>
              </a:rPr>
              <a:t>nome_da_struct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inteiro;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float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quebrado;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char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* nome;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623650" y="3482200"/>
            <a:ext cx="401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struct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00E0E0"/>
                </a:solidFill>
                <a:latin typeface="Fira Code"/>
                <a:ea typeface="Fira Code"/>
                <a:cs typeface="Fira Code"/>
                <a:sym typeface="Fira Code"/>
              </a:rPr>
              <a:t>nome_da_struct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minha_struct;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minha_struct.inteiro =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minha_struct.quebrado =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3.5f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446575" y="4353475"/>
            <a:ext cx="121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Definição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308300" y="4353475"/>
            <a:ext cx="64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653000" y="544225"/>
            <a:ext cx="46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Tamanho das Structs na memória(x86_64)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80225" y="1152475"/>
            <a:ext cx="2836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struct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00E0E0"/>
                </a:solidFill>
                <a:latin typeface="Fira Code"/>
                <a:ea typeface="Fira Code"/>
                <a:cs typeface="Fira Code"/>
                <a:sym typeface="Fira Code"/>
              </a:rPr>
              <a:t>struct1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int1;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int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int2;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int3;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276400" y="4907350"/>
            <a:ext cx="8820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276400" y="4796638"/>
            <a:ext cx="8820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276400" y="4682763"/>
            <a:ext cx="8820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276400" y="4570425"/>
            <a:ext cx="8820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276400" y="4458063"/>
            <a:ext cx="882000" cy="104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276400" y="4345713"/>
            <a:ext cx="882000" cy="104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276400" y="4233363"/>
            <a:ext cx="882000" cy="104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1276400" y="4121013"/>
            <a:ext cx="882000" cy="104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1276400" y="4008663"/>
            <a:ext cx="882000" cy="1044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1276400" y="3896313"/>
            <a:ext cx="882000" cy="1044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1276400" y="3783963"/>
            <a:ext cx="882000" cy="1044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276400" y="3671613"/>
            <a:ext cx="882000" cy="1044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68700" y="4570425"/>
            <a:ext cx="70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int1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68700" y="4121024"/>
            <a:ext cx="70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int2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68700" y="3671625"/>
            <a:ext cx="70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int3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153600" y="1152500"/>
            <a:ext cx="2836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struct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00E0E0"/>
                </a:solidFill>
                <a:latin typeface="Fira Code"/>
                <a:ea typeface="Fira Code"/>
                <a:cs typeface="Fira Code"/>
                <a:sym typeface="Fira Code"/>
              </a:rPr>
              <a:t>struct1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inteiro;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float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flutuante;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char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* string;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4131000" y="4907350"/>
            <a:ext cx="8820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4131025" y="4703750"/>
            <a:ext cx="8820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4131000" y="4802900"/>
            <a:ext cx="8820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131000" y="4599350"/>
            <a:ext cx="8820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4131000" y="4488300"/>
            <a:ext cx="882000" cy="104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4131000" y="4377250"/>
            <a:ext cx="882000" cy="104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4131000" y="4266200"/>
            <a:ext cx="882000" cy="104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4131000" y="4159400"/>
            <a:ext cx="882000" cy="104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4131000" y="4048700"/>
            <a:ext cx="882000" cy="104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4131000" y="3937650"/>
            <a:ext cx="882000" cy="104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4131000" y="3828725"/>
            <a:ext cx="882000" cy="104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4131025" y="3717850"/>
            <a:ext cx="882000" cy="104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4131000" y="3604863"/>
            <a:ext cx="882000" cy="104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131000" y="3490950"/>
            <a:ext cx="882000" cy="104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4131025" y="3381013"/>
            <a:ext cx="882000" cy="104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4131025" y="3271100"/>
            <a:ext cx="882000" cy="104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331200" y="1152475"/>
            <a:ext cx="250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struct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00E0E0"/>
                </a:solidFill>
                <a:latin typeface="Fira Code"/>
                <a:ea typeface="Fira Code"/>
                <a:cs typeface="Fira Code"/>
                <a:sym typeface="Fira Code"/>
              </a:rPr>
              <a:t>struct1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inteiro;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char</a:t>
            </a:r>
            <a:r>
              <a:rPr b="0" i="0" lang="pt-BR" sz="1400" u="none" cap="none" strike="noStrik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* string;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float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flutuante;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975725" y="4599350"/>
            <a:ext cx="11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inteiro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2883025" y="4159400"/>
            <a:ext cx="124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flutuante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975725" y="3271100"/>
            <a:ext cx="11553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6683875" y="4904150"/>
            <a:ext cx="8820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6683850" y="4793425"/>
            <a:ext cx="8820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6683900" y="4679563"/>
            <a:ext cx="8820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6683875" y="4565725"/>
            <a:ext cx="8820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6683900" y="4014825"/>
            <a:ext cx="882000" cy="104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6683850" y="3901875"/>
            <a:ext cx="882000" cy="104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683900" y="3792125"/>
            <a:ext cx="882000" cy="104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6683900" y="3685538"/>
            <a:ext cx="882000" cy="104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6683850" y="3574838"/>
            <a:ext cx="882000" cy="104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6683900" y="3466650"/>
            <a:ext cx="882000" cy="104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6683850" y="3358000"/>
            <a:ext cx="882000" cy="104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6683875" y="3245413"/>
            <a:ext cx="882000" cy="1044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6683850" y="3137938"/>
            <a:ext cx="882000" cy="1044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6683850" y="3030463"/>
            <a:ext cx="882000" cy="1044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6683875" y="2925050"/>
            <a:ext cx="882000" cy="1044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6683900" y="2815513"/>
            <a:ext cx="882000" cy="1044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6683900" y="2706000"/>
            <a:ext cx="882000" cy="104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6683900" y="2596463"/>
            <a:ext cx="882000" cy="104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6683900" y="2486950"/>
            <a:ext cx="882000" cy="104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6683900" y="2375388"/>
            <a:ext cx="882000" cy="104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5528600" y="4565700"/>
            <a:ext cx="11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inteiro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5528600" y="3245425"/>
            <a:ext cx="11553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435850" y="2815525"/>
            <a:ext cx="124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flutuante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7565900" y="2340888"/>
            <a:ext cx="124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380225" y="2792788"/>
            <a:ext cx="221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ordem importa!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6683850" y="4457613"/>
            <a:ext cx="882000" cy="104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6683850" y="4346913"/>
            <a:ext cx="882000" cy="104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6683850" y="4236213"/>
            <a:ext cx="882000" cy="104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6683850" y="4125513"/>
            <a:ext cx="882000" cy="104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7565850" y="4121024"/>
            <a:ext cx="115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/>
        </p:nvSpPr>
        <p:spPr>
          <a:xfrm>
            <a:off x="1653000" y="544225"/>
            <a:ext cx="171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Enums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469375" y="1379725"/>
            <a:ext cx="6010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São dicas de “copiar-colar” que são usados pelo pré-processador para substituir por números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Podem ser usados para diminuir a quantidade de “números mágicos” no código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Enums não ocupam espaço na memória. Só existem em tempo de compilação.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947525" y="3182175"/>
            <a:ext cx="2212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enum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00E0E0"/>
                </a:solidFill>
                <a:latin typeface="Fira Code"/>
                <a:ea typeface="Fira Code"/>
                <a:cs typeface="Fira Code"/>
                <a:sym typeface="Fira Code"/>
              </a:rPr>
              <a:t>Meu_Enumt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ENUM1,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ENUM2,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ENUM3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};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5383700" y="3505425"/>
            <a:ext cx="249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int asfalto1 =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ENUM1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int asfalto2 =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ENUM2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1446575" y="4353475"/>
            <a:ext cx="121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Definição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6308300" y="4353475"/>
            <a:ext cx="64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/>
        </p:nvSpPr>
        <p:spPr>
          <a:xfrm>
            <a:off x="1653000" y="544225"/>
            <a:ext cx="171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Unions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469375" y="1379725"/>
            <a:ext cx="6010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São parecidos com structs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Podem ser especificados dentro das definições de structs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Todas as variáveis têm a mesma área da memória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São usados em casos onde várias variáveis não são usadas ao mesmo tempo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1446575" y="4353475"/>
            <a:ext cx="121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Definição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6308300" y="4353475"/>
            <a:ext cx="64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635525" y="3266800"/>
            <a:ext cx="2836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union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00E0E0"/>
                </a:solidFill>
                <a:latin typeface="Fira Code"/>
                <a:ea typeface="Fira Code"/>
                <a:cs typeface="Fira Code"/>
                <a:sym typeface="Fira Code"/>
              </a:rPr>
              <a:t>meu_union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inteiro;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float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quebrado;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char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* nome;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4623650" y="3482200"/>
            <a:ext cx="401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union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00E0E0"/>
                </a:solidFill>
                <a:latin typeface="Fira Code"/>
                <a:ea typeface="Fira Code"/>
                <a:cs typeface="Fira Code"/>
                <a:sym typeface="Fira Code"/>
              </a:rPr>
              <a:t>meu_union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minha_struct;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minha_struct.inteiro =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minha_struct.quebrado =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8.2f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1653000" y="544225"/>
            <a:ext cx="171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469375" y="1379725"/>
            <a:ext cx="6010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Você não precisa digitar “</a:t>
            </a:r>
            <a:r>
              <a:rPr b="0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struct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00E0E0"/>
                </a:solidFill>
                <a:latin typeface="Fira Code"/>
                <a:ea typeface="Fira Code"/>
                <a:cs typeface="Fira Code"/>
                <a:sym typeface="Fira Code"/>
              </a:rPr>
              <a:t>nome_da_struct</a:t>
            </a: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 o tempo todo. No lugar disso, você pode definir um tipo customizado: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-"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Serve também para unions.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635525" y="2743450"/>
            <a:ext cx="359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typedef struct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00E0E0"/>
                </a:solidFill>
                <a:latin typeface="Fira Code"/>
                <a:ea typeface="Fira Code"/>
                <a:cs typeface="Fira Code"/>
                <a:sym typeface="Fira Code"/>
              </a:rPr>
              <a:t>nome_da_struct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inteiro;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float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quebrado;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char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* nome;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} nome_do_tipo;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4925350" y="2958850"/>
            <a:ext cx="346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E0E0"/>
                </a:solidFill>
                <a:latin typeface="Fira Code"/>
                <a:ea typeface="Fira Code"/>
                <a:cs typeface="Fira Code"/>
                <a:sym typeface="Fira Code"/>
              </a:rPr>
              <a:t>nome_do_tipo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minha_struct;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minha_struct.inteiro =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minha_struct.quebrado =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3.5f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1446575" y="4107175"/>
            <a:ext cx="121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Definição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6198025" y="4107175"/>
            <a:ext cx="64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Uso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/>
        </p:nvSpPr>
        <p:spPr>
          <a:xfrm>
            <a:off x="1653000" y="544225"/>
            <a:ext cx="46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Tamanho de unions na memória(x86_64)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380225" y="1152475"/>
            <a:ext cx="2836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struct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00E0E0"/>
                </a:solidFill>
                <a:latin typeface="Fira Code"/>
                <a:ea typeface="Fira Code"/>
                <a:cs typeface="Fira Code"/>
                <a:sym typeface="Fira Code"/>
              </a:rPr>
              <a:t>struct1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int1;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int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int2;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int3;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9"/>
          <p:cNvSpPr/>
          <p:nvPr/>
        </p:nvSpPr>
        <p:spPr>
          <a:xfrm>
            <a:off x="6950225" y="3639088"/>
            <a:ext cx="882000" cy="8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1262575" y="4392475"/>
            <a:ext cx="8820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1262575" y="4281763"/>
            <a:ext cx="8820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1262575" y="4167888"/>
            <a:ext cx="8820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1262575" y="4060250"/>
            <a:ext cx="8820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1262575" y="3952588"/>
            <a:ext cx="882000" cy="104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1262575" y="3844938"/>
            <a:ext cx="882000" cy="104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1262575" y="3737288"/>
            <a:ext cx="882000" cy="104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1262575" y="3629638"/>
            <a:ext cx="882000" cy="104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1262575" y="3521988"/>
            <a:ext cx="882000" cy="1044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1262575" y="3410375"/>
            <a:ext cx="882000" cy="1044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1262575" y="3298738"/>
            <a:ext cx="882000" cy="1044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1262575" y="3186250"/>
            <a:ext cx="882000" cy="1044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554875" y="4060250"/>
            <a:ext cx="70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int1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554875" y="3626400"/>
            <a:ext cx="70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int2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554875" y="3186250"/>
            <a:ext cx="70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int3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3555300" y="1152475"/>
            <a:ext cx="203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union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00E0E0"/>
                </a:solidFill>
                <a:latin typeface="Fira Code"/>
                <a:ea typeface="Fira Code"/>
                <a:cs typeface="Fira Code"/>
                <a:sym typeface="Fira Code"/>
              </a:rPr>
              <a:t>meu_union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int1;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int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int2;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 int3;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4117200" y="4034950"/>
            <a:ext cx="882000" cy="406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4117175" y="4349700"/>
            <a:ext cx="8820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4117175" y="4232650"/>
            <a:ext cx="8820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4117175" y="4115600"/>
            <a:ext cx="8820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4117175" y="3998600"/>
            <a:ext cx="8820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9"/>
          <p:cNvSpPr txBox="1"/>
          <p:nvPr/>
        </p:nvSpPr>
        <p:spPr>
          <a:xfrm>
            <a:off x="6331200" y="1152475"/>
            <a:ext cx="2501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DCC6E0"/>
                </a:solidFill>
                <a:latin typeface="Fira Code"/>
                <a:ea typeface="Fira Code"/>
                <a:cs typeface="Fira Code"/>
                <a:sym typeface="Fira Code"/>
              </a:rPr>
              <a:t>union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0" i="0" lang="pt-BR" sz="1400" u="none" cap="none" strike="noStrike">
                <a:solidFill>
                  <a:srgbClr val="00E0E0"/>
                </a:solidFill>
                <a:latin typeface="Fira Code"/>
                <a:ea typeface="Fira Code"/>
                <a:cs typeface="Fira Code"/>
                <a:sym typeface="Fira Code"/>
              </a:rPr>
              <a:t>meu_union2</a:t>
            </a:r>
            <a:r>
              <a:rPr b="0" i="0" lang="pt-BR" sz="1400" u="none" cap="none" strike="noStrike">
                <a:solidFill>
                  <a:srgbClr val="F8F8F2"/>
                </a:solidFill>
                <a:latin typeface="Fira Code"/>
                <a:ea typeface="Fira Code"/>
                <a:cs typeface="Fira Code"/>
                <a:sym typeface="Fira Code"/>
              </a:rPr>
              <a:t> {</a:t>
            </a:r>
            <a:endParaRPr b="0" i="0" sz="1400" u="none" cap="none" strike="noStrike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int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inteiro;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char</a:t>
            </a:r>
            <a:r>
              <a:rPr b="0" i="0" lang="pt-BR" sz="1400" u="none" cap="none" strike="noStrik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* string;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0" i="0" lang="pt-BR" sz="1400" u="none" cap="none" strike="noStrike">
                <a:solidFill>
                  <a:srgbClr val="F5AB35"/>
                </a:solidFill>
                <a:latin typeface="Fira Code"/>
                <a:ea typeface="Fira Code"/>
                <a:cs typeface="Fira Code"/>
                <a:sym typeface="Fira Code"/>
              </a:rPr>
              <a:t>float </a:t>
            </a: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flutuante;</a:t>
            </a:r>
            <a:r>
              <a:rPr b="0" i="0" lang="pt-BR" sz="14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1400" u="none" cap="none" strike="noStrike">
              <a:solidFill>
                <a:srgbClr val="FFFFF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3661475" y="3462675"/>
            <a:ext cx="17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int1, int2 e int3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6950225" y="4359838"/>
            <a:ext cx="4461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6950225" y="4255438"/>
            <a:ext cx="4461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6950225" y="4153588"/>
            <a:ext cx="4461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6950225" y="4049188"/>
            <a:ext cx="446100" cy="104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5312325" y="4021388"/>
            <a:ext cx="163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inteiro e flutuante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6950250" y="3947325"/>
            <a:ext cx="882000" cy="104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6950200" y="3844550"/>
            <a:ext cx="882000" cy="104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6950250" y="3741450"/>
            <a:ext cx="882000" cy="104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6950200" y="3639088"/>
            <a:ext cx="882000" cy="104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7832200" y="3618525"/>
            <a:ext cx="756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7396325" y="4357188"/>
            <a:ext cx="435900" cy="104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7396325" y="4257988"/>
            <a:ext cx="435900" cy="104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7396325" y="4153588"/>
            <a:ext cx="435900" cy="104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7396325" y="4049188"/>
            <a:ext cx="435900" cy="104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/>
        </p:nvSpPr>
        <p:spPr>
          <a:xfrm>
            <a:off x="559825" y="2028750"/>
            <a:ext cx="35154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MUITO OBRIGADO!</a:t>
            </a:r>
            <a:endParaRPr b="0" i="0" sz="3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973375" y="3114759"/>
            <a:ext cx="268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dacomp@ufma.br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@dacomp.ufma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