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Fira Code"/>
      <p:regular r:id="rId22"/>
      <p:bold r:id="rId23"/>
    </p:embeddedFon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D883F2-9C6F-4B62-971D-ACCBE4E9660A}">
  <a:tblStyle styleId="{5BD883F2-9C6F-4B62-971D-ACCBE4E9660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FiraCode-regular.fntdata"/><Relationship Id="rId21" Type="http://schemas.openxmlformats.org/officeDocument/2006/relationships/slide" Target="slides/slide15.xml"/><Relationship Id="rId24" Type="http://schemas.openxmlformats.org/officeDocument/2006/relationships/font" Target="fonts/HelveticaNeue-regular.fntdata"/><Relationship Id="rId23" Type="http://schemas.openxmlformats.org/officeDocument/2006/relationships/font" Target="fonts/FiraCod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791b4cb1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7791b4cb1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791b4cb1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7791b4cb1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791b4cb1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7791b4cb1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791b4cb1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7791b4cb1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791b4cb1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7791b4cb1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49a2aba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649a2aba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49a2abab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649a2abab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49a2aba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649a2aba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49a2abab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649a2abab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49a2abab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649a2abab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32525" y="1936725"/>
            <a:ext cx="668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Manipulação de arquivos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1653000" y="544225"/>
            <a:ext cx="617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Lendo e Escrevendo em arquivos no modo binário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469375" y="1379725"/>
            <a:ext cx="6010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Permite ler e escrever estruturas inteiras em arquivos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Ótimo para serialização - Péssimo para segurança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4998475" y="2571750"/>
            <a:ext cx="392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A39C90"/>
                </a:solidFill>
                <a:latin typeface="Fira Code"/>
                <a:ea typeface="Fira Code"/>
                <a:cs typeface="Fira Code"/>
                <a:sym typeface="Fira Code"/>
              </a:rPr>
              <a:t>// A struct que temos que ler e escrever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struct</a:t>
            </a:r>
            <a:r>
              <a:rPr b="0" i="0" lang="pt-BR" sz="1400" u="none" cap="none" strike="noStrike">
                <a:solidFill>
                  <a:srgbClr val="BDB7AF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i="0" lang="pt-BR" sz="1400" u="none" cap="none" strike="noStrike">
                <a:solidFill>
                  <a:srgbClr val="FF6D6D"/>
                </a:solidFill>
                <a:latin typeface="Fira Code"/>
                <a:ea typeface="Fira Code"/>
                <a:cs typeface="Fira Code"/>
                <a:sym typeface="Fira Code"/>
              </a:rPr>
              <a:t>nome_da_struct</a:t>
            </a:r>
            <a:r>
              <a:rPr b="0" i="0" lang="pt-BR" sz="1400" u="none" cap="none" strike="noStrike">
                <a:solidFill>
                  <a:srgbClr val="BDB7AF"/>
                </a:solidFill>
                <a:latin typeface="Fira Code"/>
                <a:ea typeface="Fira Code"/>
                <a:cs typeface="Fira Code"/>
                <a:sym typeface="Fira Code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F6D6D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 inteiro;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F6D6D"/>
                </a:solidFill>
                <a:latin typeface="Fira Code"/>
                <a:ea typeface="Fira Code"/>
                <a:cs typeface="Fira Code"/>
                <a:sym typeface="Fira Code"/>
              </a:rPr>
              <a:t>float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quebrado;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F6D6D"/>
                </a:solidFill>
                <a:latin typeface="Fira Code"/>
                <a:ea typeface="Fira Code"/>
                <a:cs typeface="Fira Code"/>
                <a:sym typeface="Fira Code"/>
              </a:rPr>
              <a:t>char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* nome;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39C9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364475" y="2571750"/>
            <a:ext cx="4529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A39C90"/>
                </a:solidFill>
                <a:latin typeface="Fira Code"/>
                <a:ea typeface="Fira Code"/>
                <a:cs typeface="Fira Code"/>
                <a:sym typeface="Fira Code"/>
              </a:rPr>
              <a:t>// Cria uma nova struct na pilha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struct</a:t>
            </a:r>
            <a:r>
              <a:rPr b="0" i="0" lang="pt-BR" sz="1400" u="none" cap="none" strike="noStrike">
                <a:solidFill>
                  <a:srgbClr val="BDB7AF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i="0" lang="pt-BR" sz="1400" u="none" cap="none" strike="noStrike">
                <a:solidFill>
                  <a:srgbClr val="FF6D6D"/>
                </a:solidFill>
                <a:latin typeface="Fira Code"/>
                <a:ea typeface="Fira Code"/>
                <a:cs typeface="Fira Code"/>
                <a:sym typeface="Fira Code"/>
              </a:rPr>
              <a:t>nome_da_struct</a:t>
            </a:r>
            <a:r>
              <a:rPr b="0" i="0" lang="pt-BR" sz="1400" u="none" cap="none" strike="noStrike">
                <a:solidFill>
                  <a:srgbClr val="BDB7AF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i="0" lang="pt-BR" sz="1400" u="none" cap="none" strike="noStrike">
                <a:solidFill>
                  <a:srgbClr val="FF6D6D"/>
                </a:solidFill>
                <a:latin typeface="Fira Code"/>
                <a:ea typeface="Fira Code"/>
                <a:cs typeface="Fira Code"/>
                <a:sym typeface="Fira Code"/>
              </a:rPr>
              <a:t>minha_struct</a:t>
            </a:r>
            <a:r>
              <a:rPr b="0" i="0" lang="pt-BR" sz="1400" u="none" cap="none" strike="noStrike">
                <a:solidFill>
                  <a:srgbClr val="BDB7AF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A39C90"/>
                </a:solidFill>
                <a:latin typeface="Fira Code"/>
                <a:ea typeface="Fira Code"/>
                <a:cs typeface="Fira Code"/>
                <a:sym typeface="Fira Code"/>
              </a:rPr>
              <a:t>// Escreve os valores em um arquivo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fwrite(&amp;minha_struct, </a:t>
            </a:r>
            <a:r>
              <a:rPr b="1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sizeof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struct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nome_da_struct), </a:t>
            </a:r>
            <a:r>
              <a:rPr b="0" i="0" lang="pt-BR" sz="1400" u="none" cap="none" strike="noStrike">
                <a:solidFill>
                  <a:srgbClr val="FF6D6D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, arquivo); 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A39C90"/>
                </a:solidFill>
                <a:latin typeface="Fira Code"/>
                <a:ea typeface="Fira Code"/>
                <a:cs typeface="Fira Code"/>
                <a:sym typeface="Fira Code"/>
              </a:rPr>
              <a:t>// Lê os valores da struct de um arquivo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fread(&amp;minha_struct, </a:t>
            </a:r>
            <a:r>
              <a:rPr b="1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sizeof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struct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nome_da_struct), </a:t>
            </a:r>
            <a:r>
              <a:rPr b="0" i="0" lang="pt-BR" sz="1400" u="none" cap="none" strike="noStrike">
                <a:solidFill>
                  <a:srgbClr val="FF6D6D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, arquivo);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39C9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Mudando a localização do ponteiro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469375" y="1379725"/>
            <a:ext cx="6010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vezes queremos ler e escrever em outros locais do arquivo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Outras vezes queremos modificar o ponteiro a partir dos dados que já escrevemos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isso podemos usar a função fseek: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1223975" y="3556525"/>
            <a:ext cx="67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fseek(FILE * descriptor, </a:t>
            </a:r>
            <a:r>
              <a:rPr b="0" i="0" lang="pt-BR" sz="1400" u="none" cap="none" strike="noStrike">
                <a:solidFill>
                  <a:srgbClr val="FF6D6D"/>
                </a:solidFill>
                <a:latin typeface="Fira Code"/>
                <a:ea typeface="Fira Code"/>
                <a:cs typeface="Fira Code"/>
                <a:sym typeface="Fira Code"/>
              </a:rPr>
              <a:t>long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F6D6D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offset,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F6D6D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A_PARTIR_DE);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A_PARTIR_DE/whence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469375" y="1379725"/>
            <a:ext cx="601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São usados para indicar a referência para adicionar ao offset: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0" name="Google Shape;130;p24"/>
          <p:cNvGraphicFramePr/>
          <p:nvPr/>
        </p:nvGraphicFramePr>
        <p:xfrm>
          <a:off x="952500" y="230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{5BD883F2-9C6F-4B62-971D-ACCBE4E9660A}</a:tableStyleId>
              </a:tblPr>
              <a:tblGrid>
                <a:gridCol w="1302500"/>
                <a:gridCol w="5936500"/>
              </a:tblGrid>
              <a:tr h="3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Whence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Descrição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SEEK_SET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Conta a partir do início do arquivo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SEEK_END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Conta a partir do fim do arquivo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SEEK_CUR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Conta a partir da localização atual do ponteiro do arquivo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1653000" y="544225"/>
            <a:ext cx="487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Mudando a localização do ponteiro: Exemplo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393075" y="1246400"/>
            <a:ext cx="7533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A39C90"/>
                </a:solidFill>
                <a:latin typeface="Fira Code"/>
                <a:ea typeface="Fira Code"/>
                <a:cs typeface="Fira Code"/>
                <a:sym typeface="Fira Code"/>
              </a:rPr>
              <a:t>// Cria uma nova struct na pilha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struct</a:t>
            </a:r>
            <a:r>
              <a:rPr b="0" i="0" lang="pt-BR" sz="1400" u="none" cap="none" strike="noStrike">
                <a:solidFill>
                  <a:srgbClr val="BDB7AF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i="0" lang="pt-BR" sz="1400" u="none" cap="none" strike="noStrike">
                <a:solidFill>
                  <a:srgbClr val="FF6D6D"/>
                </a:solidFill>
                <a:latin typeface="Fira Code"/>
                <a:ea typeface="Fira Code"/>
                <a:cs typeface="Fira Code"/>
                <a:sym typeface="Fira Code"/>
              </a:rPr>
              <a:t>nome_da_struct</a:t>
            </a:r>
            <a:r>
              <a:rPr b="0" i="0" lang="pt-BR" sz="1400" u="none" cap="none" strike="noStrike">
                <a:solidFill>
                  <a:srgbClr val="BDB7AF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i="0" lang="pt-BR" sz="1400" u="none" cap="none" strike="noStrike">
                <a:solidFill>
                  <a:srgbClr val="FF6D6D"/>
                </a:solidFill>
                <a:latin typeface="Fira Code"/>
                <a:ea typeface="Fira Code"/>
                <a:cs typeface="Fira Code"/>
                <a:sym typeface="Fira Code"/>
              </a:rPr>
              <a:t>minha_struct</a:t>
            </a:r>
            <a:r>
              <a:rPr b="0" i="0" lang="pt-BR" sz="1400" u="none" cap="none" strike="noStrike">
                <a:solidFill>
                  <a:srgbClr val="BDB7AF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A39C90"/>
                </a:solidFill>
                <a:latin typeface="Fira Code"/>
                <a:ea typeface="Fira Code"/>
                <a:cs typeface="Fira Code"/>
                <a:sym typeface="Fira Code"/>
              </a:rPr>
              <a:t>// Escreve os valores em um arquivo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fwrite(&amp;minha_struct, </a:t>
            </a:r>
            <a:r>
              <a:rPr b="1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sizeof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struct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nome_da_struct), </a:t>
            </a:r>
            <a:r>
              <a:rPr b="0" i="0" lang="pt-BR" sz="1400" u="none" cap="none" strike="noStrike">
                <a:solidFill>
                  <a:srgbClr val="FF6D6D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arquivo); 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A39C90"/>
                </a:solidFill>
                <a:latin typeface="Fira Code"/>
                <a:ea typeface="Fira Code"/>
                <a:cs typeface="Fira Code"/>
                <a:sym typeface="Fira Code"/>
              </a:rPr>
              <a:t>// Lê os valores da struct de um arquivo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fread(&amp;minha_struct, </a:t>
            </a:r>
            <a:r>
              <a:rPr b="1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sizeof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struct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nome_da_struct), </a:t>
            </a:r>
            <a:r>
              <a:rPr b="0" i="0" lang="pt-BR" sz="1400" u="none" cap="none" strike="noStrike">
                <a:solidFill>
                  <a:srgbClr val="FF6D6D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, arquivo);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39C9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Fechando descritores de arquivos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469375" y="1379725"/>
            <a:ext cx="6010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sistema tem um limite de arquivos abertos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Seu programa deve abrir e fechar os arquivos manualmente quando não estão mais em uso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fclose é extremamente simples - Só passar o descriptor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3082500" y="3556525"/>
            <a:ext cx="29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fclose(FILE * descriptor);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559825" y="2028750"/>
            <a:ext cx="35154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MUITO OBRIGADO!</a:t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973375" y="3114759"/>
            <a:ext cx="268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dacomp@ufma.br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@dacomp.ufma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são arquivos?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69375" y="1379725"/>
            <a:ext cx="6010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o disco, são só um monte de dados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o driver do sistema de arquivos, são conjuntos de dados que estão ligados a uma estrutura de dados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o programa, é um ponteiro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 lidamos com arquivos?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65825" y="1925250"/>
            <a:ext cx="140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 pede abertura de um arquivo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5"/>
          <p:cNvCxnSpPr>
            <a:stCxn id="66" idx="3"/>
            <a:endCxn id="68" idx="1"/>
          </p:cNvCxnSpPr>
          <p:nvPr/>
        </p:nvCxnSpPr>
        <p:spPr>
          <a:xfrm>
            <a:off x="1767425" y="2571750"/>
            <a:ext cx="199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" name="Google Shape;68;p15"/>
          <p:cNvSpPr txBox="1"/>
          <p:nvPr/>
        </p:nvSpPr>
        <p:spPr>
          <a:xfrm>
            <a:off x="3763650" y="1925250"/>
            <a:ext cx="1616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 operacional devolve um file descriptor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779250" y="1786800"/>
            <a:ext cx="1935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 escreve com funções utilizando esse file descriptor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5"/>
          <p:cNvCxnSpPr>
            <a:stCxn id="68" idx="3"/>
            <a:endCxn id="69" idx="1"/>
          </p:cNvCxnSpPr>
          <p:nvPr/>
        </p:nvCxnSpPr>
        <p:spPr>
          <a:xfrm>
            <a:off x="5380350" y="2571750"/>
            <a:ext cx="13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5963800" y="1995625"/>
            <a:ext cx="201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descriptors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 descriptors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69375" y="1379725"/>
            <a:ext cx="601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São inteiros que servem como identificação para o arquivo aberto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sistema operacional usa para saber qual arquivo está sendo modificado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Abrindo arquivos em C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69375" y="1379725"/>
            <a:ext cx="601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Vamos precisar do cabeçalho “stdlib.h”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Ponteiros para descritores de arquivos são alocados em um ponteiro do tipo FILE*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Lembre-se de fechar o arquivo no final!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830100" y="2505050"/>
            <a:ext cx="7483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6B041"/>
                </a:solidFill>
                <a:latin typeface="Fira Code"/>
                <a:ea typeface="Fira Code"/>
                <a:cs typeface="Fira Code"/>
                <a:sym typeface="Fira Code"/>
              </a:rPr>
              <a:t>#</a:t>
            </a:r>
            <a:r>
              <a:rPr b="0" i="0" lang="pt-BR" sz="1400" u="none" cap="none" strike="noStrike">
                <a:solidFill>
                  <a:srgbClr val="D2B6D7"/>
                </a:solidFill>
                <a:latin typeface="Fira Code"/>
                <a:ea typeface="Fira Code"/>
                <a:cs typeface="Fira Code"/>
                <a:sym typeface="Fira Code"/>
              </a:rPr>
              <a:t>include</a:t>
            </a:r>
            <a:r>
              <a:rPr b="0" i="0" lang="pt-BR" sz="1400" u="none" cap="none" strike="noStrike">
                <a:solidFill>
                  <a:srgbClr val="F6B04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&lt;stdlib.h&gt;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FILE* arquivo; </a:t>
            </a:r>
            <a:r>
              <a:rPr b="0" i="0" lang="pt-BR" sz="1400" u="none" cap="none" strike="noStrike">
                <a:solidFill>
                  <a:srgbClr val="D0CBA2"/>
                </a:solidFill>
                <a:latin typeface="Fira Code"/>
                <a:ea typeface="Fira Code"/>
                <a:cs typeface="Fira Code"/>
                <a:sym typeface="Fira Code"/>
              </a:rPr>
              <a:t>// Cria um ponteiro pra guardar o número do descritor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arquivo = fopen(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"arquivo.txt"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, MODE);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D0CBA2"/>
                </a:solidFill>
                <a:latin typeface="Fira Code"/>
                <a:ea typeface="Fira Code"/>
                <a:cs typeface="Fira Code"/>
                <a:sym typeface="Fira Code"/>
              </a:rPr>
              <a:t>// Arquivos podem falhar ao serem abertos, então vamos checar se o arquivo realmente foi aberto.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D2B6D7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(arquivo == </a:t>
            </a:r>
            <a:r>
              <a:rPr b="0" i="0" lang="pt-BR" sz="1400" u="none" cap="none" strike="noStrike">
                <a:solidFill>
                  <a:srgbClr val="F6B041"/>
                </a:solidFill>
                <a:latin typeface="Fira Code"/>
                <a:ea typeface="Fira Code"/>
                <a:cs typeface="Fira Code"/>
                <a:sym typeface="Fira Code"/>
              </a:rPr>
              <a:t>NULL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) {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D0CBA2"/>
                </a:solidFill>
                <a:latin typeface="Fira Code"/>
                <a:ea typeface="Fira Code"/>
                <a:cs typeface="Fira Code"/>
                <a:sym typeface="Fira Code"/>
              </a:rPr>
              <a:t>// Pode ser (!arquivo)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6B041"/>
                </a:solidFill>
                <a:latin typeface="Fira Code"/>
                <a:ea typeface="Fira Code"/>
                <a:cs typeface="Fira Code"/>
                <a:sym typeface="Fira Code"/>
              </a:rPr>
              <a:t>printf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0" i="0" lang="pt-BR" sz="1400" u="none" cap="none" strike="noStrike">
                <a:solidFill>
                  <a:srgbClr val="B1E547"/>
                </a:solidFill>
                <a:latin typeface="Fira Code"/>
                <a:ea typeface="Fira Code"/>
                <a:cs typeface="Fira Code"/>
                <a:sym typeface="Fira Code"/>
              </a:rPr>
              <a:t>"Houve um erro na abertuda do arquivo."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);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469375" y="1379725"/>
            <a:ext cx="601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Modes são usadas para indicar ao sistema operacional qual o intuito da abertura deste file descriptor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Principais modos: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952500" y="263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{5BD883F2-9C6F-4B62-971D-ACCBE4E9660A}</a:tableStyleId>
              </a:tblPr>
              <a:tblGrid>
                <a:gridCol w="1054600"/>
                <a:gridCol w="6184400"/>
              </a:tblGrid>
              <a:tr h="3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Mode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Descrição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r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Abre no modo leitura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w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Abre no modo escrita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b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Junto com ‘r’ ou ‘w’ ou ‘a’: Abre no modo binário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a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3F3F3"/>
                          </a:solidFill>
                        </a:rPr>
                        <a:t>Abre e configura o ponteiro para o final do arquivo. Se o arquivo não existir, cria um novo.</a:t>
                      </a:r>
                      <a:endParaRPr sz="1400" u="none" cap="none" strike="noStrike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Outros modos menos utilizados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101;p20"/>
          <p:cNvGraphicFramePr/>
          <p:nvPr/>
        </p:nvGraphicFramePr>
        <p:xfrm>
          <a:off x="952500" y="167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{5BD883F2-9C6F-4B62-971D-ACCBE4E9660A}</a:tableStyleId>
              </a:tblPr>
              <a:tblGrid>
                <a:gridCol w="1054600"/>
                <a:gridCol w="6184400"/>
              </a:tblGrid>
              <a:tr h="3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Mode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Descrição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r+ ou rw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Abre no modo leitura e escrita. Os dados vão substituir se o arquivo já existir.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FFFFFF"/>
                          </a:solidFill>
                        </a:rPr>
                        <a:t>rb+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Abre no modo leitura e escrita no modo binário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FFFFFF"/>
                          </a:solidFill>
                        </a:rPr>
                        <a:t>a+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FFFFF"/>
                          </a:solidFill>
                        </a:rPr>
                        <a:t>Abre no modo leitura e escrita. Posiciona o ponteiro no final do arquivo.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1653000" y="544225"/>
            <a:ext cx="45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Lendo e Escrevendo em arquivos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469375" y="1379725"/>
            <a:ext cx="601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Existem versões das funções de leitura e escrita do console, só que para qualquer outro arquivo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830100" y="2505050"/>
            <a:ext cx="7483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A39C90"/>
                </a:solidFill>
                <a:latin typeface="Fira Code"/>
                <a:ea typeface="Fira Code"/>
                <a:cs typeface="Fira Code"/>
                <a:sym typeface="Fira Code"/>
              </a:rPr>
              <a:t>// Lê um caractere do arquivo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BDFF7C"/>
                </a:solidFill>
                <a:latin typeface="Fira Code"/>
                <a:ea typeface="Fira Code"/>
                <a:cs typeface="Fira Code"/>
                <a:sym typeface="Fira Code"/>
              </a:rPr>
              <a:t>fgetc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(arquivo)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A39C9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A39C90"/>
                </a:solidFill>
                <a:latin typeface="Fira Code"/>
                <a:ea typeface="Fira Code"/>
                <a:cs typeface="Fira Code"/>
                <a:sym typeface="Fira Code"/>
              </a:rPr>
              <a:t>// Lê do ponteiro atual do arquivo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BDFF7C"/>
                </a:solidFill>
                <a:latin typeface="Fira Code"/>
                <a:ea typeface="Fira Code"/>
                <a:cs typeface="Fira Code"/>
                <a:sym typeface="Fira Code"/>
              </a:rPr>
              <a:t>fscanf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(arquivo,</a:t>
            </a:r>
            <a:r>
              <a:rPr b="0" i="0" lang="pt-BR" sz="1400" u="none" cap="none" strike="noStrike">
                <a:solidFill>
                  <a:srgbClr val="FF6D6D"/>
                </a:solidFill>
                <a:latin typeface="Fira Code"/>
                <a:ea typeface="Fira Code"/>
                <a:cs typeface="Fira Code"/>
                <a:sym typeface="Fira Code"/>
              </a:rPr>
              <a:t>"%d"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, &amp;num);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A39C90"/>
                </a:solidFill>
                <a:latin typeface="Fira Code"/>
                <a:ea typeface="Fira Code"/>
                <a:cs typeface="Fira Code"/>
                <a:sym typeface="Fira Code"/>
              </a:rPr>
              <a:t>// Escreve um inteiro no arquivo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BDFF7C"/>
                </a:solidFill>
                <a:latin typeface="Fira Code"/>
                <a:ea typeface="Fira Code"/>
                <a:cs typeface="Fira Code"/>
                <a:sym typeface="Fira Code"/>
              </a:rPr>
              <a:t>fprintf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(arquivo,</a:t>
            </a:r>
            <a:r>
              <a:rPr b="0" i="0" lang="pt-BR" sz="1400" u="none" cap="none" strike="noStrike">
                <a:solidFill>
                  <a:srgbClr val="FF6D6D"/>
                </a:solidFill>
                <a:latin typeface="Fira Code"/>
                <a:ea typeface="Fira Code"/>
                <a:cs typeface="Fira Code"/>
                <a:sym typeface="Fira Code"/>
              </a:rPr>
              <a:t>"%d"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,num);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A39C90"/>
                </a:solidFill>
                <a:latin typeface="Fira Code"/>
                <a:ea typeface="Fira Code"/>
                <a:cs typeface="Fira Code"/>
                <a:sym typeface="Fira Code"/>
              </a:rPr>
              <a:t>// Escreve uma string em um arquivo sem adicionar o \n no final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BDFF7C"/>
                </a:solidFill>
                <a:latin typeface="Fira Code"/>
                <a:ea typeface="Fira Code"/>
                <a:cs typeface="Fira Code"/>
                <a:sym typeface="Fira Code"/>
              </a:rPr>
              <a:t>fputs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0" i="0" lang="pt-BR" sz="1400" u="none" cap="none" strike="noStrike">
                <a:solidFill>
                  <a:srgbClr val="FF6D6D"/>
                </a:solidFill>
                <a:latin typeface="Fira Code"/>
                <a:ea typeface="Fira Code"/>
                <a:cs typeface="Fira Code"/>
                <a:sym typeface="Fira Code"/>
              </a:rPr>
              <a:t>"Essa é uma string"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, arquivo);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