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0"/>
  </p:notesMasterIdLst>
  <p:handoutMasterIdLst>
    <p:handoutMasterId r:id="rId71"/>
  </p:handout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67" r:id="rId36"/>
    <p:sldId id="371" r:id="rId37"/>
    <p:sldId id="372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58" r:id="rId46"/>
    <p:sldId id="359" r:id="rId47"/>
    <p:sldId id="360" r:id="rId48"/>
    <p:sldId id="361" r:id="rId49"/>
    <p:sldId id="362" r:id="rId50"/>
    <p:sldId id="363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364" r:id="rId68"/>
    <p:sldId id="36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E600"/>
    <a:srgbClr val="21242C"/>
    <a:srgbClr val="00BFF3"/>
    <a:srgbClr val="A6F173"/>
    <a:srgbClr val="95BC47"/>
    <a:srgbClr val="7E8289"/>
    <a:srgbClr val="7A9D34"/>
    <a:srgbClr val="95BC46"/>
    <a:srgbClr val="E76719"/>
    <a:srgbClr val="C1D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84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26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757F-6C94-4CFB-B800-9A31D46B6267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0867D-881D-492A-AE09-9F079CCE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3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9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0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4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3648076"/>
            <a:ext cx="10839448" cy="686946"/>
          </a:xfrm>
        </p:spPr>
        <p:txBody>
          <a:bodyPr anchor="ctr"/>
          <a:lstStyle>
            <a:lvl1pPr algn="l">
              <a:defRPr sz="60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4396343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904192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5CE6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2700000">
            <a:off x="6054030" y="3000521"/>
            <a:ext cx="16890890" cy="16823316"/>
          </a:xfrm>
          <a:prstGeom prst="rect">
            <a:avLst/>
          </a:prstGeom>
          <a:solidFill>
            <a:srgbClr val="5C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0" y="411580"/>
            <a:ext cx="3195640" cy="114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188" y="6150809"/>
            <a:ext cx="1593135" cy="365760"/>
          </a:xfrm>
          <a:prstGeom prst="rect">
            <a:avLst/>
          </a:prstGeom>
        </p:spPr>
      </p:pic>
      <p:sp>
        <p:nvSpPr>
          <p:cNvPr id="8" name="Rectangle 7"/>
          <p:cNvSpPr>
            <a:spLocks noChangeAspect="1"/>
          </p:cNvSpPr>
          <p:nvPr userDrawn="1"/>
        </p:nvSpPr>
        <p:spPr>
          <a:xfrm rot="2700000">
            <a:off x="10820991" y="-2196586"/>
            <a:ext cx="3503567" cy="3448780"/>
          </a:xfrm>
          <a:prstGeom prst="rect">
            <a:avLst/>
          </a:prstGeom>
          <a:solidFill>
            <a:srgbClr val="5C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8150" y="1486894"/>
            <a:ext cx="5493523" cy="4261444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83189" y="1486895"/>
            <a:ext cx="5493523" cy="4261444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 userDrawn="1"/>
        </p:nvSpPr>
        <p:spPr>
          <a:xfrm rot="2700000">
            <a:off x="10813040" y="-2196586"/>
            <a:ext cx="3503567" cy="3448780"/>
          </a:xfrm>
          <a:prstGeom prst="rect">
            <a:avLst/>
          </a:prstGeom>
          <a:solidFill>
            <a:srgbClr val="5C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188" y="6150809"/>
            <a:ext cx="1593135" cy="3657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800225"/>
            <a:ext cx="11337925" cy="3544888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6"/>
            <a:ext cx="44704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3"/>
            <a:ext cx="4470400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0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76200"/>
            <a:ext cx="9448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14400"/>
            <a:ext cx="115824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7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4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73912" y="6373882"/>
            <a:ext cx="2192526" cy="331718"/>
            <a:chOff x="1236228" y="1523999"/>
            <a:chExt cx="3938308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20991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1506492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36252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2" y="2421354"/>
              <a:ext cx="134524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5" y="2878556"/>
              <a:ext cx="152376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310695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1" y="2230065"/>
              <a:ext cx="1595755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411475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1" y="1523999"/>
              <a:ext cx="15093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167061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4" y="3335748"/>
              <a:ext cx="119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7" y="2461282"/>
              <a:ext cx="15727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176851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45178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16447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42587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14657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4" y="3217864"/>
              <a:ext cx="113505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07170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152400"/>
            <a:ext cx="9448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9962159" y="3840481"/>
            <a:ext cx="118713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1231184" y="1861198"/>
            <a:ext cx="89781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6684372" y="1031966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9838682" y="1495157"/>
            <a:ext cx="1266249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852293" y="940065"/>
            <a:ext cx="59380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6342802" y="4722613"/>
            <a:ext cx="85756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3880664" y="4405710"/>
            <a:ext cx="51531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8247945" y="4125718"/>
            <a:ext cx="66583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4200277" y="1979503"/>
            <a:ext cx="652263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609248" y="3272339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4261228" y="5396302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8974240" y="5522529"/>
            <a:ext cx="59252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746636" y="930479"/>
            <a:ext cx="51719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10915644" y="5517704"/>
            <a:ext cx="47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589377" y="4072256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8690900" y="1140358"/>
            <a:ext cx="4605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5203063" y="1278821"/>
            <a:ext cx="4605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11107139" y="1359230"/>
            <a:ext cx="5925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438400" y="2903716"/>
            <a:ext cx="73152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9669501" y="6400800"/>
            <a:ext cx="2364750" cy="3416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1291684" y="4970087"/>
            <a:ext cx="1146197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4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2035535"/>
            <a:ext cx="11210923" cy="414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1176" y="6516569"/>
            <a:ext cx="600075" cy="232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571500" indent="-571500" algn="l" defTabSz="91440" rtl="0" eaLnBrk="1" latinLnBrk="0" hangingPunct="1">
        <a:lnSpc>
          <a:spcPct val="90000"/>
        </a:lnSpc>
        <a:spcBef>
          <a:spcPts val="10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kern="1200" baseline="0">
          <a:solidFill>
            <a:srgbClr val="21242C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000" kern="1200" baseline="0">
          <a:solidFill>
            <a:srgbClr val="21242C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800" kern="1200" baseline="0">
          <a:solidFill>
            <a:srgbClr val="21242C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600" kern="1200" baseline="0">
          <a:solidFill>
            <a:srgbClr val="21242C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aelEliasson/EntityFramework.Utilities" TargetMode="External"/><Relationship Id="rId2" Type="http://schemas.openxmlformats.org/officeDocument/2006/relationships/hyperlink" Target="https://github.com/loresoft/EntityFramework.Extende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log.credera.com/technology-insights/microsoft-solutions/entity-framework-batch-operations-using-ef-utilities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profiler.codeplex.com/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 Framework Code First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083" y="533401"/>
            <a:ext cx="2772543" cy="16987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720" y="548260"/>
            <a:ext cx="3810000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79" y="665149"/>
            <a:ext cx="2628940" cy="14235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572115" y="5634001"/>
            <a:ext cx="532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Telerik </a:t>
            </a:r>
            <a:r>
              <a:rPr lang="en-US" dirty="0" smtClean="0">
                <a:solidFill>
                  <a:schemeClr val="tx1"/>
                </a:solidFill>
              </a:rPr>
              <a:t>Academy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572115" y="6008006"/>
            <a:ext cx="532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</a:t>
            </a:r>
            <a:r>
              <a:rPr lang="en-US" dirty="0" smtClean="0"/>
              <a:t>)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1200" y="1524001"/>
            <a:ext cx="107696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Post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ICollection&lt;PostAnswer&gt; answers;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Post()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this.answers = new HashSet&lt;PostAnswer&gt;();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  <a:endParaRPr lang="en-US" sz="2000" b="1" noProof="1">
              <a:solidFill>
                <a:srgbClr val="2124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 ICollection&lt;PostAnswer&gt; Answers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this.answers;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this.answers = value;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PostType Type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2124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646250" y="4820972"/>
            <a:ext cx="2438400" cy="891516"/>
          </a:xfrm>
          <a:prstGeom prst="wedgeRoundRectCallout">
            <a:avLst>
              <a:gd name="adj1" fmla="val 2485"/>
              <a:gd name="adj2" fmla="val -1044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Navigation property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479040" y="6180017"/>
            <a:ext cx="2540000" cy="465867"/>
          </a:xfrm>
          <a:prstGeom prst="wedgeRoundRectCallout">
            <a:avLst>
              <a:gd name="adj1" fmla="val -1716"/>
              <a:gd name="adj2" fmla="val -127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Enumeration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802880" y="1845998"/>
            <a:ext cx="3677920" cy="891516"/>
          </a:xfrm>
          <a:prstGeom prst="wedgeRoundRectCallout">
            <a:avLst>
              <a:gd name="adj1" fmla="val -53765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Prevents null reference exception</a:t>
            </a:r>
          </a:p>
        </p:txBody>
      </p:sp>
    </p:spTree>
    <p:extLst>
      <p:ext uri="{BB962C8B-B14F-4D97-AF65-F5344CB8AC3E}">
        <p14:creationId xmlns:p14="http://schemas.microsoft.com/office/powerpoint/2010/main" val="1401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800" y="4607721"/>
            <a:ext cx="10566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Demo: Creating Models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91" y="1237307"/>
            <a:ext cx="6350000" cy="2981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55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DbContext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class that inherits from </a:t>
            </a:r>
            <a:r>
              <a:rPr lang="en-US" dirty="0">
                <a:solidFill>
                  <a:srgbClr val="5CE600"/>
                </a:solidFill>
              </a:rPr>
              <a:t>DbContext</a:t>
            </a:r>
          </a:p>
          <a:p>
            <a:pPr lvl="1"/>
            <a:r>
              <a:rPr lang="en-US" dirty="0" smtClean="0"/>
              <a:t>Manages model classes using </a:t>
            </a:r>
            <a:r>
              <a:rPr lang="en-US" dirty="0" err="1">
                <a:solidFill>
                  <a:srgbClr val="5CE600"/>
                </a:solidFill>
              </a:rPr>
              <a:t>DbSet</a:t>
            </a:r>
            <a:r>
              <a:rPr lang="en-US" sz="2800" dirty="0" smtClean="0">
                <a:solidFill>
                  <a:srgbClr val="5CE600"/>
                </a:solidFill>
              </a:rPr>
              <a:t> </a:t>
            </a:r>
            <a:r>
              <a:rPr lang="en-US" dirty="0" smtClean="0"/>
              <a:t>type</a:t>
            </a:r>
          </a:p>
          <a:p>
            <a:pPr lvl="1"/>
            <a:r>
              <a:rPr lang="en-US" dirty="0"/>
              <a:t>Implements identity tracking, change tracking, and API for CRUD operations</a:t>
            </a:r>
          </a:p>
          <a:p>
            <a:pPr lvl="1"/>
            <a:r>
              <a:rPr lang="en-US" dirty="0"/>
              <a:t>Provides </a:t>
            </a:r>
            <a:r>
              <a:rPr lang="en-US" dirty="0">
                <a:solidFill>
                  <a:srgbClr val="5CE600"/>
                </a:solidFill>
              </a:rPr>
              <a:t>LINQ-based </a:t>
            </a:r>
            <a:r>
              <a:rPr lang="en-US" dirty="0"/>
              <a:t>data access</a:t>
            </a:r>
          </a:p>
          <a:p>
            <a:r>
              <a:rPr lang="en-US" dirty="0" smtClean="0"/>
              <a:t>Recommended to be in a separate class library</a:t>
            </a:r>
          </a:p>
          <a:p>
            <a:pPr lvl="1"/>
            <a:r>
              <a:rPr lang="en-US" dirty="0" smtClean="0"/>
              <a:t>Don't forget to reference the Entity Framework library (using </a:t>
            </a:r>
            <a:r>
              <a:rPr lang="en-US" dirty="0" err="1" smtClean="0"/>
              <a:t>NuGet</a:t>
            </a:r>
            <a:r>
              <a:rPr lang="en-US" dirty="0" smtClean="0"/>
              <a:t> package manager)</a:t>
            </a:r>
          </a:p>
          <a:p>
            <a:r>
              <a:rPr lang="en-US" dirty="0" smtClean="0"/>
              <a:t>If you have a lot of models it is recommended to use more than one </a:t>
            </a:r>
            <a:r>
              <a:rPr lang="en-US" dirty="0">
                <a:solidFill>
                  <a:srgbClr val="5CE600"/>
                </a:solidFill>
              </a:rPr>
              <a:t>DbContext</a:t>
            </a:r>
          </a:p>
        </p:txBody>
      </p:sp>
    </p:spTree>
    <p:extLst>
      <p:ext uri="{BB962C8B-B14F-4D97-AF65-F5344CB8AC3E}">
        <p14:creationId xmlns:p14="http://schemas.microsoft.com/office/powerpoint/2010/main" val="39148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DbSet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Collection of single entity type</a:t>
            </a:r>
          </a:p>
          <a:p>
            <a:r>
              <a:rPr lang="en-US" dirty="0" smtClean="0"/>
              <a:t>Set operations: </a:t>
            </a:r>
            <a:r>
              <a:rPr lang="en-US" dirty="0">
                <a:solidFill>
                  <a:srgbClr val="5CE600"/>
                </a:solidFill>
              </a:rPr>
              <a:t>Add</a:t>
            </a:r>
            <a:r>
              <a:rPr lang="en-US" dirty="0" smtClean="0"/>
              <a:t>, </a:t>
            </a:r>
            <a:r>
              <a:rPr lang="en-US" dirty="0">
                <a:solidFill>
                  <a:srgbClr val="5CE600"/>
                </a:solidFill>
              </a:rPr>
              <a:t>Attach</a:t>
            </a:r>
            <a:r>
              <a:rPr lang="en-US" dirty="0" smtClean="0"/>
              <a:t>, </a:t>
            </a:r>
            <a:r>
              <a:rPr lang="en-US" dirty="0">
                <a:solidFill>
                  <a:srgbClr val="5CE600"/>
                </a:solidFill>
              </a:rPr>
              <a:t>Remove</a:t>
            </a:r>
            <a:r>
              <a:rPr lang="en-US" dirty="0" smtClean="0"/>
              <a:t>, </a:t>
            </a:r>
            <a:r>
              <a:rPr lang="en-US" dirty="0">
                <a:solidFill>
                  <a:srgbClr val="5CE600"/>
                </a:solidFill>
              </a:rPr>
              <a:t>Find</a:t>
            </a:r>
          </a:p>
          <a:p>
            <a:r>
              <a:rPr lang="en-US" dirty="0" smtClean="0"/>
              <a:t>Use with </a:t>
            </a:r>
            <a:r>
              <a:rPr lang="en-US" dirty="0">
                <a:solidFill>
                  <a:srgbClr val="5CE600"/>
                </a:solidFill>
              </a:rPr>
              <a:t>DbContext</a:t>
            </a:r>
            <a:r>
              <a:rPr lang="en-US" dirty="0" smtClean="0">
                <a:solidFill>
                  <a:srgbClr val="5CE600"/>
                </a:solidFill>
              </a:rPr>
              <a:t> </a:t>
            </a:r>
            <a:r>
              <a:rPr lang="en-US" dirty="0" smtClean="0"/>
              <a:t>to query 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07" y="3743500"/>
            <a:ext cx="7222858" cy="11553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609600" y="5048160"/>
            <a:ext cx="1076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ublic DbSet&lt;Post</a:t>
            </a: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Posts { get; set; </a:t>
            </a: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2124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6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DbContext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1200" y="1143001"/>
            <a:ext cx="10769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System.Data.Entity;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CodeFirst.Models;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ForumContext : DbContext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DbSet&lt;Category&gt; Categories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DbSet&lt;Post&gt; Posts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DbSet&lt;PostAnswer&gt;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PostAnswers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DbSet&lt;Tag&gt; Tags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7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800" y="5257800"/>
            <a:ext cx="10566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Demo: Creating DbContext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1295401"/>
            <a:ext cx="6350000" cy="34385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218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Interact With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27037" y="1139322"/>
            <a:ext cx="11337925" cy="3544888"/>
          </a:xfrm>
        </p:spPr>
        <p:txBody>
          <a:bodyPr/>
          <a:lstStyle/>
          <a:p>
            <a:r>
              <a:rPr lang="en-US" dirty="0" smtClean="0"/>
              <a:t>In the same way as when we use database first or model first approach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361659"/>
            <a:ext cx="109728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new ForumContext();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 = new Category { Parent = null, Name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 course",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db.Categories.Add(category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= new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Post();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post.Title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</a:t>
            </a: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Срока на домашните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</a:t>
            </a: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Моля удължете срока на домашните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PostType.Normal;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домашни"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Tag { Text = "</a:t>
            </a: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db.Posts.Add(post);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db.SaveChanges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935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6400" y="4495800"/>
            <a:ext cx="11379200" cy="1790700"/>
          </a:xfrm>
        </p:spPr>
        <p:txBody>
          <a:bodyPr/>
          <a:lstStyle/>
          <a:p>
            <a:r>
              <a:rPr lang="en-US" b="1" dirty="0" smtClean="0"/>
              <a:t>Demo: Using The Data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1" y="1066801"/>
            <a:ext cx="6317417" cy="310038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383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01937" y="1167897"/>
            <a:ext cx="11337925" cy="51333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</a:t>
            </a:r>
            <a:r>
              <a:rPr lang="en-US" dirty="0" smtClean="0"/>
              <a:t>default </a:t>
            </a:r>
            <a:r>
              <a:rPr lang="en-US" dirty="0" err="1">
                <a:solidFill>
                  <a:srgbClr val="5CE600"/>
                </a:solidFill>
              </a:rPr>
              <a:t>app.config</a:t>
            </a:r>
            <a:r>
              <a:rPr lang="en-US" dirty="0" smtClean="0"/>
              <a:t> file contains link to default connection factory that creates local </a:t>
            </a:r>
            <a:r>
              <a:rPr lang="en-US" dirty="0" err="1" smtClean="0"/>
              <a:t>db</a:t>
            </a:r>
            <a:endParaRPr lang="bg-BG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smtClean="0"/>
              <a:t>name </a:t>
            </a:r>
            <a:r>
              <a:rPr lang="en-US" dirty="0"/>
              <a:t>by </a:t>
            </a:r>
            <a:r>
              <a:rPr lang="en-US" dirty="0" smtClean="0"/>
              <a:t>default: </a:t>
            </a:r>
            <a:r>
              <a:rPr lang="en-US" dirty="0">
                <a:solidFill>
                  <a:srgbClr val="5CE600"/>
                </a:solidFill>
              </a:rPr>
              <a:t>(</a:t>
            </a:r>
            <a:r>
              <a:rPr lang="en-US" dirty="0" err="1">
                <a:solidFill>
                  <a:srgbClr val="5CE600"/>
                </a:solidFill>
              </a:rPr>
              <a:t>localdb</a:t>
            </a:r>
            <a:r>
              <a:rPr lang="en-US" dirty="0">
                <a:solidFill>
                  <a:srgbClr val="5CE600"/>
                </a:solidFill>
              </a:rPr>
              <a:t>)\v11.0</a:t>
            </a:r>
            <a:r>
              <a:rPr lang="en-US" dirty="0" smtClean="0">
                <a:solidFill>
                  <a:srgbClr val="5CE6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>
                <a:solidFill>
                  <a:srgbClr val="5CE600"/>
                </a:solidFill>
              </a:rPr>
              <a:t>.\</a:t>
            </a:r>
            <a:r>
              <a:rPr lang="en-US" dirty="0" smtClean="0">
                <a:solidFill>
                  <a:srgbClr val="5CE600"/>
                </a:solidFill>
              </a:rPr>
              <a:t>SQLEXPRESS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can use VS server explorer to view database</a:t>
            </a:r>
          </a:p>
          <a:p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60400" y="1981200"/>
            <a:ext cx="10972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&lt;entityFramework&gt;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&lt;defaultConnectionFactory type="System.Data.Entity.Infrastructure.LocalDbConnectionFactory, EntityFramework"&gt;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&lt;parameters&gt;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&lt;parameter value="v11.0" /&gt;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&lt;/parameters&gt;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&lt;/defaultConnectionFactory&gt;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&lt;/entityFramework&gt;</a:t>
            </a:r>
          </a:p>
        </p:txBody>
      </p:sp>
    </p:spTree>
    <p:extLst>
      <p:ext uri="{BB962C8B-B14F-4D97-AF65-F5344CB8AC3E}">
        <p14:creationId xmlns:p14="http://schemas.microsoft.com/office/powerpoint/2010/main" val="14250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79600"/>
            <a:ext cx="11338560" cy="548640"/>
          </a:xfrm>
        </p:spPr>
        <p:txBody>
          <a:bodyPr/>
          <a:lstStyle/>
          <a:p>
            <a:r>
              <a:rPr lang="en-US" dirty="0" smtClean="0"/>
              <a:t>How to Connect to SQL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44475" y="886154"/>
            <a:ext cx="11337925" cy="3544888"/>
          </a:xfrm>
        </p:spPr>
        <p:txBody>
          <a:bodyPr>
            <a:normAutofit/>
          </a:bodyPr>
          <a:lstStyle/>
          <a:p>
            <a:r>
              <a:rPr lang="en-US" dirty="0" smtClean="0"/>
              <a:t>First, create context constructor that calls base constructor with appropriate connection name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9600" y="1981201"/>
            <a:ext cx="10972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ForumContext : DbContext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ForumContext()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base("ForumDb")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9600" y="4876800"/>
            <a:ext cx="10972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&lt;connectionStrings&gt;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name="ForumDb" connectionString="Data Source=.;Initial Catalog=ForumDb;Integrated Security=True" providerName="System.Data.SqlClient" /&gt;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&lt;/connectionStrings&gt;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4249163"/>
            <a:ext cx="11379200" cy="553015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Then add the connection string in </a:t>
            </a:r>
            <a:r>
              <a:rPr lang="en-US" dirty="0" err="1">
                <a:solidFill>
                  <a:srgbClr val="5CE600"/>
                </a:solidFill>
              </a:rPr>
              <a:t>app.config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387600" y="4431042"/>
            <a:ext cx="3911600" cy="891516"/>
          </a:xfrm>
          <a:prstGeom prst="wedgeRoundRectCallout">
            <a:avLst>
              <a:gd name="adj1" fmla="val -53765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Server address might be .\SQLEXPRESS</a:t>
            </a:r>
          </a:p>
        </p:txBody>
      </p:sp>
    </p:spTree>
    <p:extLst>
      <p:ext uri="{BB962C8B-B14F-4D97-AF65-F5344CB8AC3E}">
        <p14:creationId xmlns:p14="http://schemas.microsoft.com/office/powerpoint/2010/main" val="37214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89711" y="1530036"/>
            <a:ext cx="11842599" cy="435471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Modeling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Code First Main Parts</a:t>
            </a:r>
          </a:p>
          <a:p>
            <a:pPr lvl="1"/>
            <a:r>
              <a:rPr lang="en-US" dirty="0" smtClean="0"/>
              <a:t>Domain Classes (Models)</a:t>
            </a:r>
          </a:p>
          <a:p>
            <a:pPr lvl="1"/>
            <a:r>
              <a:rPr lang="en-US" dirty="0" smtClean="0"/>
              <a:t>DbContext and </a:t>
            </a:r>
            <a:r>
              <a:rPr lang="en-US" dirty="0" err="1" smtClean="0"/>
              <a:t>DbSets</a:t>
            </a:r>
            <a:endParaRPr lang="en-US" dirty="0" smtClean="0"/>
          </a:p>
          <a:p>
            <a:pPr lvl="1"/>
            <a:r>
              <a:rPr lang="en-US" dirty="0" smtClean="0"/>
              <a:t>Database connection</a:t>
            </a:r>
          </a:p>
          <a:p>
            <a:r>
              <a:rPr lang="en-US" dirty="0" smtClean="0"/>
              <a:t>Using Code First Migrations</a:t>
            </a:r>
          </a:p>
          <a:p>
            <a:pPr lvl="1"/>
            <a:r>
              <a:rPr lang="en-US" dirty="0" smtClean="0"/>
              <a:t>Configure Mappings</a:t>
            </a:r>
          </a:p>
          <a:p>
            <a:r>
              <a:rPr lang="en-US" dirty="0" smtClean="0"/>
              <a:t>Working </a:t>
            </a:r>
            <a:r>
              <a:rPr lang="en-US" dirty="0"/>
              <a:t>with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Entity Framework ++</a:t>
            </a:r>
          </a:p>
          <a:p>
            <a:r>
              <a:rPr lang="en-US" dirty="0" err="1" smtClean="0"/>
              <a:t>LINQPad</a:t>
            </a:r>
            <a:endParaRPr lang="en-US" dirty="0"/>
          </a:p>
          <a:p>
            <a:r>
              <a:rPr lang="en-US" dirty="0" smtClean="0"/>
              <a:t>Repository Pattern</a:t>
            </a:r>
          </a:p>
          <a:p>
            <a:r>
              <a:rPr lang="en-US" dirty="0" smtClean="0"/>
              <a:t>Entity Framework Performance</a:t>
            </a:r>
            <a:endParaRPr lang="en-US" dirty="0" smtClean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0" y="4271008"/>
            <a:ext cx="2534923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7011194" y="1061117"/>
            <a:ext cx="4718749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64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 Workflow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1371600"/>
            <a:ext cx="27432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Connection String Available?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8000" y="3733800"/>
            <a:ext cx="3556000" cy="990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Build String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(SQL Server Express or Create 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bg1"/>
                </a:solidFill>
              </a:rPr>
              <a:t>ocal DB)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76801" y="2530793"/>
            <a:ext cx="27432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Database Exists?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2286000" y="2057400"/>
            <a:ext cx="0" cy="1676400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4064001" y="2873693"/>
            <a:ext cx="812801" cy="135540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3657601" y="1714501"/>
            <a:ext cx="1219201" cy="1159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384800" y="4724400"/>
            <a:ext cx="27432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Create Database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6248402" y="3216593"/>
            <a:ext cx="507999" cy="150780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144001" y="3125153"/>
            <a:ext cx="27432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Use Database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7620001" y="2873693"/>
            <a:ext cx="1524000" cy="594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8128001" y="3468054"/>
            <a:ext cx="1016001" cy="159924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4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800" y="4724401"/>
            <a:ext cx="10566400" cy="1447801"/>
          </a:xfrm>
        </p:spPr>
        <p:txBody>
          <a:bodyPr/>
          <a:lstStyle/>
          <a:p>
            <a:r>
              <a:rPr lang="en-US" b="1" dirty="0" smtClean="0"/>
              <a:t>Demo: Change Database Connection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92" y="533400"/>
            <a:ext cx="7942217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55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295400"/>
            <a:ext cx="10566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Using </a:t>
            </a:r>
            <a:r>
              <a:rPr lang="en-US" b="1" dirty="0"/>
              <a:t>Code First Migrations</a:t>
            </a:r>
          </a:p>
        </p:txBody>
      </p:sp>
      <p:pic>
        <p:nvPicPr>
          <p:cNvPr id="2050" name="Picture 2" descr="http://lecture.tableau-noir.net/lecture/migrations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88" y="2514600"/>
            <a:ext cx="6657825" cy="36793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6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Domain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483417" y="1383765"/>
            <a:ext cx="11337925" cy="35448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happens when we change our models?</a:t>
            </a:r>
          </a:p>
          <a:p>
            <a:pPr lvl="1"/>
            <a:r>
              <a:rPr lang="en-US" dirty="0" smtClean="0"/>
              <a:t>Entity Framework compares our model with the model in </a:t>
            </a:r>
            <a:r>
              <a:rPr lang="en-US" dirty="0">
                <a:solidFill>
                  <a:srgbClr val="5CE600"/>
                </a:solidFill>
              </a:rPr>
              <a:t>__</a:t>
            </a:r>
            <a:r>
              <a:rPr lang="en-US" dirty="0" err="1">
                <a:solidFill>
                  <a:srgbClr val="5CE600"/>
                </a:solidFill>
              </a:rPr>
              <a:t>MigrationHistory</a:t>
            </a:r>
            <a:r>
              <a:rPr lang="en-US" dirty="0">
                <a:solidFill>
                  <a:srgbClr val="5CE600"/>
                </a:solidFill>
              </a:rPr>
              <a:t>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By </a:t>
            </a:r>
            <a:r>
              <a:rPr lang="en-US" dirty="0" smtClean="0"/>
              <a:t>default Entity Framework only creates the database and don't do any changes after that</a:t>
            </a:r>
          </a:p>
          <a:p>
            <a:r>
              <a:rPr lang="en-US" dirty="0" smtClean="0"/>
              <a:t>Using Code First Migrations we can manage differences between models and database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08" y="5032305"/>
            <a:ext cx="8101953" cy="1062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5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Code First Migrations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Open Package Manager Console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Run </a:t>
            </a:r>
            <a:r>
              <a:rPr lang="en-US" dirty="0">
                <a:solidFill>
                  <a:srgbClr val="5CE600"/>
                </a:solidFill>
              </a:rPr>
              <a:t>Enable-Migrations</a:t>
            </a:r>
            <a:r>
              <a:rPr lang="en-US" dirty="0" smtClean="0"/>
              <a:t> command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This will create some initial jumpstart code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5CE600"/>
                </a:solidFill>
              </a:rPr>
              <a:t>-</a:t>
            </a:r>
            <a:r>
              <a:rPr lang="en-US" dirty="0" err="1">
                <a:solidFill>
                  <a:srgbClr val="5CE600"/>
                </a:solidFill>
              </a:rPr>
              <a:t>EnableAutomaticMigrations</a:t>
            </a:r>
            <a:r>
              <a:rPr lang="en-US" dirty="0" smtClean="0">
                <a:solidFill>
                  <a:srgbClr val="5CE600"/>
                </a:solidFill>
              </a:rPr>
              <a:t> </a:t>
            </a:r>
            <a:r>
              <a:rPr lang="en-US" dirty="0" smtClean="0"/>
              <a:t>for auto migrations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Two types of migrations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Automatic migrations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Set </a:t>
            </a:r>
            <a:r>
              <a:rPr lang="en-US" dirty="0" err="1">
                <a:solidFill>
                  <a:srgbClr val="5CE600"/>
                </a:solidFill>
              </a:rPr>
              <a:t>AutomaticMigrationsEnabled</a:t>
            </a:r>
            <a:r>
              <a:rPr lang="en-US" dirty="0">
                <a:solidFill>
                  <a:srgbClr val="5CE600"/>
                </a:solidFill>
              </a:rPr>
              <a:t> = true;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Code-based (providing full control)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Separate C# code file for every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Migration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5CE600"/>
                </a:solidFill>
              </a:rPr>
              <a:t>CreateDatabaseIfNotExists</a:t>
            </a:r>
            <a:r>
              <a:rPr lang="en-US" dirty="0" smtClean="0"/>
              <a:t> (default)</a:t>
            </a:r>
          </a:p>
          <a:p>
            <a:r>
              <a:rPr lang="en-US" dirty="0" err="1">
                <a:solidFill>
                  <a:srgbClr val="5CE600"/>
                </a:solidFill>
              </a:rPr>
              <a:t>DropCreateDatabaseIfModelChanges</a:t>
            </a:r>
            <a:endParaRPr lang="en-US" dirty="0">
              <a:solidFill>
                <a:srgbClr val="5CE600"/>
              </a:solidFill>
            </a:endParaRPr>
          </a:p>
          <a:p>
            <a:pPr lvl="1"/>
            <a:r>
              <a:rPr lang="en-US" dirty="0" smtClean="0"/>
              <a:t>We loose all the data when change the model</a:t>
            </a:r>
          </a:p>
          <a:p>
            <a:r>
              <a:rPr lang="en-US" dirty="0" err="1">
                <a:solidFill>
                  <a:srgbClr val="5CE600"/>
                </a:solidFill>
              </a:rPr>
              <a:t>DropCreateDatabaseAlways</a:t>
            </a:r>
            <a:endParaRPr lang="en-US" dirty="0">
              <a:solidFill>
                <a:srgbClr val="5CE600"/>
              </a:solidFill>
            </a:endParaRPr>
          </a:p>
          <a:p>
            <a:pPr lvl="1"/>
            <a:r>
              <a:rPr lang="en-US" dirty="0" smtClean="0"/>
              <a:t>Great for automated integration testing</a:t>
            </a:r>
          </a:p>
          <a:p>
            <a:r>
              <a:rPr lang="en-US" dirty="0" err="1">
                <a:solidFill>
                  <a:srgbClr val="5CE600"/>
                </a:solidFill>
              </a:rPr>
              <a:t>MigrateDatabaseToLatestVersion</a:t>
            </a:r>
            <a:endParaRPr lang="en-US" dirty="0">
              <a:solidFill>
                <a:srgbClr val="5CE600"/>
              </a:solidFill>
            </a:endParaRPr>
          </a:p>
          <a:p>
            <a:pPr lvl="1"/>
            <a:r>
              <a:rPr lang="en-US" dirty="0" smtClean="0"/>
              <a:t>This option uses our migrations</a:t>
            </a:r>
          </a:p>
          <a:p>
            <a:r>
              <a:rPr lang="en-US" dirty="0" smtClean="0"/>
              <a:t>We can implement </a:t>
            </a:r>
            <a:r>
              <a:rPr lang="en-US" dirty="0" err="1">
                <a:solidFill>
                  <a:srgbClr val="5CE600"/>
                </a:solidFill>
              </a:rPr>
              <a:t>IDatabaseInitializer</a:t>
            </a:r>
            <a:r>
              <a:rPr lang="en-US" dirty="0" smtClean="0"/>
              <a:t> if we want custom migration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Code First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27037" y="1270416"/>
            <a:ext cx="11337925" cy="35448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First, enable code first migrations</a:t>
            </a:r>
          </a:p>
          <a:p>
            <a:r>
              <a:rPr lang="en-US" dirty="0" smtClean="0"/>
              <a:t>Second, we need to tell to Entity Framework to use our migrations with code (or </a:t>
            </a:r>
            <a:r>
              <a:rPr lang="en-US" dirty="0" err="1" smtClean="0">
                <a:solidFill>
                  <a:srgbClr val="5CE600"/>
                </a:solidFill>
              </a:rPr>
              <a:t>app.config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configure automatic migration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819401"/>
            <a:ext cx="1097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Database.SetInitializer</a:t>
            </a: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b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MigrateDatabaseToLatestVersion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&lt;ForumContext</a:t>
            </a: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Configuration&gt;());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4815304"/>
            <a:ext cx="10972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2124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this.AutomaticMigrationsEnabled = true;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this.AutomaticMigrationDataLossAllowed = true;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47920" y="4419600"/>
            <a:ext cx="4693920" cy="891516"/>
          </a:xfrm>
          <a:prstGeom prst="wedgeRoundRectCallout">
            <a:avLst>
              <a:gd name="adj1" fmla="val -1555"/>
              <a:gd name="adj2" fmla="val 10400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allow us to delete or change properties</a:t>
            </a:r>
          </a:p>
        </p:txBody>
      </p:sp>
    </p:spTree>
    <p:extLst>
      <p:ext uri="{BB962C8B-B14F-4D97-AF65-F5344CB8AC3E}">
        <p14:creationId xmlns:p14="http://schemas.microsoft.com/office/powerpoint/2010/main" val="414527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27037" y="1094054"/>
            <a:ext cx="11337925" cy="4817858"/>
          </a:xfrm>
        </p:spPr>
        <p:txBody>
          <a:bodyPr>
            <a:normAutofit/>
          </a:bodyPr>
          <a:lstStyle/>
          <a:p>
            <a:r>
              <a:rPr lang="en-US" dirty="0" smtClean="0"/>
              <a:t>During a migration we can seed the database with some data using the </a:t>
            </a:r>
            <a:r>
              <a:rPr lang="en-US" dirty="0">
                <a:solidFill>
                  <a:srgbClr val="5CE600"/>
                </a:solidFill>
              </a:rPr>
              <a:t>Seed</a:t>
            </a:r>
            <a:r>
              <a:rPr lang="en-US" dirty="0" smtClean="0">
                <a:solidFill>
                  <a:srgbClr val="5CE600"/>
                </a:solidFill>
              </a:rPr>
              <a:t>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method will be run every time (since EF 5)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84200" y="2133511"/>
            <a:ext cx="11023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Seed(ForumContext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This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will be called after migrating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the latest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version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You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use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DbSet&lt;T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&gt;.AddOrUpdate() helper extension method 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avoid creating duplicate seed data. E.g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*/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context.Tags.AddOrUpdate(new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context.Tags.AddOrUpdate(new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форум"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9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800" y="4724401"/>
            <a:ext cx="10566400" cy="1447799"/>
          </a:xfrm>
        </p:spPr>
        <p:txBody>
          <a:bodyPr/>
          <a:lstStyle/>
          <a:p>
            <a:r>
              <a:rPr lang="en-US" b="1" dirty="0" smtClean="0"/>
              <a:t>Demo: Code First Migrations</a:t>
            </a:r>
            <a:endParaRPr lang="en-US" b="1" dirty="0"/>
          </a:p>
        </p:txBody>
      </p:sp>
      <p:pic>
        <p:nvPicPr>
          <p:cNvPr id="5122" name="Picture 2" descr="http://1.bp.blogspot.com/-KMHr4WmKBc0/UCsfMroaNKI/AAAAAAAAAKk/gBT1mL8pU5A/s1600/4Wildebeest+migration+animal+facts+African+photo+safari+Masai+mara+safari+wildebeest+migration+Masai+mara+national+park+Kenya+amazing+beautiful+wildebeest+animal+photo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942" y="990601"/>
            <a:ext cx="7068117" cy="3449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219200"/>
            <a:ext cx="105664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Configure Mappings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2438400"/>
            <a:ext cx="5080000" cy="381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661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Entity Framework supports three types of modeling workflow:</a:t>
            </a:r>
          </a:p>
          <a:p>
            <a:pPr lvl="1"/>
            <a:r>
              <a:rPr lang="en-US" dirty="0" smtClean="0"/>
              <a:t>Database first</a:t>
            </a:r>
          </a:p>
          <a:p>
            <a:pPr lvl="2"/>
            <a:r>
              <a:rPr lang="en-US" dirty="0" smtClean="0"/>
              <a:t>Create models as database tables</a:t>
            </a:r>
          </a:p>
          <a:p>
            <a:pPr lvl="2"/>
            <a:r>
              <a:rPr lang="en-US" dirty="0" smtClean="0"/>
              <a:t>Use Management </a:t>
            </a:r>
            <a:r>
              <a:rPr lang="en-US" dirty="0"/>
              <a:t>S</a:t>
            </a:r>
            <a:r>
              <a:rPr lang="en-US" dirty="0" smtClean="0"/>
              <a:t>tudio or native SQL queries</a:t>
            </a:r>
          </a:p>
          <a:p>
            <a:pPr lvl="1"/>
            <a:r>
              <a:rPr lang="en-US" dirty="0" smtClean="0"/>
              <a:t>Model first</a:t>
            </a:r>
          </a:p>
          <a:p>
            <a:pPr lvl="2"/>
            <a:r>
              <a:rPr lang="en-US" dirty="0" smtClean="0"/>
              <a:t>Create models using visual EF designer in VS</a:t>
            </a:r>
          </a:p>
          <a:p>
            <a:pPr lvl="1"/>
            <a:r>
              <a:rPr lang="en-US" dirty="0" smtClean="0"/>
              <a:t>Code first</a:t>
            </a:r>
          </a:p>
          <a:p>
            <a:pPr lvl="2"/>
            <a:r>
              <a:rPr lang="en-US" dirty="0" smtClean="0"/>
              <a:t>Write models and combine them in DbContext</a:t>
            </a:r>
          </a:p>
        </p:txBody>
      </p:sp>
    </p:spTree>
    <p:extLst>
      <p:ext uri="{BB962C8B-B14F-4D97-AF65-F5344CB8AC3E}">
        <p14:creationId xmlns:p14="http://schemas.microsoft.com/office/powerpoint/2010/main" val="13709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Mappings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Entity Framework respects mapping details from two sources</a:t>
            </a:r>
          </a:p>
          <a:p>
            <a:pPr lvl="1"/>
            <a:r>
              <a:rPr lang="en-US" dirty="0" smtClean="0"/>
              <a:t>Data annotation attributes in the models</a:t>
            </a:r>
          </a:p>
          <a:p>
            <a:pPr lvl="2"/>
            <a:r>
              <a:rPr lang="en-US" dirty="0" smtClean="0"/>
              <a:t>Can be reused for validation purposes</a:t>
            </a:r>
          </a:p>
          <a:p>
            <a:pPr lvl="1"/>
            <a:r>
              <a:rPr lang="en-US" dirty="0" smtClean="0"/>
              <a:t>Fluent API code mapping configuration</a:t>
            </a:r>
          </a:p>
          <a:p>
            <a:pPr lvl="2"/>
            <a:r>
              <a:rPr lang="en-US" dirty="0" smtClean="0"/>
              <a:t>By overriding </a:t>
            </a:r>
            <a:r>
              <a:rPr lang="en-US" dirty="0" err="1">
                <a:solidFill>
                  <a:srgbClr val="5CE600"/>
                </a:solidFill>
              </a:rPr>
              <a:t>OnModelCreating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By using custom configuration classes</a:t>
            </a:r>
          </a:p>
          <a:p>
            <a:r>
              <a:rPr lang="en-US" dirty="0" smtClean="0"/>
              <a:t>Use one approach</a:t>
            </a:r>
            <a:br>
              <a:rPr lang="en-US" dirty="0" smtClean="0"/>
            </a:br>
            <a:r>
              <a:rPr lang="en-US" dirty="0" smtClean="0"/>
              <a:t>or the other</a:t>
            </a:r>
          </a:p>
        </p:txBody>
      </p:sp>
    </p:spTree>
    <p:extLst>
      <p:ext uri="{BB962C8B-B14F-4D97-AF65-F5344CB8AC3E}">
        <p14:creationId xmlns:p14="http://schemas.microsoft.com/office/powerpoint/2010/main" val="33954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There is a bunch of data annotation attributes in </a:t>
            </a:r>
            <a:r>
              <a:rPr lang="en-US" dirty="0" err="1">
                <a:solidFill>
                  <a:srgbClr val="5CE600"/>
                </a:solidFill>
              </a:rPr>
              <a:t>System.ComponentModel.DataAnnotations</a:t>
            </a:r>
            <a:endParaRPr lang="en-US" dirty="0">
              <a:solidFill>
                <a:srgbClr val="5CE600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5CE600"/>
                </a:solidFill>
              </a:rPr>
              <a:t>[Key]</a:t>
            </a:r>
            <a:r>
              <a:rPr lang="en-US" dirty="0" smtClean="0">
                <a:solidFill>
                  <a:srgbClr val="5CE600"/>
                </a:solidFill>
              </a:rPr>
              <a:t> </a:t>
            </a:r>
            <a:r>
              <a:rPr lang="en-US" dirty="0" smtClean="0"/>
              <a:t>– specifies the primary key of the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For validation: </a:t>
            </a:r>
            <a:r>
              <a:rPr lang="en-US" dirty="0">
                <a:solidFill>
                  <a:srgbClr val="5CE600"/>
                </a:solidFill>
              </a:rPr>
              <a:t>[</a:t>
            </a:r>
            <a:r>
              <a:rPr lang="en-US" dirty="0" err="1">
                <a:solidFill>
                  <a:srgbClr val="5CE600"/>
                </a:solidFill>
              </a:rPr>
              <a:t>StringLength</a:t>
            </a:r>
            <a:r>
              <a:rPr lang="en-US" dirty="0">
                <a:solidFill>
                  <a:srgbClr val="5CE600"/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rgbClr val="5CE600"/>
                </a:solidFill>
              </a:rPr>
              <a:t>[</a:t>
            </a:r>
            <a:r>
              <a:rPr lang="en-US" dirty="0" err="1">
                <a:solidFill>
                  <a:srgbClr val="5CE600"/>
                </a:solidFill>
              </a:rPr>
              <a:t>MaxLength</a:t>
            </a:r>
            <a:r>
              <a:rPr lang="en-US" dirty="0">
                <a:solidFill>
                  <a:srgbClr val="5CE600"/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rgbClr val="5CE600"/>
                </a:solidFill>
              </a:rPr>
              <a:t>[</a:t>
            </a:r>
            <a:r>
              <a:rPr lang="en-US" dirty="0" err="1">
                <a:solidFill>
                  <a:srgbClr val="5CE600"/>
                </a:solidFill>
              </a:rPr>
              <a:t>MinLength</a:t>
            </a:r>
            <a:r>
              <a:rPr lang="en-US" dirty="0">
                <a:solidFill>
                  <a:srgbClr val="5CE600"/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rgbClr val="5CE600"/>
                </a:solidFill>
              </a:rPr>
              <a:t>[Required]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Schema: </a:t>
            </a:r>
            <a:r>
              <a:rPr lang="en-US" dirty="0">
                <a:solidFill>
                  <a:srgbClr val="5CE600"/>
                </a:solidFill>
              </a:rPr>
              <a:t>[Column]</a:t>
            </a:r>
            <a:r>
              <a:rPr lang="en-US" dirty="0" smtClean="0"/>
              <a:t>, </a:t>
            </a:r>
            <a:r>
              <a:rPr lang="en-US" dirty="0">
                <a:solidFill>
                  <a:srgbClr val="5CE600"/>
                </a:solidFill>
              </a:rPr>
              <a:t>[Table]</a:t>
            </a:r>
            <a:r>
              <a:rPr lang="en-US" dirty="0" smtClean="0"/>
              <a:t>, </a:t>
            </a:r>
            <a:r>
              <a:rPr lang="en-US" dirty="0">
                <a:solidFill>
                  <a:srgbClr val="5CE600"/>
                </a:solidFill>
              </a:rPr>
              <a:t>[</a:t>
            </a:r>
            <a:r>
              <a:rPr lang="en-US" dirty="0" err="1">
                <a:solidFill>
                  <a:srgbClr val="5CE600"/>
                </a:solidFill>
              </a:rPr>
              <a:t>ComplexType</a:t>
            </a:r>
            <a:r>
              <a:rPr lang="en-US" dirty="0" smtClean="0">
                <a:solidFill>
                  <a:srgbClr val="5CE600"/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rgbClr val="5CE600"/>
                </a:solidFill>
              </a:rPr>
              <a:t>[</a:t>
            </a:r>
            <a:r>
              <a:rPr lang="en-US" dirty="0" err="1">
                <a:solidFill>
                  <a:srgbClr val="5CE600"/>
                </a:solidFill>
              </a:rPr>
              <a:t>ComplexType</a:t>
            </a:r>
            <a:r>
              <a:rPr lang="en-US" dirty="0">
                <a:solidFill>
                  <a:srgbClr val="5CE600"/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rgbClr val="5CE600"/>
                </a:solidFill>
              </a:rPr>
              <a:t>[</a:t>
            </a:r>
            <a:r>
              <a:rPr lang="en-US" dirty="0" err="1">
                <a:solidFill>
                  <a:srgbClr val="5CE600"/>
                </a:solidFill>
              </a:rPr>
              <a:t>InverseProperty</a:t>
            </a:r>
            <a:r>
              <a:rPr lang="en-US" dirty="0">
                <a:solidFill>
                  <a:srgbClr val="5CE600"/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rgbClr val="5CE600"/>
                </a:solidFill>
              </a:rPr>
              <a:t>[</a:t>
            </a:r>
            <a:r>
              <a:rPr lang="en-US" dirty="0" err="1">
                <a:solidFill>
                  <a:srgbClr val="5CE600"/>
                </a:solidFill>
              </a:rPr>
              <a:t>ForeignKey</a:t>
            </a:r>
            <a:r>
              <a:rPr lang="en-US" dirty="0">
                <a:solidFill>
                  <a:srgbClr val="5CE600"/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rgbClr val="5CE600"/>
                </a:solidFill>
              </a:rPr>
              <a:t>[</a:t>
            </a:r>
            <a:r>
              <a:rPr lang="en-US" dirty="0" err="1">
                <a:solidFill>
                  <a:srgbClr val="5CE600"/>
                </a:solidFill>
              </a:rPr>
              <a:t>DatabaseGenerated</a:t>
            </a:r>
            <a:r>
              <a:rPr lang="en-US" dirty="0">
                <a:solidFill>
                  <a:srgbClr val="5CE600"/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rgbClr val="5CE600"/>
                </a:solidFill>
              </a:rPr>
              <a:t>[</a:t>
            </a:r>
            <a:r>
              <a:rPr lang="en-US" dirty="0" err="1">
                <a:solidFill>
                  <a:srgbClr val="5CE600"/>
                </a:solidFill>
              </a:rPr>
              <a:t>NotMapped</a:t>
            </a:r>
            <a:r>
              <a:rPr lang="en-US" dirty="0" smtClean="0">
                <a:solidFill>
                  <a:srgbClr val="5CE600"/>
                </a:solidFill>
              </a:rPr>
              <a:t>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5CE600"/>
                </a:solidFill>
              </a:rPr>
              <a:t>[Index]</a:t>
            </a:r>
            <a:endParaRPr lang="en-US" dirty="0">
              <a:solidFill>
                <a:srgbClr val="5CE600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 EF 6 we </a:t>
            </a:r>
            <a:r>
              <a:rPr lang="en-US" dirty="0" smtClean="0"/>
              <a:t>are able </a:t>
            </a:r>
            <a:r>
              <a:rPr lang="en-US" dirty="0" smtClean="0"/>
              <a:t>to add custom attributes by using custom conventions</a:t>
            </a:r>
          </a:p>
        </p:txBody>
      </p:sp>
    </p:spTree>
    <p:extLst>
      <p:ext uri="{BB962C8B-B14F-4D97-AF65-F5344CB8AC3E}">
        <p14:creationId xmlns:p14="http://schemas.microsoft.com/office/powerpoint/2010/main" val="13004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 for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27037" y="1284177"/>
            <a:ext cx="11337925" cy="3544888"/>
          </a:xfrm>
        </p:spPr>
        <p:txBody>
          <a:bodyPr/>
          <a:lstStyle/>
          <a:p>
            <a:r>
              <a:rPr lang="en-US" dirty="0" smtClean="0"/>
              <a:t>By overriding </a:t>
            </a:r>
            <a:r>
              <a:rPr lang="en-US" dirty="0" err="1">
                <a:solidFill>
                  <a:srgbClr val="5CE600"/>
                </a:solidFill>
              </a:rPr>
              <a:t>OnModelCreating</a:t>
            </a:r>
            <a:r>
              <a:rPr lang="en-US" dirty="0" smtClean="0"/>
              <a:t> method in </a:t>
            </a:r>
            <a:r>
              <a:rPr lang="en-US" dirty="0">
                <a:solidFill>
                  <a:srgbClr val="5CE600"/>
                </a:solidFill>
              </a:rPr>
              <a:t>DbContext</a:t>
            </a:r>
            <a:r>
              <a:rPr lang="en-US" dirty="0" smtClean="0">
                <a:solidFill>
                  <a:srgbClr val="5CE600"/>
                </a:solidFill>
              </a:rPr>
              <a:t> </a:t>
            </a:r>
            <a:r>
              <a:rPr lang="en-US" dirty="0" smtClean="0"/>
              <a:t>class we can specify mapping configurations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60400" y="3211696"/>
            <a:ext cx="10871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OnModelCreating(DbModelBuilder modelBuilder)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modelBuilder.Entity&lt;Tag&gt;().HasKey(x =&gt; x.TagId);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modelBuilder.Entity&lt;Tag&gt;().Property(x =&gt; x.Text).IsUnicode(true);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modelBuilder.Entity&lt;Tag&gt;().Property(x =&gt; x.Text).HasMaxLength(255);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modelBuilder.Entity&lt;Tag&gt;().Property(x =&gt; x.Text).IsFixedLength();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base.OnModelCreating(modelBuilder);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79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smtClean="0">
                <a:solidFill>
                  <a:srgbClr val="5CE600"/>
                </a:solidFill>
              </a:rPr>
              <a:t>Entity()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Map: Table Name, Schema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Inheritance Hierarchies, Complex Types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Entity -&gt; Multiple Tables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Table -&gt; Multiple Entities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Specify Key (including Composite Keys)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smtClean="0">
                <a:solidFill>
                  <a:srgbClr val="5CE600"/>
                </a:solidFill>
              </a:rPr>
              <a:t>Property()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Attributes (and Validation)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Map: Column Name, Type, Order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Relationships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800" y="5257800"/>
            <a:ext cx="10566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242C"/>
                </a:solidFill>
              </a:rPr>
              <a:t>Demo: Configure Mappings</a:t>
            </a:r>
            <a:endParaRPr lang="en-US" dirty="0">
              <a:solidFill>
                <a:srgbClr val="21242C"/>
              </a:solidFill>
            </a:endParaRPr>
          </a:p>
        </p:txBody>
      </p:sp>
      <p:pic>
        <p:nvPicPr>
          <p:cNvPr id="6146" name="Picture 2" descr="http://absolu-consulting.fr/pics/relationclients.absolu-consul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1295400"/>
            <a:ext cx="4445000" cy="3333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033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11200" y="1143000"/>
            <a:ext cx="11074400" cy="1371600"/>
          </a:xfrm>
        </p:spPr>
        <p:txBody>
          <a:bodyPr/>
          <a:lstStyle/>
          <a:p>
            <a:r>
              <a:rPr lang="en-US" b="1" dirty="0" smtClean="0"/>
              <a:t>Working with Data</a:t>
            </a:r>
            <a:endParaRPr lang="bg-BG" b="1" dirty="0"/>
          </a:p>
        </p:txBody>
      </p:sp>
      <p:pic>
        <p:nvPicPr>
          <p:cNvPr id="2" name="Picture 2" descr="http://2.bp.blogspot.com/-qJSguQ8SYLM/Tt0kiVO5HGI/AAAAAAAAA7w/5aD26F_TU48/s400/pentagon%2Bbig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5080000" cy="28575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nfovilag.hu/data/images/2013-03/big-data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2590800"/>
            <a:ext cx="3454400" cy="3659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3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27037" y="1209661"/>
            <a:ext cx="11337925" cy="35448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can use </a:t>
            </a:r>
            <a:r>
              <a:rPr lang="en-US" dirty="0" smtClean="0"/>
              <a:t>extension methods (fluent API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smtClean="0"/>
              <a:t>element by id</a:t>
            </a:r>
          </a:p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1200" y="4845784"/>
            <a:ext cx="1076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(var context = new NorthwindEntities())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2124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customer = context.Customers.Find(2);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Console.WriteLine(customer.ContactTitle);</a:t>
            </a:r>
            <a:endParaRPr lang="en-US" sz="2000" b="1" noProof="1">
              <a:solidFill>
                <a:srgbClr val="2124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1200" y="1792144"/>
            <a:ext cx="10871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(var context = new NorthwindEntities())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2124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customerPhoness </a:t>
            </a: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context.Customers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</a:t>
            </a: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Select(c =&gt; </a:t>
            </a: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c.Phone</a:t>
            </a: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.Where(c =&gt; </a:t>
            </a: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c.City == "London")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.ToList();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17601" y="2982105"/>
            <a:ext cx="3798047" cy="891516"/>
          </a:xfrm>
          <a:prstGeom prst="wedgeRoundRectCallout">
            <a:avLst>
              <a:gd name="adj1" fmla="val 69548"/>
              <a:gd name="adj2" fmla="val 297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ToList() method executes the query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03145" y="1751715"/>
            <a:ext cx="2438400" cy="891516"/>
          </a:xfrm>
          <a:prstGeom prst="wedgeRoundRectCallout">
            <a:avLst>
              <a:gd name="adj1" fmla="val -44183"/>
              <a:gd name="adj2" fmla="val 810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is called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20495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 smtClean="0"/>
              <a:t>Logging the Native SQL Queries</a:t>
            </a:r>
            <a:endParaRPr lang="bg-BG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print the native database SQL commands executed on the server use the following: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41867" y="3783387"/>
            <a:ext cx="11176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>
                <a:solidFill>
                  <a:srgbClr val="21242C"/>
                </a:solidFill>
              </a:rPr>
              <a:t>var query = context.Countries;</a:t>
            </a:r>
          </a:p>
          <a:p>
            <a:r>
              <a:rPr lang="en-US" noProof="1" smtClean="0">
                <a:solidFill>
                  <a:srgbClr val="21242C"/>
                </a:solidFill>
              </a:rPr>
              <a:t>Console.WriteLine(query.ToString());</a:t>
            </a:r>
            <a:endParaRPr lang="en-US" noProof="1">
              <a:solidFill>
                <a:srgbClr val="2124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Data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3"/>
          </p:nvPr>
        </p:nvSpPr>
        <p:spPr>
          <a:xfrm>
            <a:off x="427037" y="1102683"/>
            <a:ext cx="11337925" cy="35448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To </a:t>
            </a:r>
            <a:r>
              <a:rPr lang="en-US" noProof="1"/>
              <a:t>create a new </a:t>
            </a:r>
            <a:r>
              <a:rPr lang="en-US" noProof="1" smtClean="0"/>
              <a:t>database row use </a:t>
            </a:r>
            <a:r>
              <a:rPr lang="en-US" noProof="1"/>
              <a:t>the method </a:t>
            </a:r>
            <a:r>
              <a:rPr lang="en-US" noProof="1" smtClean="0">
                <a:solidFill>
                  <a:srgbClr val="5CE600"/>
                </a:solidFill>
              </a:rPr>
              <a:t>Add(…)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 smtClean="0"/>
              <a:t>collection: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12800" y="2326110"/>
            <a:ext cx="105664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new order object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order = new Order()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OrderDate = DateTime.Now, ShipName = "Titanic",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ShippedDate = new DateTime(1912, 4, 15),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ShipCity = "Bottom Of The Ocean"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the object for inserting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context.Orders.Add(order);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  <a:endParaRPr kumimoji="0" lang="en-US" sz="2000" b="1" i="0" u="none" strike="noStrike" kern="1200" cap="none" spc="0" normalizeH="0" baseline="0" noProof="1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24800" y="4518684"/>
            <a:ext cx="3556000" cy="891516"/>
          </a:xfrm>
          <a:prstGeom prst="wedgeRoundRectCallout">
            <a:avLst>
              <a:gd name="adj1" fmla="val -128811"/>
              <a:gd name="adj2" fmla="val 1878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execute an SQL INSERT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5524500"/>
            <a:ext cx="115824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0" noProof="1" smtClean="0">
                <a:solidFill>
                  <a:srgbClr val="5CE600"/>
                </a:solidFill>
                <a:effectLst/>
              </a:rPr>
              <a:t>SaveChanges()</a:t>
            </a:r>
            <a:r>
              <a:rPr lang="en-US" b="0" dirty="0" smtClean="0">
                <a:solidFill>
                  <a:srgbClr val="5CE600"/>
                </a:solidFill>
                <a:effectLst/>
              </a:rPr>
              <a:t> </a:t>
            </a:r>
            <a:r>
              <a:rPr lang="en-US" b="0" dirty="0" smtClean="0">
                <a:solidFill>
                  <a:schemeClr val="tx1"/>
                </a:solidFill>
                <a:effectLst/>
              </a:rPr>
              <a:t>method call is required to post the SQL commands to the database</a:t>
            </a:r>
            <a:endParaRPr lang="bg-BG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63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Inserts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27037" y="1387133"/>
            <a:ext cx="11337925" cy="35448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can also add cascading entities to the database: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2090054"/>
            <a:ext cx="103632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Country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spain </a:t>
            </a:r>
            <a:r>
              <a:rPr lang="en-US" sz="2000" dirty="0">
                <a:solidFill>
                  <a:schemeClr val="tx1"/>
                </a:solidFill>
                <a:effectLst/>
              </a:rPr>
              <a:t>= new Country();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spain.Name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= </a:t>
            </a:r>
            <a:r>
              <a:rPr lang="en-US" sz="2000" dirty="0">
                <a:solidFill>
                  <a:schemeClr val="tx1"/>
                </a:solidFill>
                <a:effectLst/>
              </a:rPr>
              <a:t>"Spain";</a:t>
            </a:r>
          </a:p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spain.Population </a:t>
            </a:r>
            <a:r>
              <a:rPr lang="en-US" sz="2000" dirty="0">
                <a:solidFill>
                  <a:schemeClr val="tx1"/>
                </a:solidFill>
                <a:effectLst/>
              </a:rPr>
              <a:t>= "46 030 10";</a:t>
            </a:r>
          </a:p>
          <a:p>
            <a:pPr>
              <a:lnSpc>
                <a:spcPct val="95000"/>
              </a:lnSpc>
            </a:pPr>
            <a:r>
              <a:rPr lang="en-US" sz="2000" dirty="0" err="1" smtClean="0">
                <a:solidFill>
                  <a:schemeClr val="tx1"/>
                </a:solidFill>
                <a:effectLst/>
              </a:rPr>
              <a:t>spain.Cities.Add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(new </a:t>
            </a:r>
            <a:r>
              <a:rPr lang="en-US" sz="2000" dirty="0">
                <a:solidFill>
                  <a:schemeClr val="tx1"/>
                </a:solidFill>
                <a:effectLst/>
              </a:rPr>
              <a:t>City { Name = "Barcelona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"} );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000" dirty="0" err="1" smtClean="0">
                <a:solidFill>
                  <a:schemeClr val="tx1"/>
                </a:solidFill>
                <a:effectLst/>
              </a:rPr>
              <a:t>spain.Cities.Add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(new </a:t>
            </a:r>
            <a:r>
              <a:rPr lang="en-US" sz="2000" dirty="0">
                <a:solidFill>
                  <a:schemeClr val="tx1"/>
                </a:solidFill>
                <a:effectLst/>
              </a:rPr>
              <a:t>City { Name = "Madrid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"} );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000" noProof="1" smtClean="0">
                <a:solidFill>
                  <a:schemeClr val="tx1"/>
                </a:solidFill>
                <a:effectLst/>
              </a:rPr>
              <a:t>countryEntities.Countries.Add(</a:t>
            </a:r>
            <a:r>
              <a:rPr lang="en-US" sz="2000" dirty="0" err="1" smtClean="0">
                <a:solidFill>
                  <a:schemeClr val="tx1"/>
                </a:solidFill>
                <a:effectLst/>
              </a:rPr>
              <a:t>spain</a:t>
            </a:r>
            <a:r>
              <a:rPr lang="en-US" sz="2000" noProof="1" smtClean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000" noProof="1" smtClean="0">
                <a:solidFill>
                  <a:schemeClr val="tx1"/>
                </a:solidFill>
                <a:effectLst/>
              </a:rPr>
              <a:t>countryEntities.SaveChanges();</a:t>
            </a:r>
            <a:endParaRPr lang="en-US" sz="2000" noProof="1">
              <a:solidFill>
                <a:schemeClr val="tx1"/>
              </a:solidFill>
              <a:effectLst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000" y="4419600"/>
            <a:ext cx="11176000" cy="2209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tx1"/>
                </a:solidFill>
                <a:effectLst/>
              </a:rPr>
              <a:t>This way we don't have to add each City individually</a:t>
            </a:r>
          </a:p>
          <a:p>
            <a:pPr lvl="1">
              <a:lnSpc>
                <a:spcPct val="100000"/>
              </a:lnSpc>
            </a:pPr>
            <a:r>
              <a:rPr lang="en-US" b="0" dirty="0" smtClean="0">
                <a:solidFill>
                  <a:schemeClr val="tx1"/>
                </a:solidFill>
                <a:effectLst/>
              </a:rPr>
              <a:t>They will be added when the </a:t>
            </a:r>
            <a:r>
              <a:rPr lang="en-US" b="0" dirty="0" smtClean="0">
                <a:solidFill>
                  <a:schemeClr val="tx1"/>
                </a:solidFill>
                <a:effectLst/>
                <a:cs typeface="Consolas" pitchFamily="49" charset="0"/>
              </a:rPr>
              <a:t>Country</a:t>
            </a:r>
            <a:r>
              <a:rPr lang="en-US" b="0" dirty="0" smtClean="0">
                <a:solidFill>
                  <a:schemeClr val="tx1"/>
                </a:solidFill>
                <a:effectLst/>
              </a:rPr>
              <a:t> entity (</a:t>
            </a:r>
            <a:r>
              <a:rPr lang="en-US" sz="3200" b="0" dirty="0" smtClean="0">
                <a:solidFill>
                  <a:schemeClr val="tx1"/>
                </a:solidFill>
                <a:effectLst/>
              </a:rPr>
              <a:t>Spain</a:t>
            </a:r>
            <a:r>
              <a:rPr lang="en-US" b="0" dirty="0">
                <a:solidFill>
                  <a:schemeClr val="tx1"/>
                </a:solidFill>
                <a:effectLst/>
              </a:rPr>
              <a:t>)</a:t>
            </a:r>
            <a:r>
              <a:rPr lang="en-US" sz="32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b="0" dirty="0" smtClean="0">
                <a:solidFill>
                  <a:schemeClr val="tx1"/>
                </a:solidFill>
                <a:effectLst/>
              </a:rPr>
              <a:t>is inserted to the database</a:t>
            </a:r>
            <a:endParaRPr lang="en-US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04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Modeling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11817" y="1118237"/>
            <a:ext cx="11337925" cy="3544888"/>
          </a:xfrm>
        </p:spPr>
        <p:txBody>
          <a:bodyPr/>
          <a:lstStyle/>
          <a:p>
            <a:r>
              <a:rPr lang="en-US" dirty="0"/>
              <a:t>Create models as database </a:t>
            </a:r>
            <a:r>
              <a:rPr lang="en-US" dirty="0" smtClean="0"/>
              <a:t>tables and then generate code (models) from them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744383"/>
            <a:ext cx="2670517" cy="3794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owchart: Magnetic Disk 5"/>
          <p:cNvSpPr/>
          <p:nvPr/>
        </p:nvSpPr>
        <p:spPr>
          <a:xfrm>
            <a:off x="2254485" y="2209800"/>
            <a:ext cx="1219200" cy="9906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479661" y="4307541"/>
            <a:ext cx="787539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915" y="3064730"/>
            <a:ext cx="2992373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047" y="3064730"/>
            <a:ext cx="3337695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>
          <a:xfrm>
            <a:off x="7504979" y="4358325"/>
            <a:ext cx="787539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Document 8">
            <a:hlinkClick r:id="" action="ppaction://noaction" highlightClick="1"/>
          </p:cNvPr>
          <p:cNvSpPr/>
          <p:nvPr/>
        </p:nvSpPr>
        <p:spPr>
          <a:xfrm>
            <a:off x="6704648" y="2326341"/>
            <a:ext cx="1016952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10855427" y="2443285"/>
            <a:ext cx="992259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7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9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Existing Data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3"/>
          </p:nvPr>
        </p:nvSpPr>
        <p:spPr>
          <a:xfrm>
            <a:off x="427037" y="1374712"/>
            <a:ext cx="11337925" cy="35448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rgbClr val="5CE600"/>
                </a:solidFill>
                <a:latin typeface="Consolas" pitchFamily="49" charset="0"/>
              </a:rPr>
              <a:t>DbContext</a:t>
            </a:r>
            <a:r>
              <a:rPr lang="en-US" dirty="0" smtClean="0">
                <a:solidFill>
                  <a:srgbClr val="5CE600"/>
                </a:solidFill>
              </a:rPr>
              <a:t> </a:t>
            </a:r>
            <a:r>
              <a:rPr lang="en-US" dirty="0" smtClean="0"/>
              <a:t>allows modifying entity properties and persisting them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Just load an entity, modify it and call </a:t>
            </a:r>
            <a:r>
              <a:rPr lang="en-US" noProof="1" smtClean="0">
                <a:solidFill>
                  <a:srgbClr val="5CE600"/>
                </a:solidFill>
                <a:latin typeface="Consolas" pitchFamily="49" charset="0"/>
              </a:rPr>
              <a:t>SaveChanges</a:t>
            </a:r>
            <a:r>
              <a:rPr lang="en-US" dirty="0" smtClean="0">
                <a:solidFill>
                  <a:srgbClr val="5CE600"/>
                </a:solidFill>
                <a:latin typeface="Consolas" pitchFamily="49" charset="0"/>
              </a:rPr>
              <a:t>()</a:t>
            </a:r>
            <a:endParaRPr lang="en-US" dirty="0" smtClean="0">
              <a:solidFill>
                <a:srgbClr val="5CE6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5CE600"/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 smtClean="0">
                <a:solidFill>
                  <a:srgbClr val="5CE600"/>
                </a:solidFill>
              </a:rPr>
              <a:t> </a:t>
            </a:r>
            <a:r>
              <a:rPr lang="en-US" dirty="0" smtClean="0"/>
              <a:t>automatically tracks all changes made on its entity objects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12800" y="4343401"/>
            <a:ext cx="1056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order = northwindEntities.Orders.First();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order.OrderDate = DateTime.Now;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0" y="5585484"/>
            <a:ext cx="5994400" cy="891516"/>
          </a:xfrm>
          <a:prstGeom prst="wedgeRoundRectCallout">
            <a:avLst>
              <a:gd name="adj1" fmla="val 425"/>
              <a:gd name="adj2" fmla="val -1474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execute an SQL  SELECT to load the first order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11200" y="5585484"/>
            <a:ext cx="3556000" cy="891516"/>
          </a:xfrm>
          <a:prstGeom prst="wedgeRoundRectCallout">
            <a:avLst>
              <a:gd name="adj1" fmla="val 38678"/>
              <a:gd name="adj2" fmla="val -823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execute an SQL UPDATE</a:t>
            </a:r>
          </a:p>
        </p:txBody>
      </p:sp>
    </p:spTree>
    <p:extLst>
      <p:ext uri="{BB962C8B-B14F-4D97-AF65-F5344CB8AC3E}">
        <p14:creationId xmlns:p14="http://schemas.microsoft.com/office/powerpoint/2010/main" val="128356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Existing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38150" y="1329445"/>
            <a:ext cx="11337925" cy="35448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Delete is done by </a:t>
            </a:r>
            <a:r>
              <a:rPr lang="en-US" noProof="1" smtClean="0">
                <a:solidFill>
                  <a:srgbClr val="5CE600"/>
                </a:solidFill>
                <a:latin typeface="Consolas" pitchFamily="49" charset="0"/>
              </a:rPr>
              <a:t>Remove</a:t>
            </a:r>
            <a:r>
              <a:rPr lang="en-US" dirty="0" smtClean="0">
                <a:solidFill>
                  <a:srgbClr val="5CE600"/>
                </a:solidFill>
                <a:latin typeface="Consolas" pitchFamily="49" charset="0"/>
              </a:rPr>
              <a:t>()</a:t>
            </a:r>
            <a:r>
              <a:rPr lang="en-US" dirty="0" smtClean="0">
                <a:solidFill>
                  <a:srgbClr val="5CE600"/>
                </a:solidFill>
              </a:rPr>
              <a:t> </a:t>
            </a:r>
            <a:r>
              <a:rPr lang="en-US" dirty="0" smtClean="0"/>
              <a:t>on the specified entity collection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rgbClr val="5CE600"/>
                </a:solidFill>
                <a:latin typeface="Consolas" pitchFamily="49" charset="0"/>
              </a:rPr>
              <a:t>SaveChanges</a:t>
            </a:r>
            <a:r>
              <a:rPr lang="en-US" dirty="0" smtClean="0">
                <a:solidFill>
                  <a:srgbClr val="5CE600"/>
                </a:solidFill>
                <a:latin typeface="Consolas" pitchFamily="49" charset="0"/>
              </a:rPr>
              <a:t>()</a:t>
            </a:r>
            <a:r>
              <a:rPr lang="en-US" dirty="0" smtClean="0">
                <a:solidFill>
                  <a:srgbClr val="5CE600"/>
                </a:solidFill>
              </a:rPr>
              <a:t> </a:t>
            </a:r>
            <a:r>
              <a:rPr lang="en-US" dirty="0" smtClean="0"/>
              <a:t>method performs the delete action in the database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812800" y="3985736"/>
            <a:ext cx="10363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order = northwindEntities.Orders.First();</a:t>
            </a:r>
          </a:p>
          <a:p>
            <a:pPr lvl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the entity for deleting on the next save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northwindEntities.Orders.Remove(order);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northwindEntities.SaveChanges();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721600" y="4724400"/>
            <a:ext cx="3657600" cy="1317164"/>
          </a:xfrm>
          <a:prstGeom prst="wedgeRoundRectCallout">
            <a:avLst>
              <a:gd name="adj1" fmla="val -71354"/>
              <a:gd name="adj2" fmla="val -417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execute an SQL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184948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25600" y="2057398"/>
            <a:ext cx="8940800" cy="129540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Demo: CRUD </a:t>
            </a:r>
            <a:r>
              <a:rPr lang="en-US" b="1" dirty="0" smtClean="0"/>
              <a:t>Operations with Entity Framework</a:t>
            </a:r>
            <a:endParaRPr lang="bg-BG" b="1" dirty="0"/>
          </a:p>
        </p:txBody>
      </p:sp>
      <p:pic>
        <p:nvPicPr>
          <p:cNvPr id="4098" name="Picture 2" descr="http://www.emaedsolutions.com/images/icon_operations_whit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1" y="533400"/>
            <a:ext cx="2049073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http://www.artistsvalley.com/images/icons/Database%20Application%20Icons/Grant%20Database%20Active/256x256/Grant%20Database%20Activ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6569">
            <a:off x="7211396" y="3737238"/>
            <a:ext cx="4269507" cy="2438400"/>
          </a:xfrm>
          <a:prstGeom prst="roundRect">
            <a:avLst>
              <a:gd name="adj" fmla="val 28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  <p:pic>
        <p:nvPicPr>
          <p:cNvPr id="8" name="Picture 2" descr="C:\Trash\LINQ-to-SQL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4092">
            <a:off x="964926" y="3733434"/>
            <a:ext cx="3827993" cy="2405429"/>
          </a:xfrm>
          <a:prstGeom prst="roundRect">
            <a:avLst>
              <a:gd name="adj" fmla="val 3577"/>
            </a:avLst>
          </a:prstGeom>
          <a:noFill/>
          <a:scene3d>
            <a:camera prst="perspectiveRight" fov="7200000">
              <a:rot lat="290928" lon="20504047" rev="21599860"/>
            </a:camera>
            <a:lightRig rig="threePt" dir="t"/>
          </a:scene3d>
        </p:spPr>
      </p:pic>
      <p:pic>
        <p:nvPicPr>
          <p:cNvPr id="5121" name="Picture 1" descr="C:\Trash\table-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13304"/>
            <a:ext cx="2133600" cy="1143000"/>
          </a:xfrm>
          <a:prstGeom prst="rect">
            <a:avLst/>
          </a:prstGeom>
          <a:noFill/>
        </p:spPr>
      </p:pic>
      <p:pic>
        <p:nvPicPr>
          <p:cNvPr id="5123" name="Picture 3" descr="http://www.jordangraves.com/wp-content/uploads/2009/03/icon_tool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441">
            <a:off x="3866965" y="758694"/>
            <a:ext cx="1513395" cy="1009650"/>
          </a:xfrm>
          <a:prstGeom prst="rect">
            <a:avLst/>
          </a:prstGeom>
          <a:noFill/>
          <a:effectLst>
            <a:outerShdw blurRad="50800" dir="2700000" sx="109000" sy="109000" algn="tl" rotWithShape="0">
              <a:prstClr val="black">
                <a:alpha val="3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pic>
        <p:nvPicPr>
          <p:cNvPr id="5124" name="Picture 4" descr="C:\Trash\transaction-shee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4572000"/>
            <a:ext cx="1683477" cy="1295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11200" y="1143000"/>
            <a:ext cx="11074400" cy="1371600"/>
          </a:xfrm>
        </p:spPr>
        <p:txBody>
          <a:bodyPr/>
          <a:lstStyle/>
          <a:p>
            <a:r>
              <a:rPr lang="en-US" b="1" dirty="0" smtClean="0"/>
              <a:t>Entity Framework ++</a:t>
            </a:r>
            <a:endParaRPr lang="bg-BG" b="1" dirty="0"/>
          </a:p>
        </p:txBody>
      </p:sp>
      <p:pic>
        <p:nvPicPr>
          <p:cNvPr id="2" name="Picture 2" descr="http://2.bp.blogspot.com/-qJSguQ8SYLM/Tt0kiVO5HGI/AAAAAAAAA7w/5aD26F_TU48/s400/pentagon%2Bbig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5080000" cy="28575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nfovilag.hu/data/images/2013-03/big-data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2590800"/>
            <a:ext cx="3454400" cy="3659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3"/>
          </p:nvPr>
        </p:nvSpPr>
        <p:spPr>
          <a:xfrm>
            <a:off x="427037" y="1374712"/>
            <a:ext cx="11337925" cy="45462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noProof="1" smtClean="0"/>
              <a:t>EntityFramework is not perfect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Slow inserts, no update without selecting the entity, no delete by predicate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You can use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EntityFramework.Extended - </a:t>
            </a:r>
            <a:r>
              <a:rPr lang="en-US" noProof="1">
                <a:hlinkClick r:id="rId2"/>
              </a:rPr>
              <a:t>https</a:t>
            </a:r>
            <a:r>
              <a:rPr lang="en-US" noProof="1">
                <a:hlinkClick r:id="rId2"/>
              </a:rPr>
              <a:t>://</a:t>
            </a:r>
            <a:r>
              <a:rPr lang="en-US" noProof="1" smtClean="0">
                <a:hlinkClick r:id="rId2"/>
              </a:rPr>
              <a:t>github.com/loresoft/EntityFramework.Extended</a:t>
            </a:r>
            <a:r>
              <a:rPr lang="en-US" noProof="1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EntityFramework.Utilities - </a:t>
            </a:r>
            <a:r>
              <a:rPr lang="en-US" noProof="1">
                <a:hlinkClick r:id="rId3"/>
              </a:rPr>
              <a:t>https</a:t>
            </a:r>
            <a:r>
              <a:rPr lang="en-US" noProof="1">
                <a:hlinkClick r:id="rId3"/>
              </a:rPr>
              <a:t>://</a:t>
            </a:r>
            <a:r>
              <a:rPr lang="en-US" noProof="1" smtClean="0">
                <a:hlinkClick r:id="rId3"/>
              </a:rPr>
              <a:t>github.com/MikaelEliasson/EntityFramework.Utilities</a:t>
            </a:r>
            <a:r>
              <a:rPr lang="en-US" noProof="1" smtClean="0"/>
              <a:t> 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 smtClean="0"/>
              <a:t>Performance test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hlinkClick r:id="rId4"/>
              </a:rPr>
              <a:t>http://</a:t>
            </a:r>
            <a:r>
              <a:rPr lang="en-US" noProof="1">
                <a:hlinkClick r:id="rId4"/>
              </a:rPr>
              <a:t>blog.credera.com/technology-insights/microsoft-solutions/entity-framework-batch-operations-using-ef-utilities</a:t>
            </a:r>
            <a:r>
              <a:rPr lang="en-US" noProof="1" smtClean="0">
                <a:hlinkClick r:id="rId4"/>
              </a:rPr>
              <a:t>/</a:t>
            </a:r>
            <a:r>
              <a:rPr lang="en-US" noProof="1" smtClean="0"/>
              <a:t> </a:t>
            </a:r>
            <a:endParaRPr lang="en-US" noProof="1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84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549" y="1066800"/>
            <a:ext cx="8536623" cy="1371599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en-US" b="1" dirty="0" err="1" smtClean="0"/>
              <a:t>LINQPad</a:t>
            </a:r>
            <a:endParaRPr lang="en-US" b="1" dirty="0"/>
          </a:p>
        </p:txBody>
      </p:sp>
      <p:pic>
        <p:nvPicPr>
          <p:cNvPr id="1026" name="Picture 2" descr="LINQP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25" y="2514600"/>
            <a:ext cx="4470400" cy="322384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74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0990" y="1510514"/>
            <a:ext cx="11337925" cy="421127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8000" dirty="0"/>
              <a:t>Download from: </a:t>
            </a:r>
            <a:r>
              <a:rPr lang="en-US" sz="8000" dirty="0">
                <a:hlinkClick r:id="rId2"/>
              </a:rPr>
              <a:t>http://www.linqpad.net/</a:t>
            </a:r>
            <a:r>
              <a:rPr lang="en-US" sz="8000" dirty="0"/>
              <a:t> 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8000" dirty="0"/>
              <a:t>Supports native C# 5.0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8000" dirty="0"/>
              <a:t>Translates it to SQL, XML, Objects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8000" dirty="0"/>
              <a:t>Understands LINQ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8000" dirty="0"/>
              <a:t>Free and paid version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000" y="1143000"/>
            <a:ext cx="115824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pic>
        <p:nvPicPr>
          <p:cNvPr id="3074" name="Picture 2" descr="http://sharepoint.mindsharpblogs.com/NancyB/Lists/Photos/ILoveLINQ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1" y="3836226"/>
            <a:ext cx="5074159" cy="25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9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066800"/>
            <a:ext cx="9756140" cy="1219201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en-US" b="1" dirty="0" smtClean="0"/>
              <a:t>Demo: LINQ Pad</a:t>
            </a:r>
            <a:endParaRPr lang="en-US" b="1" dirty="0"/>
          </a:p>
        </p:txBody>
      </p:sp>
      <p:pic>
        <p:nvPicPr>
          <p:cNvPr id="3" name="Picture 2" descr="http://www.scip.be/ImagesScreenshots/ArticleOfficeLINQ%20-%20LINQPa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2286001"/>
            <a:ext cx="6400800" cy="31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7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0401" y="838201"/>
            <a:ext cx="8536623" cy="1371599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en-US" b="1" dirty="0" smtClean="0"/>
              <a:t>Repository Pattern</a:t>
            </a:r>
            <a:endParaRPr lang="en-US" b="1" dirty="0"/>
          </a:p>
        </p:txBody>
      </p:sp>
      <p:pic>
        <p:nvPicPr>
          <p:cNvPr id="1028" name="Picture 4" descr="http://www.c-sharpcorner.com/UploadFile/3d39b4/crud-using-the-repository-pattern-in-mvc/Images/CRUD-using-the-Repository-Pattern-in-MVC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2277037"/>
            <a:ext cx="6705600" cy="374868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05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099" y="460670"/>
            <a:ext cx="11338560" cy="548640"/>
          </a:xfrm>
        </p:spPr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000" y="1143000"/>
            <a:ext cx="115824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b="0" dirty="0" smtClean="0">
                <a:solidFill>
                  <a:srgbClr val="21242C"/>
                </a:solidFill>
                <a:effectLst/>
              </a:rPr>
              <a:t>Gives abstraction over the data layer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b="0" dirty="0" smtClean="0">
                <a:solidFill>
                  <a:srgbClr val="21242C"/>
                </a:solidFill>
                <a:effectLst/>
              </a:rPr>
              <a:t>Single place to make changes to your data access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b="0" dirty="0" smtClean="0">
                <a:solidFill>
                  <a:srgbClr val="21242C"/>
                </a:solidFill>
                <a:effectLst/>
              </a:rPr>
              <a:t>Single place responsible for a set of tables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b="0" dirty="0" smtClean="0">
                <a:solidFill>
                  <a:srgbClr val="21242C"/>
                </a:solidFill>
                <a:effectLst/>
              </a:rPr>
              <a:t>Easily replaceable by other implementations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b="0" dirty="0" smtClean="0">
                <a:solidFill>
                  <a:srgbClr val="21242C"/>
                </a:solidFill>
                <a:effectLst/>
              </a:rPr>
              <a:t>Hides the details in accessing data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b="0" dirty="0" smtClean="0">
                <a:solidFill>
                  <a:srgbClr val="21242C"/>
                </a:solidFill>
                <a:effectLst/>
              </a:rPr>
              <a:t>Can be implemented in various ways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23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/>
              <a:t>First Modeling Workflow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094" y="2488452"/>
            <a:ext cx="2642956" cy="3755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owchart: Magnetic Disk 5"/>
          <p:cNvSpPr/>
          <p:nvPr/>
        </p:nvSpPr>
        <p:spPr>
          <a:xfrm>
            <a:off x="10442275" y="1942725"/>
            <a:ext cx="1057375" cy="93905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008306" y="5165316"/>
            <a:ext cx="4573905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7" y="2105516"/>
            <a:ext cx="3408492" cy="3505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870" y="1230030"/>
            <a:ext cx="3337695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4008030" y="2859740"/>
            <a:ext cx="747609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2938060" y="1614392"/>
            <a:ext cx="1016952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7505571" y="914400"/>
            <a:ext cx="992259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6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270" y="1524002"/>
            <a:ext cx="9756140" cy="1219201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en-US" b="1" dirty="0" smtClean="0"/>
              <a:t>Demo: Repository Pattern</a:t>
            </a:r>
            <a:endParaRPr lang="en-US" b="1" dirty="0"/>
          </a:p>
        </p:txBody>
      </p:sp>
      <p:pic>
        <p:nvPicPr>
          <p:cNvPr id="2050" name="Picture 2" descr="http://cfile24.uf.tistory.com/image/203A0C3F4D9927241C80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1" y="3479845"/>
            <a:ext cx="21341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rainingindustry.com/media/16280165/knowledge_repository_img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3247883"/>
            <a:ext cx="2896355" cy="2857500"/>
          </a:xfrm>
          <a:prstGeom prst="round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5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066800"/>
            <a:ext cx="10566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SQL Profilers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304861"/>
            <a:ext cx="7112000" cy="37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Profiler?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5CE600"/>
                </a:solidFill>
              </a:rPr>
              <a:t>SQL Profilers </a:t>
            </a:r>
            <a:r>
              <a:rPr lang="en-US" dirty="0" smtClean="0"/>
              <a:t>intercept the SQL queries executed at the server side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Powerful tools to diagnose the hidden Entity Framework queries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SQL Server has "SQL Server Profiler" tool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 of Enterprise / Developer edition (paid tool)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free SQL Profiler exists for SQL Server: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Express Profiler: </a:t>
            </a: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expressprofiler.codeplex.com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Easy-to-use, open-source, lightweight, powerful, … and works!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631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5019342"/>
            <a:ext cx="10566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Demo: SQL </a:t>
            </a:r>
            <a:r>
              <a:rPr lang="en-US" b="1" dirty="0" smtClean="0"/>
              <a:t>Profiler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066800"/>
            <a:ext cx="7112000" cy="37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219200"/>
            <a:ext cx="10566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N+1 Query Problem</a:t>
            </a:r>
            <a:endParaRPr lang="en-US" b="1" dirty="0"/>
          </a:p>
        </p:txBody>
      </p:sp>
      <p:pic>
        <p:nvPicPr>
          <p:cNvPr id="9218" name="Picture 2" descr="http://www.axiomint.com/images/mst/apr09/puzzle%20and%20magnifi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6800" y="2461033"/>
            <a:ext cx="7518400" cy="3302726"/>
          </a:xfrm>
          <a:prstGeom prst="roundRect">
            <a:avLst>
              <a:gd name="adj" fmla="val 113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9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427037" y="1266070"/>
            <a:ext cx="11337925" cy="35448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the </a:t>
            </a:r>
            <a:r>
              <a:rPr lang="en-US" dirty="0" smtClean="0">
                <a:solidFill>
                  <a:srgbClr val="5CE600"/>
                </a:solidFill>
              </a:rPr>
              <a:t>N+1 Query Problem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Imagine a database that contains tables </a:t>
            </a:r>
            <a:r>
              <a:rPr lang="en-US" dirty="0" smtClean="0">
                <a:solidFill>
                  <a:srgbClr val="5CE600"/>
                </a:solidFill>
                <a:latin typeface="Consolas" pitchFamily="49" charset="0"/>
                <a:cs typeface="Consolas" pitchFamily="49" charset="0"/>
              </a:rPr>
              <a:t>Products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5CE600"/>
                </a:solidFill>
                <a:latin typeface="Consolas" pitchFamily="49" charset="0"/>
                <a:cs typeface="Consolas" pitchFamily="49" charset="0"/>
              </a:rPr>
              <a:t>Suppliers</a:t>
            </a:r>
            <a:r>
              <a:rPr lang="en-US" dirty="0" smtClean="0">
                <a:solidFill>
                  <a:srgbClr val="5CE6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5CE600"/>
                </a:solidFill>
                <a:latin typeface="Consolas" pitchFamily="49" charset="0"/>
                <a:cs typeface="Consolas" pitchFamily="49" charset="0"/>
              </a:rPr>
              <a:t>Categories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Each product has a supplier and a category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want to print each </a:t>
            </a:r>
            <a:r>
              <a:rPr lang="en-US" dirty="0" smtClean="0">
                <a:solidFill>
                  <a:srgbClr val="5CE600"/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>
                <a:solidFill>
                  <a:srgbClr val="5CE600"/>
                </a:solidFill>
              </a:rPr>
              <a:t> </a:t>
            </a:r>
            <a:r>
              <a:rPr lang="en-US" dirty="0" smtClean="0"/>
              <a:t>along with its </a:t>
            </a:r>
            <a:r>
              <a:rPr lang="en-US" dirty="0" smtClean="0">
                <a:solidFill>
                  <a:srgbClr val="5CE600"/>
                </a:solidFill>
                <a:latin typeface="Consolas" pitchFamily="49" charset="0"/>
                <a:cs typeface="Consolas" pitchFamily="49" charset="0"/>
              </a:rPr>
              <a:t>Supplier</a:t>
            </a:r>
            <a:r>
              <a:rPr lang="en-US" dirty="0" smtClean="0">
                <a:solidFill>
                  <a:srgbClr val="5CE6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5CE600"/>
                </a:solidFill>
                <a:latin typeface="Consolas" pitchFamily="49" charset="0"/>
                <a:cs typeface="Consolas" pitchFamily="49" charset="0"/>
              </a:rPr>
              <a:t>Category</a:t>
            </a:r>
            <a:r>
              <a:rPr lang="en-US" dirty="0" smtClean="0"/>
              <a:t>: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914400" y="4385608"/>
            <a:ext cx="10363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rgbClr val="21242C"/>
                </a:solidFill>
              </a:rPr>
              <a:t>foreach (var product in context.Products)</a:t>
            </a:r>
          </a:p>
          <a:p>
            <a:r>
              <a:rPr lang="en-US" noProof="1">
                <a:solidFill>
                  <a:srgbClr val="21242C"/>
                </a:solidFill>
              </a:rPr>
              <a:t>{</a:t>
            </a:r>
          </a:p>
          <a:p>
            <a:r>
              <a:rPr lang="en-US" noProof="1" smtClean="0">
                <a:solidFill>
                  <a:srgbClr val="21242C"/>
                </a:solidFill>
              </a:rPr>
              <a:t>  Console.WriteLine</a:t>
            </a:r>
            <a:r>
              <a:rPr lang="en-US" noProof="1">
                <a:solidFill>
                  <a:srgbClr val="21242C"/>
                </a:solidFill>
              </a:rPr>
              <a:t>("Product: {0}; </a:t>
            </a:r>
            <a:r>
              <a:rPr lang="en-US" noProof="1" smtClean="0">
                <a:solidFill>
                  <a:srgbClr val="21242C"/>
                </a:solidFill>
              </a:rPr>
              <a:t>{</a:t>
            </a:r>
            <a:r>
              <a:rPr lang="en-US" noProof="1">
                <a:solidFill>
                  <a:srgbClr val="21242C"/>
                </a:solidFill>
              </a:rPr>
              <a:t>1}; </a:t>
            </a:r>
            <a:r>
              <a:rPr lang="en-US" noProof="1" smtClean="0">
                <a:solidFill>
                  <a:srgbClr val="21242C"/>
                </a:solidFill>
              </a:rPr>
              <a:t>{</a:t>
            </a:r>
            <a:r>
              <a:rPr lang="en-US" noProof="1">
                <a:solidFill>
                  <a:srgbClr val="21242C"/>
                </a:solidFill>
              </a:rPr>
              <a:t>2}",</a:t>
            </a:r>
          </a:p>
          <a:p>
            <a:r>
              <a:rPr lang="en-US" noProof="1" smtClean="0">
                <a:solidFill>
                  <a:srgbClr val="21242C"/>
                </a:solidFill>
              </a:rPr>
              <a:t>    product.ProductName</a:t>
            </a:r>
            <a:r>
              <a:rPr lang="en-US" noProof="1">
                <a:solidFill>
                  <a:srgbClr val="21242C"/>
                </a:solidFill>
              </a:rPr>
              <a:t>, product.Supplier.CompanyName,</a:t>
            </a:r>
          </a:p>
          <a:p>
            <a:r>
              <a:rPr lang="en-US" noProof="1" smtClean="0">
                <a:solidFill>
                  <a:srgbClr val="21242C"/>
                </a:solidFill>
              </a:rPr>
              <a:t>    </a:t>
            </a:r>
            <a:r>
              <a:rPr lang="en-US" noProof="1">
                <a:solidFill>
                  <a:srgbClr val="21242C"/>
                </a:solidFill>
              </a:rPr>
              <a:t>product.Category.CategoryName);</a:t>
            </a:r>
          </a:p>
          <a:p>
            <a:r>
              <a:rPr lang="en-US" noProof="1">
                <a:solidFill>
                  <a:srgbClr val="21242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47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N+1 Query Problem (2)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Imagine we have 100 products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That's ~ 201 SQL queries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5CE600"/>
                </a:solidFill>
                <a:sym typeface="Wingdings" pitchFamily="2" charset="2"/>
              </a:rPr>
              <a:t>very slow!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We could do the same with a single SQL query</a:t>
            </a:r>
            <a:endParaRPr lang="en-US" dirty="0" smtClean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12800" y="3669825"/>
            <a:ext cx="10566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foreach (var product in context.Products)</a:t>
            </a:r>
          </a:p>
          <a:p>
            <a:r>
              <a:rPr lang="en-US" noProof="1">
                <a:solidFill>
                  <a:schemeClr val="tx1"/>
                </a:solidFill>
              </a:rPr>
              <a:t>{</a:t>
            </a:r>
          </a:p>
          <a:p>
            <a:r>
              <a:rPr lang="en-US" noProof="1">
                <a:solidFill>
                  <a:schemeClr val="tx1"/>
                </a:solidFill>
              </a:rPr>
              <a:t>  Console.WriteLine("Product: {0}; {1}; {2}",</a:t>
            </a:r>
          </a:p>
          <a:p>
            <a:r>
              <a:rPr lang="en-US" noProof="1">
                <a:solidFill>
                  <a:schemeClr val="tx1"/>
                </a:solidFill>
              </a:rPr>
              <a:t>    product.ProductName, product.Supplier.CompanyName,</a:t>
            </a:r>
          </a:p>
          <a:p>
            <a:r>
              <a:rPr lang="en-US" noProof="1">
                <a:solidFill>
                  <a:schemeClr val="tx1"/>
                </a:solidFill>
              </a:rPr>
              <a:t>    product.Category.CategoryName);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200" y="1113577"/>
            <a:ext cx="1178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This code </a:t>
            </a:r>
            <a:r>
              <a:rPr lang="en-US" sz="3200" dirty="0"/>
              <a:t>will execute N+1 </a:t>
            </a:r>
            <a:r>
              <a:rPr lang="en-US" sz="3200" dirty="0" smtClean="0"/>
              <a:t>SQL queries:</a:t>
            </a:r>
            <a:endParaRPr lang="en-US" sz="3200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737600" y="3376851"/>
            <a:ext cx="3149600" cy="653153"/>
          </a:xfrm>
          <a:prstGeom prst="wedgeRoundRectCallout">
            <a:avLst>
              <a:gd name="adj1" fmla="val -60300"/>
              <a:gd name="adj2" fmla="val 228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query to retrive the products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28000" y="5043334"/>
            <a:ext cx="3454400" cy="959619"/>
          </a:xfrm>
          <a:prstGeom prst="wedgeRoundRectCallout">
            <a:avLst>
              <a:gd name="adj1" fmla="val -60114"/>
              <a:gd name="adj2" fmla="val -5947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Additional N </a:t>
            </a: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queries to retrieve the </a:t>
            </a: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supplier for each product</a:t>
            </a:r>
            <a:endParaRPr lang="en-US" sz="1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65600" y="5301608"/>
            <a:ext cx="3454400" cy="959619"/>
          </a:xfrm>
          <a:prstGeom prst="wedgeRoundRectCallout">
            <a:avLst>
              <a:gd name="adj1" fmla="val -60114"/>
              <a:gd name="adj2" fmla="val -5947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Additional N </a:t>
            </a: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queries to retrieve the </a:t>
            </a: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category for each product</a:t>
            </a:r>
            <a:endParaRPr lang="en-US" sz="1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N+1 Query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27037" y="1202696"/>
            <a:ext cx="11337925" cy="3544888"/>
          </a:xfrm>
        </p:spPr>
        <p:txBody>
          <a:bodyPr/>
          <a:lstStyle/>
          <a:p>
            <a:r>
              <a:rPr lang="en-US" dirty="0"/>
              <a:t>Fortunately there is </a:t>
            </a:r>
            <a:r>
              <a:rPr lang="en-US" dirty="0" smtClean="0"/>
              <a:t>an easy </a:t>
            </a:r>
            <a:r>
              <a:rPr lang="en-US" dirty="0"/>
              <a:t>way </a:t>
            </a:r>
            <a:r>
              <a:rPr lang="en-US" dirty="0" smtClean="0"/>
              <a:t>in EF to </a:t>
            </a:r>
            <a:r>
              <a:rPr lang="en-US" dirty="0"/>
              <a:t>avoid </a:t>
            </a:r>
            <a:r>
              <a:rPr lang="en-US" dirty="0" smtClean="0"/>
              <a:t>the N+1 query problem: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914400" y="3560122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>
                <a:solidFill>
                  <a:schemeClr val="tx1"/>
                </a:solidFill>
              </a:rPr>
              <a:t>foreach (var product in context.Products.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</a:t>
            </a:r>
            <a:r>
              <a:rPr lang="en-US" noProof="1" smtClean="0">
                <a:solidFill>
                  <a:schemeClr val="tx1"/>
                </a:solidFill>
              </a:rPr>
              <a:t>Include(p =&gt; p.Supplier).Include(p =&gt; p.Category))</a:t>
            </a:r>
            <a:endParaRPr lang="en-US" noProof="1" smtClean="0">
              <a:solidFill>
                <a:schemeClr val="tx1"/>
              </a:solidFill>
            </a:endParaRPr>
          </a:p>
          <a:p>
            <a:r>
              <a:rPr lang="en-US" noProof="1" smtClean="0">
                <a:solidFill>
                  <a:schemeClr val="tx1"/>
                </a:solidFill>
              </a:rPr>
              <a:t>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Console.WriteLine("Product: {0}; {1}; {2}",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product.ProductName, product.Supplier.CompanyName,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product.Category.CategoryName);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}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828800" y="2403750"/>
            <a:ext cx="9753600" cy="891516"/>
          </a:xfrm>
          <a:prstGeom prst="wedgeRoundRectCallout">
            <a:avLst>
              <a:gd name="adj1" fmla="val -49415"/>
              <a:gd name="adj2" fmla="val 1208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Using </a:t>
            </a:r>
            <a:r>
              <a:rPr lang="en-US" sz="2600" b="1" noProof="1" smtClean="0">
                <a:solidFill>
                  <a:srgbClr val="5CE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Include(…)</a:t>
            </a:r>
            <a:r>
              <a:rPr lang="en-US" sz="2600" b="1" noProof="1">
                <a:solidFill>
                  <a:srgbClr val="5CE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only one SQL query with join is made to get the related entities</a:t>
            </a:r>
            <a:endParaRPr lang="en-US" sz="2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657600" y="5617080"/>
            <a:ext cx="7264400" cy="891516"/>
          </a:xfrm>
          <a:prstGeom prst="wedgeRoundRectCallout">
            <a:avLst>
              <a:gd name="adj1" fmla="val 5656"/>
              <a:gd name="adj2" fmla="val -879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 additional SQL queries are made here for the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related entities</a:t>
            </a:r>
            <a:endParaRPr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6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27200" y="1183480"/>
            <a:ext cx="8940800" cy="144779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b="1" dirty="0" smtClean="0"/>
              <a:t>Solution to the N+1 Query Problem</a:t>
            </a:r>
            <a:endParaRPr lang="en-US" b="1" dirty="0"/>
          </a:p>
        </p:txBody>
      </p:sp>
      <p:pic>
        <p:nvPicPr>
          <p:cNvPr id="6146" name="Picture 2" descr="http://a124.e.akamai.net/f/124/5462/2d/images.element5.com/pimages/P300371393/BIG/Magnifier-1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695" y="3160589"/>
            <a:ext cx="6603685" cy="260043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5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295400"/>
            <a:ext cx="10566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Incorrect Use of </a:t>
            </a:r>
            <a:r>
              <a:rPr lang="en-US" b="1" noProof="1" smtClean="0"/>
              <a:t>ToList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2050" name="Picture 2" descr="http://www.ausmerica.com/blog/wp-content/uploads/2011/08/long_lis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2711028"/>
            <a:ext cx="5308600" cy="316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 Modeling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517594" y="1237133"/>
            <a:ext cx="11337925" cy="3544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Domain classes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094" y="2488452"/>
            <a:ext cx="2642956" cy="3755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11" y="2149523"/>
            <a:ext cx="3408492" cy="3505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19" y="2334150"/>
            <a:ext cx="3337695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3023688" y="3118219"/>
            <a:ext cx="2462712" cy="11923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Custom Configuration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5252165" y="1422734"/>
            <a:ext cx="1938740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bg1"/>
                </a:solidFill>
              </a:rPr>
              <a:t>DbContext </a:t>
            </a:r>
            <a:r>
              <a:rPr lang="en-US" sz="1800" dirty="0" err="1">
                <a:solidFill>
                  <a:schemeClr val="bg1"/>
                </a:solidFill>
              </a:rPr>
              <a:t>ModelBuilder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2856185" y="1962718"/>
            <a:ext cx="992259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577026" y="3317630"/>
            <a:ext cx="1566975" cy="104836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As needed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10442275" y="1942725"/>
            <a:ext cx="1057375" cy="93905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7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Use of </a:t>
            </a:r>
            <a:r>
              <a:rPr lang="en-US" noProof="1"/>
              <a:t>ToList</a:t>
            </a:r>
            <a:r>
              <a:rPr lang="en-US" dirty="0"/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427037" y="1391056"/>
            <a:ext cx="11337925" cy="35448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EF invoking </a:t>
            </a:r>
            <a:r>
              <a:rPr lang="en-US" noProof="1" smtClean="0">
                <a:solidFill>
                  <a:srgbClr val="5CE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dirty="0" smtClean="0">
                <a:solidFill>
                  <a:srgbClr val="5CE600"/>
                </a:solidFill>
              </a:rPr>
              <a:t> </a:t>
            </a:r>
            <a:r>
              <a:rPr lang="en-US" dirty="0"/>
              <a:t>executes the underlying SQL </a:t>
            </a:r>
            <a:r>
              <a:rPr lang="en-US" dirty="0" smtClean="0"/>
              <a:t>query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Transforms </a:t>
            </a:r>
            <a:r>
              <a:rPr lang="en-US" noProof="1" smtClean="0">
                <a:solidFill>
                  <a:srgbClr val="5CE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IQueryable&lt;T&gt;</a:t>
            </a:r>
            <a:r>
              <a:rPr lang="en-US" dirty="0" smtClean="0">
                <a:solidFill>
                  <a:srgbClr val="5CE6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rgbClr val="5CE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Invoke </a:t>
            </a:r>
            <a:r>
              <a:rPr lang="en-US" noProof="1" smtClean="0">
                <a:solidFill>
                  <a:srgbClr val="5CE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dirty="0" smtClean="0">
                <a:solidFill>
                  <a:srgbClr val="5CE600"/>
                </a:solidFill>
              </a:rPr>
              <a:t> </a:t>
            </a:r>
            <a:r>
              <a:rPr lang="en-US" dirty="0" smtClean="0"/>
              <a:t>as late as possible, after all filtering, joins and groupings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such code: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 smtClean="0"/>
              <a:t>will cause all order details to come from the database and to be filtered later in the memory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4935944"/>
            <a:ext cx="109728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00" noProof="1" smtClean="0">
                <a:solidFill>
                  <a:schemeClr val="tx1"/>
                </a:solidFill>
              </a:rPr>
              <a:t>List&lt;Order_Detail&gt; orderItemsFromTokyo =</a:t>
            </a:r>
          </a:p>
          <a:p>
            <a:r>
              <a:rPr lang="en-US" sz="1900" noProof="1" smtClean="0">
                <a:solidFill>
                  <a:schemeClr val="tx1"/>
                </a:solidFill>
              </a:rPr>
              <a:t>  northwindEntities.Order_Details.ToList().</a:t>
            </a:r>
          </a:p>
          <a:p>
            <a:r>
              <a:rPr lang="en-US" sz="1900" noProof="1" smtClean="0">
                <a:solidFill>
                  <a:schemeClr val="tx1"/>
                </a:solidFill>
              </a:rPr>
              <a:t>  Where(od =&gt; od.Product.Supplier.City == "Tokyo").ToList();</a:t>
            </a:r>
            <a:endParaRPr lang="en-US" sz="19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295400"/>
            <a:ext cx="10566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Demo: Incorrect </a:t>
            </a:r>
            <a:r>
              <a:rPr lang="en-US" b="1" dirty="0" smtClean="0"/>
              <a:t>Use of </a:t>
            </a:r>
            <a:r>
              <a:rPr lang="en-US" b="1" noProof="1" smtClean="0"/>
              <a:t>ToList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2050" name="Picture 2" descr="http://www.ausmerica.com/blog/wp-content/uploads/2011/08/long_lis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3009792"/>
            <a:ext cx="5308600" cy="316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ocument, file, sq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91" y="2746917"/>
            <a:ext cx="325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2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2895600"/>
            <a:ext cx="10566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Incorrect Use of SELECT 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07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2362200"/>
            <a:ext cx="10566400" cy="1752600"/>
          </a:xfrm>
        </p:spPr>
        <p:txBody>
          <a:bodyPr/>
          <a:lstStyle/>
          <a:p>
            <a:r>
              <a:rPr lang="en-US" b="1" dirty="0" smtClean="0"/>
              <a:t>Deleting Entities Faster with Native SQL 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75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Entities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27037" y="1284177"/>
            <a:ext cx="11337925" cy="3544888"/>
          </a:xfrm>
        </p:spPr>
        <p:txBody>
          <a:bodyPr>
            <a:normAutofit/>
          </a:bodyPr>
          <a:lstStyle/>
          <a:p>
            <a:r>
              <a:rPr lang="en-US" dirty="0" smtClean="0"/>
              <a:t>Deleting entities (slower):</a:t>
            </a:r>
          </a:p>
          <a:p>
            <a:pPr lvl="1"/>
            <a:r>
              <a:rPr lang="en-US" dirty="0" smtClean="0"/>
              <a:t>Executes </a:t>
            </a:r>
            <a:r>
              <a:rPr lang="en-US" dirty="0" smtClean="0"/>
              <a:t>SELECT + DELETE commands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Deleting </a:t>
            </a:r>
            <a:r>
              <a:rPr lang="en-US" dirty="0" smtClean="0"/>
              <a:t>entities with native SQL (faster):</a:t>
            </a:r>
          </a:p>
          <a:p>
            <a:pPr lvl="1"/>
            <a:r>
              <a:rPr lang="en-US" dirty="0" smtClean="0"/>
              <a:t>Executes </a:t>
            </a:r>
            <a:r>
              <a:rPr lang="en-US" dirty="0" smtClean="0"/>
              <a:t>a single DELETE command</a:t>
            </a:r>
            <a:endParaRPr lang="en-US" dirty="0"/>
          </a:p>
          <a:p>
            <a:endParaRPr lang="bg-BG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11200" y="2342420"/>
            <a:ext cx="107696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fr-FR" sz="1800" dirty="0">
                <a:solidFill>
                  <a:schemeClr val="tx1"/>
                </a:solidFill>
              </a:rPr>
              <a:t>NorthwindEntities northwindEntities = new NorthwindEntities();</a:t>
            </a:r>
          </a:p>
          <a:p>
            <a:r>
              <a:rPr lang="fr-FR" sz="1800" dirty="0">
                <a:solidFill>
                  <a:schemeClr val="tx1"/>
                </a:solidFill>
              </a:rPr>
              <a:t>var category = northwindEntities.Categories.Find(46);</a:t>
            </a:r>
          </a:p>
          <a:p>
            <a:r>
              <a:rPr lang="fr-FR" sz="1800" dirty="0">
                <a:solidFill>
                  <a:schemeClr val="tx1"/>
                </a:solidFill>
              </a:rPr>
              <a:t>northwindEntities.Categories.Remove(category);</a:t>
            </a:r>
          </a:p>
          <a:p>
            <a:r>
              <a:rPr lang="fr-FR" sz="1800" dirty="0">
                <a:solidFill>
                  <a:schemeClr val="tx1"/>
                </a:solidFill>
              </a:rPr>
              <a:t>northwindEntities.SaveChanges();</a:t>
            </a:r>
            <a:endParaRPr lang="en-US" sz="1900" noProof="1">
              <a:solidFill>
                <a:schemeClr val="tx1"/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711200" y="4913953"/>
            <a:ext cx="107696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 smtClean="0">
                <a:solidFill>
                  <a:schemeClr val="tx1"/>
                </a:solidFill>
              </a:rPr>
              <a:t>NorthwindEntities northwindEntities = new NorthwindEntities();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northwindEntities.Database.ExecuteSqlCommand(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 "DELETE FROM Categories WHERE CategoryID = {0}", 46);</a:t>
            </a:r>
            <a:endParaRPr lang="en-US" sz="19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2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2362200"/>
            <a:ext cx="10566400" cy="1752600"/>
          </a:xfrm>
        </p:spPr>
        <p:txBody>
          <a:bodyPr/>
          <a:lstStyle/>
          <a:p>
            <a:r>
              <a:rPr lang="en-US" b="1" dirty="0" smtClean="0"/>
              <a:t>Deleting Entities Faster with Native SQL 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31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optimization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17984" y="1999400"/>
            <a:ext cx="11337925" cy="3544888"/>
          </a:xfrm>
        </p:spPr>
        <p:txBody>
          <a:bodyPr>
            <a:normAutofit/>
          </a:bodyPr>
          <a:lstStyle/>
          <a:p>
            <a:r>
              <a:rPr lang="en-US" dirty="0" smtClean="0"/>
              <a:t>You can remove some of the default options</a:t>
            </a:r>
            <a:endParaRPr lang="bg-BG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29719" y="2889603"/>
            <a:ext cx="10769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solidFill>
                  <a:schemeClr val="tx1"/>
                </a:solidFill>
              </a:rPr>
              <a:t>public </a:t>
            </a:r>
            <a:r>
              <a:rPr lang="en-US" sz="1800" noProof="1" smtClean="0">
                <a:solidFill>
                  <a:schemeClr val="tx1"/>
                </a:solidFill>
              </a:rPr>
              <a:t>DbContext</a:t>
            </a:r>
            <a:r>
              <a:rPr lang="en-US" sz="1800" noProof="1">
                <a:solidFill>
                  <a:schemeClr val="tx1"/>
                </a:solidFill>
              </a:rPr>
              <a:t>()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{</a:t>
            </a:r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 smtClean="0">
                <a:solidFill>
                  <a:schemeClr val="tx1"/>
                </a:solidFill>
              </a:rPr>
              <a:t>	</a:t>
            </a:r>
            <a:r>
              <a:rPr lang="en-US" sz="1800" noProof="1" smtClean="0">
                <a:solidFill>
                  <a:schemeClr val="tx1"/>
                </a:solidFill>
              </a:rPr>
              <a:t>this.Configuration.AutoDetectChangesEnabled </a:t>
            </a:r>
            <a:r>
              <a:rPr lang="en-US" sz="1800" noProof="1">
                <a:solidFill>
                  <a:schemeClr val="tx1"/>
                </a:solidFill>
              </a:rPr>
              <a:t>= false;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	this.Configuration.LazyLoadingEnabled </a:t>
            </a:r>
            <a:r>
              <a:rPr lang="en-US" sz="1800" noProof="1">
                <a:solidFill>
                  <a:schemeClr val="tx1"/>
                </a:solidFill>
              </a:rPr>
              <a:t>= false;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	this.Configuration.ProxyCreationEnabled </a:t>
            </a:r>
            <a:r>
              <a:rPr lang="en-US" sz="1800" noProof="1">
                <a:solidFill>
                  <a:schemeClr val="tx1"/>
                </a:solidFill>
              </a:rPr>
              <a:t>= false;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	this.Configuration.ValidateOnSaveEnabled </a:t>
            </a:r>
            <a:r>
              <a:rPr lang="en-US" sz="1800" noProof="1">
                <a:solidFill>
                  <a:schemeClr val="tx1"/>
                </a:solidFill>
              </a:rPr>
              <a:t>= false;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}</a:t>
            </a:r>
            <a:endParaRPr lang="en-US" sz="19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135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76200"/>
            <a:ext cx="9245600" cy="838200"/>
          </a:xfrm>
        </p:spPr>
        <p:txBody>
          <a:bodyPr/>
          <a:lstStyle/>
          <a:p>
            <a:r>
              <a:rPr lang="en-US" dirty="0"/>
              <a:t>Entity Framework Code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173660" y="6400800"/>
            <a:ext cx="2860590" cy="3416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smtClean="0"/>
              <a:t>code </a:t>
            </a:r>
            <a:r>
              <a:rPr lang="en-US" dirty="0" smtClean="0"/>
              <a:t>first approach, create database for </a:t>
            </a:r>
            <a:r>
              <a:rPr lang="en-US" dirty="0" smtClean="0"/>
              <a:t>a forum system </a:t>
            </a:r>
            <a:r>
              <a:rPr lang="en-US" dirty="0" smtClean="0"/>
              <a:t>with the following tables</a:t>
            </a:r>
            <a:r>
              <a:rPr lang="en-US" dirty="0" smtClean="0"/>
              <a:t>:</a:t>
            </a:r>
          </a:p>
          <a:p>
            <a:pPr marL="857250" lvl="1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Forum Posts – title, content, author, date created, views, tags, category</a:t>
            </a:r>
          </a:p>
          <a:p>
            <a:pPr marL="1200150" lvl="2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Questions and answers should be the same database type</a:t>
            </a:r>
          </a:p>
          <a:p>
            <a:pPr marL="857250" lvl="1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Forum Categories – title, description, posts, URL</a:t>
            </a:r>
          </a:p>
          <a:p>
            <a:pPr marL="857250" lvl="1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Forum Tags – title, posts</a:t>
            </a:r>
            <a:endParaRPr lang="en-US" dirty="0" smtClean="0"/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 smtClean="0"/>
              <a:t>a console application that uses the data</a:t>
            </a:r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Seed the data with random </a:t>
            </a:r>
            <a:r>
              <a:rPr lang="en-US" dirty="0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Code First?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code without having to define mappings in </a:t>
            </a:r>
            <a:r>
              <a:rPr lang="en-US" dirty="0" smtClean="0"/>
              <a:t>XML or create database models</a:t>
            </a:r>
          </a:p>
          <a:p>
            <a:r>
              <a:rPr lang="en-US" dirty="0"/>
              <a:t>Define objects in </a:t>
            </a:r>
            <a:r>
              <a:rPr lang="en-US" dirty="0" smtClean="0"/>
              <a:t>POCO</a:t>
            </a:r>
          </a:p>
          <a:p>
            <a:pPr lvl="1"/>
            <a:r>
              <a:rPr lang="en-US" dirty="0" smtClean="0"/>
              <a:t>Reuse these models and their attributes</a:t>
            </a:r>
            <a:endParaRPr lang="en-US" dirty="0"/>
          </a:p>
          <a:p>
            <a:r>
              <a:rPr lang="en-US" dirty="0"/>
              <a:t>No base classes required</a:t>
            </a:r>
          </a:p>
          <a:p>
            <a:r>
              <a:rPr lang="en-US" dirty="0"/>
              <a:t>Enables database persistence with no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Can use automatic migrations</a:t>
            </a:r>
            <a:endParaRPr lang="en-US" dirty="0"/>
          </a:p>
          <a:p>
            <a:r>
              <a:rPr lang="en-US" dirty="0"/>
              <a:t>Can use Data </a:t>
            </a:r>
            <a:r>
              <a:rPr lang="en-US" dirty="0" smtClean="0"/>
              <a:t>Annotations (</a:t>
            </a:r>
            <a:r>
              <a:rPr lang="en-US" dirty="0">
                <a:solidFill>
                  <a:srgbClr val="5CE600"/>
                </a:solidFill>
              </a:rPr>
              <a:t>Key</a:t>
            </a:r>
            <a:r>
              <a:rPr lang="en-US" dirty="0" smtClean="0"/>
              <a:t>, </a:t>
            </a:r>
            <a:r>
              <a:rPr lang="en-US" dirty="0">
                <a:solidFill>
                  <a:srgbClr val="5CE600"/>
                </a:solidFill>
              </a:rPr>
              <a:t>Required</a:t>
            </a:r>
            <a:r>
              <a:rPr lang="en-US" dirty="0" smtClean="0"/>
              <a:t>, etc.)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800" y="1143000"/>
            <a:ext cx="10566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First Main Parts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2328722"/>
            <a:ext cx="63500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83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427037" y="1380248"/>
            <a:ext cx="11337925" cy="47127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Bunch of normal C# classes (POCO)</a:t>
            </a:r>
            <a:endParaRPr lang="en-US" dirty="0"/>
          </a:p>
          <a:p>
            <a:pPr lvl="1"/>
            <a:r>
              <a:rPr lang="en-US" dirty="0" smtClean="0"/>
              <a:t>May contain navigation properties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Recommended </a:t>
            </a:r>
            <a:r>
              <a:rPr lang="en-US" dirty="0" smtClean="0"/>
              <a:t>to be in a separate class library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1200" y="2362201"/>
            <a:ext cx="10769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PostAnswer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PostAnswerId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Content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PostId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Post Post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212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2124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32320" y="4524648"/>
            <a:ext cx="2438400" cy="891516"/>
          </a:xfrm>
          <a:prstGeom prst="wedgeRoundRectCallout">
            <a:avLst>
              <a:gd name="adj1" fmla="val -100433"/>
              <a:gd name="adj2" fmla="val -861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Navigation property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10400" y="3346757"/>
            <a:ext cx="2438400" cy="465867"/>
          </a:xfrm>
          <a:prstGeom prst="wedgeRoundRectCallout">
            <a:avLst>
              <a:gd name="adj1" fmla="val -99600"/>
              <a:gd name="adj2" fmla="val 568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91200" y="2209801"/>
            <a:ext cx="2438400" cy="465867"/>
          </a:xfrm>
          <a:prstGeom prst="wedgeRoundRectCallout">
            <a:avLst>
              <a:gd name="adj1" fmla="val -52516"/>
              <a:gd name="adj2" fmla="val 1345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14400" y="4452221"/>
            <a:ext cx="2438400" cy="891516"/>
          </a:xfrm>
          <a:prstGeom prst="wedgeRoundRectCallout">
            <a:avLst>
              <a:gd name="adj1" fmla="val 57899"/>
              <a:gd name="adj2" fmla="val -827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Virtual for lazy loading</a:t>
            </a:r>
          </a:p>
        </p:txBody>
      </p:sp>
    </p:spTree>
    <p:extLst>
      <p:ext uri="{BB962C8B-B14F-4D97-AF65-F5344CB8AC3E}">
        <p14:creationId xmlns:p14="http://schemas.microsoft.com/office/powerpoint/2010/main" val="391721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17189</TotalTime>
  <Words>2520</Words>
  <Application>Microsoft Office PowerPoint</Application>
  <PresentationFormat>Custom</PresentationFormat>
  <Paragraphs>500</Paragraphs>
  <Slides>68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Telerik</vt:lpstr>
      <vt:lpstr>Entity Framework Code First</vt:lpstr>
      <vt:lpstr>Table of Contents</vt:lpstr>
      <vt:lpstr>Modeling Workflow</vt:lpstr>
      <vt:lpstr>Database First Modeling Workflow</vt:lpstr>
      <vt:lpstr>Model First Modeling Workflow</vt:lpstr>
      <vt:lpstr>Code First Modeling Workflow</vt:lpstr>
      <vt:lpstr>Why Use Code First?</vt:lpstr>
      <vt:lpstr>Code First Main Parts</vt:lpstr>
      <vt:lpstr>Domain Classes (Models)</vt:lpstr>
      <vt:lpstr>Domain Classes (Models) (2)</vt:lpstr>
      <vt:lpstr>Demo: Creating Models</vt:lpstr>
      <vt:lpstr>DbContext Class</vt:lpstr>
      <vt:lpstr>DbSet Type</vt:lpstr>
      <vt:lpstr>DbContext Example</vt:lpstr>
      <vt:lpstr>Demo: Creating DbContext</vt:lpstr>
      <vt:lpstr>How to Interact With the Data?</vt:lpstr>
      <vt:lpstr>Demo: Using The Data</vt:lpstr>
      <vt:lpstr>Where is My Data?</vt:lpstr>
      <vt:lpstr>How to Connect to SQL Server?</vt:lpstr>
      <vt:lpstr>Database Connection Workflow</vt:lpstr>
      <vt:lpstr>Demo: Change Database Connection</vt:lpstr>
      <vt:lpstr>Using Code First Migrations</vt:lpstr>
      <vt:lpstr>Changes in Domain Classes</vt:lpstr>
      <vt:lpstr>Code First Migrations</vt:lpstr>
      <vt:lpstr>Database Migration Strategies</vt:lpstr>
      <vt:lpstr>Use Code First Migrations</vt:lpstr>
      <vt:lpstr>Seeding the Database</vt:lpstr>
      <vt:lpstr>Demo: Code First Migrations</vt:lpstr>
      <vt:lpstr>Configure Mappings</vt:lpstr>
      <vt:lpstr>Configure Mappings</vt:lpstr>
      <vt:lpstr>Data Annotations</vt:lpstr>
      <vt:lpstr>Fluent API for Mappings</vt:lpstr>
      <vt:lpstr>Fluent API Configurations</vt:lpstr>
      <vt:lpstr>Demo: Configure Mappings</vt:lpstr>
      <vt:lpstr>Working with Data</vt:lpstr>
      <vt:lpstr>Reading Data with LINQ Query</vt:lpstr>
      <vt:lpstr>Logging the Native SQL Queries</vt:lpstr>
      <vt:lpstr>Creating New Data</vt:lpstr>
      <vt:lpstr>Cascading Inserts</vt:lpstr>
      <vt:lpstr>Updating Existing Data</vt:lpstr>
      <vt:lpstr>Deleting Existing Data</vt:lpstr>
      <vt:lpstr>Demo: CRUD Operations with Entity Framework</vt:lpstr>
      <vt:lpstr>Entity Framework ++</vt:lpstr>
      <vt:lpstr>Entity Framework</vt:lpstr>
      <vt:lpstr>LINQPad</vt:lpstr>
      <vt:lpstr>LINQPad</vt:lpstr>
      <vt:lpstr>Demo: LINQ Pad</vt:lpstr>
      <vt:lpstr>Repository Pattern</vt:lpstr>
      <vt:lpstr>Repository Pattern</vt:lpstr>
      <vt:lpstr>Demo: Repository Pattern</vt:lpstr>
      <vt:lpstr>SQL Profilers</vt:lpstr>
      <vt:lpstr>What is SQL Profiler?</vt:lpstr>
      <vt:lpstr>Demo: SQL Profiler</vt:lpstr>
      <vt:lpstr>The N+1 Query Problem</vt:lpstr>
      <vt:lpstr>The N+1 Query Problem</vt:lpstr>
      <vt:lpstr>The N+1 Query Problem (2)</vt:lpstr>
      <vt:lpstr>Solution to the N+1 Query Problem</vt:lpstr>
      <vt:lpstr>Solution to the N+1 Query Problem</vt:lpstr>
      <vt:lpstr>Incorrect Use of ToList()</vt:lpstr>
      <vt:lpstr>Incorrect Use of ToList()</vt:lpstr>
      <vt:lpstr>Demo: Incorrect Use of ToList()</vt:lpstr>
      <vt:lpstr>Incorrect Use of SELECT *</vt:lpstr>
      <vt:lpstr>Deleting Entities Faster with Native SQL Query</vt:lpstr>
      <vt:lpstr>Deleting Entities</vt:lpstr>
      <vt:lpstr>Deleting Entities Faster with Native SQL Query</vt:lpstr>
      <vt:lpstr>Performance optimization</vt:lpstr>
      <vt:lpstr>Entity Framework Code First</vt:lpstr>
      <vt:lpstr>Workshop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Ivaylo Kenov</cp:lastModifiedBy>
  <cp:revision>339</cp:revision>
  <dcterms:created xsi:type="dcterms:W3CDTF">2013-04-11T08:37:24Z</dcterms:created>
  <dcterms:modified xsi:type="dcterms:W3CDTF">2015-01-14T14:02:07Z</dcterms:modified>
</cp:coreProperties>
</file>