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72" r:id="rId2"/>
    <p:sldId id="269" r:id="rId3"/>
    <p:sldId id="270" r:id="rId4"/>
    <p:sldId id="271" r:id="rId5"/>
    <p:sldId id="273" r:id="rId6"/>
    <p:sldId id="274" r:id="rId7"/>
    <p:sldId id="275" r:id="rId8"/>
    <p:sldId id="276" r:id="rId9"/>
    <p:sldId id="277" r:id="rId10"/>
    <p:sldId id="278" r:id="rId11"/>
    <p:sldId id="280" r:id="rId12"/>
    <p:sldId id="288" r:id="rId13"/>
    <p:sldId id="281" r:id="rId14"/>
    <p:sldId id="282" r:id="rId15"/>
    <p:sldId id="283" r:id="rId16"/>
    <p:sldId id="284" r:id="rId17"/>
    <p:sldId id="285" r:id="rId18"/>
    <p:sldId id="287" r:id="rId19"/>
    <p:sldId id="286" r:id="rId20"/>
    <p:sldId id="256" r:id="rId21"/>
    <p:sldId id="257" r:id="rId22"/>
    <p:sldId id="259" r:id="rId23"/>
    <p:sldId id="260" r:id="rId24"/>
    <p:sldId id="261" r:id="rId25"/>
    <p:sldId id="268" r:id="rId26"/>
    <p:sldId id="265" r:id="rId27"/>
    <p:sldId id="266" r:id="rId28"/>
    <p:sldId id="26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538" y="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CA63A281-4E86-4C6E-9B48-936EA092333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9B2E2AC7-9DD0-456B-89F1-FDAE0B864C49}" type="slidenum">
              <a:rPr lang="en-US" smtClean="0"/>
              <a:t>‹Nº›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08766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A281-4E86-4C6E-9B48-936EA092333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2AC7-9DD0-456B-89F1-FDAE0B864C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1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A281-4E86-4C6E-9B48-936EA092333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2AC7-9DD0-456B-89F1-FDAE0B864C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93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A281-4E86-4C6E-9B48-936EA092333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2AC7-9DD0-456B-89F1-FDAE0B864C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70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A281-4E86-4C6E-9B48-936EA092333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2AC7-9DD0-456B-89F1-FDAE0B864C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A281-4E86-4C6E-9B48-936EA092333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2AC7-9DD0-456B-89F1-FDAE0B864C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47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A281-4E86-4C6E-9B48-936EA092333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2AC7-9DD0-456B-89F1-FDAE0B864C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80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A281-4E86-4C6E-9B48-936EA092333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2AC7-9DD0-456B-89F1-FDAE0B864C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18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A281-4E86-4C6E-9B48-936EA092333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2AC7-9DD0-456B-89F1-FDAE0B864C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6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CA63A281-4E86-4C6E-9B48-936EA092333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9B2E2AC7-9DD0-456B-89F1-FDAE0B864C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51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A281-4E86-4C6E-9B48-936EA092333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9B2E2AC7-9DD0-456B-89F1-FDAE0B864C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8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A281-4E86-4C6E-9B48-936EA092333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2AC7-9DD0-456B-89F1-FDAE0B864C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5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A281-4E86-4C6E-9B48-936EA092333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2AC7-9DD0-456B-89F1-FDAE0B864C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0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A281-4E86-4C6E-9B48-936EA092333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2AC7-9DD0-456B-89F1-FDAE0B864C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1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A281-4E86-4C6E-9B48-936EA092333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2AC7-9DD0-456B-89F1-FDAE0B864C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9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A281-4E86-4C6E-9B48-936EA092333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2AC7-9DD0-456B-89F1-FDAE0B864C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7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A281-4E86-4C6E-9B48-936EA092333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2AC7-9DD0-456B-89F1-FDAE0B864C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0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63A281-4E86-4C6E-9B48-936EA092333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2E2AC7-9DD0-456B-89F1-FDAE0B864C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8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erver/api/fotos/1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://torwars.com/2012/04/28/this-weeks-official-bioware-qa-new-questions-new-answers-straight-from-the-devs/swtor-community-q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REST</a:t>
            </a:r>
            <a:br>
              <a:rPr lang="es-ES" dirty="0" smtClean="0"/>
            </a:br>
            <a:r>
              <a:rPr lang="es-ES" dirty="0" err="1" smtClean="0"/>
              <a:t>Representational</a:t>
            </a:r>
            <a:r>
              <a:rPr lang="es-ES" dirty="0" smtClean="0"/>
              <a:t> </a:t>
            </a:r>
            <a:r>
              <a:rPr lang="es-ES" dirty="0" err="1" smtClean="0"/>
              <a:t>State</a:t>
            </a:r>
            <a:r>
              <a:rPr lang="es-ES" dirty="0" smtClean="0"/>
              <a:t> Transfer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9049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altLang="es-AR" sz="2600" dirty="0" smtClean="0">
                <a:latin typeface="+mn-lt"/>
              </a:rPr>
              <a:t>RECURSOS</a:t>
            </a:r>
            <a:endParaRPr lang="es-ES" altLang="es-AR" sz="2600" dirty="0">
              <a:latin typeface="+mn-lt"/>
            </a:endParaRPr>
          </a:p>
        </p:txBody>
      </p:sp>
      <p:pic>
        <p:nvPicPr>
          <p:cNvPr id="4" name="Picture 4" descr="REST-NOR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6013" y="2492375"/>
            <a:ext cx="5915025" cy="26209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08038" y="1792288"/>
            <a:ext cx="7077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s-ES" altLang="es-AR" b="1" dirty="0"/>
              <a:t> REST es orientado a recursos y no a métodos</a:t>
            </a:r>
          </a:p>
        </p:txBody>
      </p:sp>
    </p:spTree>
    <p:extLst>
      <p:ext uri="{BB962C8B-B14F-4D97-AF65-F5344CB8AC3E}">
        <p14:creationId xmlns:p14="http://schemas.microsoft.com/office/powerpoint/2010/main" val="3648069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Identificación del Recurso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/>
              <a:t> </a:t>
            </a:r>
            <a:r>
              <a:rPr lang="es-AR" dirty="0" smtClean="0"/>
              <a:t>Los elementos </a:t>
            </a:r>
            <a:r>
              <a:rPr lang="es-AR" dirty="0"/>
              <a:t>de información son identificados por una </a:t>
            </a:r>
            <a:r>
              <a:rPr lang="es-AR" b="1" dirty="0"/>
              <a:t>URI</a:t>
            </a:r>
            <a:r>
              <a:rPr lang="es-AR" dirty="0"/>
              <a:t> (</a:t>
            </a:r>
            <a:r>
              <a:rPr lang="es-AR" i="1" dirty="0"/>
              <a:t>Identificador Único del Recurso</a:t>
            </a:r>
            <a:r>
              <a:rPr lang="es-AR" dirty="0"/>
              <a:t>), que deben presentar las siguientes características:</a:t>
            </a:r>
            <a:br>
              <a:rPr lang="es-AR" dirty="0"/>
            </a:br>
            <a:endParaRPr lang="es-AR" dirty="0"/>
          </a:p>
          <a:p>
            <a:r>
              <a:rPr lang="es-AR" dirty="0"/>
              <a:t>Las </a:t>
            </a:r>
            <a:r>
              <a:rPr lang="es-AR" i="1" dirty="0"/>
              <a:t>URI</a:t>
            </a:r>
            <a:r>
              <a:rPr lang="es-AR" dirty="0"/>
              <a:t> recibirán nombres que no deben implicar una acción, es decir, se debe evitar colocar verbos en ellas. Esto se debe a que se pone énfasis a los sustantivos</a:t>
            </a:r>
            <a:r>
              <a:rPr lang="es-AR" dirty="0" smtClean="0"/>
              <a:t>: </a:t>
            </a:r>
            <a:r>
              <a:rPr lang="es-AR" dirty="0" smtClean="0">
                <a:hlinkClick r:id="rId2"/>
              </a:rPr>
              <a:t>http://server/api/fotos/12</a:t>
            </a:r>
            <a:endParaRPr lang="es-AR" dirty="0" smtClean="0"/>
          </a:p>
          <a:p>
            <a:r>
              <a:rPr lang="es-AR" dirty="0"/>
              <a:t>Deben ser únicas, no debemos tener más de una URI para identificar un mismo </a:t>
            </a:r>
            <a:r>
              <a:rPr lang="es-AR" dirty="0" smtClean="0"/>
              <a:t>recurso</a:t>
            </a:r>
          </a:p>
          <a:p>
            <a:r>
              <a:rPr lang="es-AR" dirty="0"/>
              <a:t>Deben mantener una jerarquía </a:t>
            </a:r>
            <a:r>
              <a:rPr lang="es-AR" dirty="0" smtClean="0"/>
              <a:t>lógica</a:t>
            </a: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53655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142999"/>
          </a:xfrm>
        </p:spPr>
        <p:txBody>
          <a:bodyPr/>
          <a:lstStyle/>
          <a:p>
            <a:r>
              <a:rPr lang="es-ES" dirty="0" smtClean="0"/>
              <a:t>URI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905000"/>
            <a:ext cx="77152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17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AR" dirty="0" smtClean="0"/>
              <a:t>Manipulación de Recursos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2057400"/>
            <a:ext cx="7704667" cy="914400"/>
          </a:xfrm>
        </p:spPr>
        <p:txBody>
          <a:bodyPr/>
          <a:lstStyle/>
          <a:p>
            <a:r>
              <a:rPr lang="es-ES" altLang="es-AR" dirty="0"/>
              <a:t>Un cliente manipula la representación de un recurso en vez de su implementación</a:t>
            </a:r>
            <a:endParaRPr lang="es-AR" dirty="0"/>
          </a:p>
        </p:txBody>
      </p:sp>
      <p:pic>
        <p:nvPicPr>
          <p:cNvPr id="4" name="Picture 8" descr="Modificacion_recur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3200400"/>
            <a:ext cx="5543550" cy="304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5088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Mensaje </a:t>
            </a:r>
            <a:r>
              <a:rPr lang="es-ES" dirty="0" err="1" smtClean="0"/>
              <a:t>Autodescriptivos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828800"/>
            <a:ext cx="7704667" cy="2209800"/>
          </a:xfrm>
        </p:spPr>
        <p:txBody>
          <a:bodyPr>
            <a:normAutofit/>
          </a:bodyPr>
          <a:lstStyle/>
          <a:p>
            <a:r>
              <a:rPr lang="es-ES" altLang="es-AR" dirty="0"/>
              <a:t>Toda la información necesaria para procesar el mensaje se encuentra en el propio mensaje</a:t>
            </a:r>
            <a:r>
              <a:rPr lang="es-ES" altLang="es-AR" dirty="0" smtClean="0"/>
              <a:t>.</a:t>
            </a:r>
            <a:endParaRPr lang="es-ES" altLang="es-AR" dirty="0"/>
          </a:p>
          <a:p>
            <a:r>
              <a:rPr lang="es-ES" altLang="es-AR" dirty="0"/>
              <a:t>Usa HTTP como protocolo de aplicación.</a:t>
            </a:r>
          </a:p>
          <a:p>
            <a:endParaRPr lang="es-AR" dirty="0"/>
          </a:p>
        </p:txBody>
      </p:sp>
      <p:pic>
        <p:nvPicPr>
          <p:cNvPr id="4" name="Picture 4" descr="http_url_h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0" y="3505200"/>
            <a:ext cx="2855913" cy="2924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58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Hipermedio</a:t>
            </a:r>
            <a:r>
              <a:rPr lang="es-ES" dirty="0" smtClean="0"/>
              <a:t> </a:t>
            </a:r>
            <a:r>
              <a:rPr lang="es-AR" dirty="0"/>
              <a:t>para representar la información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Emplea </a:t>
            </a:r>
            <a:r>
              <a:rPr lang="es-AR" i="1" dirty="0" err="1"/>
              <a:t>hipermedios</a:t>
            </a:r>
            <a:r>
              <a:rPr lang="es-AR" dirty="0"/>
              <a:t> para representar la información, que suelen ser </a:t>
            </a:r>
            <a:endParaRPr lang="es-AR" dirty="0" smtClean="0"/>
          </a:p>
          <a:p>
            <a:r>
              <a:rPr lang="es-AR" b="1" dirty="0" smtClean="0"/>
              <a:t>HTML</a:t>
            </a:r>
            <a:endParaRPr lang="es-AR" dirty="0" smtClean="0"/>
          </a:p>
          <a:p>
            <a:r>
              <a:rPr lang="es-AR" b="1" dirty="0" smtClean="0"/>
              <a:t>XML</a:t>
            </a:r>
            <a:r>
              <a:rPr lang="es-AR" dirty="0"/>
              <a:t>  </a:t>
            </a:r>
            <a:endParaRPr lang="es-AR" dirty="0" smtClean="0"/>
          </a:p>
          <a:p>
            <a:r>
              <a:rPr lang="es-AR" b="1" dirty="0" smtClean="0"/>
              <a:t>JSON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70643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14399"/>
          </a:xfrm>
        </p:spPr>
        <p:txBody>
          <a:bodyPr/>
          <a:lstStyle/>
          <a:p>
            <a:r>
              <a:rPr lang="es-ES" dirty="0" smtClean="0"/>
              <a:t>Métodos de REST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24000"/>
            <a:ext cx="7704667" cy="1600200"/>
          </a:xfrm>
        </p:spPr>
        <p:txBody>
          <a:bodyPr/>
          <a:lstStyle/>
          <a:p>
            <a:r>
              <a:rPr lang="es-ES" altLang="es-AR" dirty="0"/>
              <a:t>Usa los métodos de </a:t>
            </a:r>
            <a:r>
              <a:rPr lang="es-ES" altLang="es-AR" dirty="0" smtClean="0"/>
              <a:t>HTTP</a:t>
            </a:r>
            <a:endParaRPr lang="es-ES" altLang="es-AR" dirty="0"/>
          </a:p>
          <a:p>
            <a:r>
              <a:rPr lang="es-ES" altLang="es-AR" dirty="0"/>
              <a:t>Cumple con la restricción de interfaz uniforme</a:t>
            </a:r>
          </a:p>
          <a:p>
            <a:endParaRPr lang="es-AR" dirty="0"/>
          </a:p>
        </p:txBody>
      </p:sp>
      <p:pic>
        <p:nvPicPr>
          <p:cNvPr id="4" name="Picture 5" descr="metodos r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2133" y="2895600"/>
            <a:ext cx="6840537" cy="2200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5283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08" y="457201"/>
            <a:ext cx="8076001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50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761999"/>
          </a:xfrm>
        </p:spPr>
        <p:txBody>
          <a:bodyPr/>
          <a:lstStyle/>
          <a:p>
            <a:r>
              <a:rPr lang="es-ES" dirty="0" smtClean="0"/>
              <a:t>Códigos de respuesta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1457325"/>
            <a:ext cx="74961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24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Diferencias SOAP y REST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graphicFrame>
        <p:nvGraphicFramePr>
          <p:cNvPr id="5" name="Group 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4170635"/>
              </p:ext>
            </p:extLst>
          </p:nvPr>
        </p:nvGraphicFramePr>
        <p:xfrm>
          <a:off x="719666" y="2438401"/>
          <a:ext cx="8229600" cy="3435541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A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SOAP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A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A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Origen en el ámbito académico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A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Origen en el ámbito de las empresas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A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Orientado a RPC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A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Orientado a recursos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A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Servidor almacena parte del estado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ES" altLang="es-A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A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El estado se mantiene sólo en el cliente, y no se permiten las sesiones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ES" altLang="es-A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1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A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Usa HTTP como túnel para el paso de mensajes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A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Propone HTTP como nivel de aplicación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11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447799"/>
          </a:xfrm>
        </p:spPr>
        <p:txBody>
          <a:bodyPr>
            <a:normAutofit/>
          </a:bodyPr>
          <a:lstStyle/>
          <a:p>
            <a:r>
              <a:rPr lang="es-ES" dirty="0" smtClean="0"/>
              <a:t>REST 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676400"/>
            <a:ext cx="7704667" cy="4323416"/>
          </a:xfrm>
        </p:spPr>
        <p:txBody>
          <a:bodyPr>
            <a:normAutofit/>
          </a:bodyPr>
          <a:lstStyle/>
          <a:p>
            <a:r>
              <a:rPr lang="es-AR" dirty="0"/>
              <a:t>REST es el acrónimo de </a:t>
            </a:r>
            <a:r>
              <a:rPr lang="es-AR" b="1" dirty="0" err="1"/>
              <a:t>Representational</a:t>
            </a:r>
            <a:r>
              <a:rPr lang="es-AR" b="1" dirty="0"/>
              <a:t> </a:t>
            </a:r>
            <a:r>
              <a:rPr lang="es-AR" b="1" dirty="0" err="1"/>
              <a:t>State</a:t>
            </a:r>
            <a:r>
              <a:rPr lang="es-AR" b="1" dirty="0"/>
              <a:t> Transfer</a:t>
            </a:r>
            <a:r>
              <a:rPr lang="es-AR" dirty="0"/>
              <a:t> y se refiere a un estilo de arquitectura web que tiene muchas características y especifica el comportamiento de clientes y servidores</a:t>
            </a:r>
            <a:r>
              <a:rPr lang="es-AR" dirty="0" smtClean="0"/>
              <a:t>.</a:t>
            </a:r>
          </a:p>
          <a:p>
            <a:r>
              <a:rPr lang="es-AR" dirty="0"/>
              <a:t>REST define un set de principios arquitectónicos por los cuales se diseñan servicios web haciendo foco en los recursos del sistema, incluyendo cómo se accede al estado de dichos recursos y cómo se transfieren por HTTP hacia clientes escritos en diversos lenguajes</a:t>
            </a:r>
          </a:p>
        </p:txBody>
      </p:sp>
    </p:spTree>
    <p:extLst>
      <p:ext uri="{BB962C8B-B14F-4D97-AF65-F5344CB8AC3E}">
        <p14:creationId xmlns:p14="http://schemas.microsoft.com/office/powerpoint/2010/main" val="564906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</a:t>
            </a:r>
            <a:r>
              <a:rPr lang="en-US" altLang="zh-CN" dirty="0" smtClean="0"/>
              <a:t>.NET Web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1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Arquitectura</a:t>
            </a:r>
            <a:r>
              <a:rPr lang="en-US" altLang="zh-CN" dirty="0" smtClean="0"/>
              <a:t> ASP.NET</a:t>
            </a:r>
            <a:endParaRPr lang="en-US" dirty="0"/>
          </a:p>
        </p:txBody>
      </p:sp>
      <p:pic>
        <p:nvPicPr>
          <p:cNvPr id="1026" name="Picture 2" descr="http://www.hanselman.com/blog/content/binary/Windows-Live-Writer/Making-Web-APIs-with-ASP.NET-MVC-4-Beta_BEA5/image_04e87be2-544a-4de4-bcdd-e97d206c45b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491" y="2590800"/>
            <a:ext cx="5657850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49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necesitamos</a:t>
            </a:r>
            <a:r>
              <a:rPr lang="en-US" dirty="0" smtClean="0"/>
              <a:t> </a:t>
            </a:r>
            <a:r>
              <a:rPr lang="en-US" dirty="0" smtClean="0"/>
              <a:t>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 la </a:t>
            </a:r>
            <a:r>
              <a:rPr lang="en-US" dirty="0" err="1" smtClean="0"/>
              <a:t>aplicación</a:t>
            </a:r>
            <a:r>
              <a:rPr lang="en-US" dirty="0" smtClean="0"/>
              <a:t> – la </a:t>
            </a:r>
            <a:r>
              <a:rPr lang="en-US" dirty="0" err="1" smtClean="0"/>
              <a:t>capa</a:t>
            </a:r>
            <a:r>
              <a:rPr lang="en-US" dirty="0" smtClean="0"/>
              <a:t> de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de </a:t>
            </a:r>
            <a:r>
              <a:rPr lang="en-US" dirty="0" err="1" smtClean="0"/>
              <a:t>negocio</a:t>
            </a:r>
            <a:r>
              <a:rPr lang="en-US" dirty="0" smtClean="0"/>
              <a:t> – </a:t>
            </a:r>
            <a:r>
              <a:rPr lang="en-US" dirty="0" err="1" smtClean="0"/>
              <a:t>tiene</a:t>
            </a:r>
            <a:r>
              <a:rPr lang="en-US" dirty="0" smtClean="0"/>
              <a:t> un</a:t>
            </a:r>
            <a:r>
              <a:rPr lang="en-US" dirty="0" smtClean="0"/>
              <a:t> </a:t>
            </a:r>
            <a:r>
              <a:rPr lang="en-US" dirty="0"/>
              <a:t>API, </a:t>
            </a:r>
            <a:r>
              <a:rPr lang="en-US" dirty="0" err="1" smtClean="0"/>
              <a:t>entonces</a:t>
            </a:r>
            <a:r>
              <a:rPr lang="en-US" dirty="0" smtClean="0"/>
              <a:t> con Web </a:t>
            </a:r>
            <a:r>
              <a:rPr lang="en-US" dirty="0"/>
              <a:t>API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abierta</a:t>
            </a:r>
            <a:r>
              <a:rPr lang="en-US" dirty="0" smtClean="0"/>
              <a:t> a </a:t>
            </a:r>
            <a:r>
              <a:rPr lang="en-US" dirty="0" smtClean="0"/>
              <a:t>apps </a:t>
            </a:r>
            <a:r>
              <a:rPr lang="en-US" dirty="0" err="1" smtClean="0"/>
              <a:t>nativas</a:t>
            </a:r>
            <a:r>
              <a:rPr lang="en-US" dirty="0" smtClean="0"/>
              <a:t>, </a:t>
            </a:r>
            <a:r>
              <a:rPr lang="en-US" dirty="0"/>
              <a:t>iPhone apps, Windows </a:t>
            </a:r>
            <a:r>
              <a:rPr lang="en-US" dirty="0" smtClean="0"/>
              <a:t>apps, Web apps, </a:t>
            </a:r>
            <a:r>
              <a:rPr lang="en-US" dirty="0" err="1" smtClean="0"/>
              <a:t>cualquier</a:t>
            </a:r>
            <a:r>
              <a:rPr lang="en-US" dirty="0" smtClean="0"/>
              <a:t>, app. Son </a:t>
            </a:r>
            <a:r>
              <a:rPr lang="en-US" dirty="0"/>
              <a:t>Web Services. 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/>
              <a:t>XML </a:t>
            </a:r>
            <a:r>
              <a:rPr lang="en-US" dirty="0" smtClean="0"/>
              <a:t>o </a:t>
            </a:r>
            <a:r>
              <a:rPr lang="en-US" dirty="0"/>
              <a:t>JSON </a:t>
            </a:r>
            <a:r>
              <a:rPr lang="en-US" dirty="0" smtClean="0"/>
              <a:t>u </a:t>
            </a:r>
            <a:r>
              <a:rPr lang="en-US" dirty="0" err="1" smtClean="0"/>
              <a:t>otra</a:t>
            </a:r>
            <a:r>
              <a:rPr lang="en-US" dirty="0" smtClean="0"/>
              <a:t> </a:t>
            </a:r>
            <a:r>
              <a:rPr lang="en-US" dirty="0" err="1" smtClean="0"/>
              <a:t>cosa</a:t>
            </a:r>
            <a:r>
              <a:rPr lang="en-US" dirty="0" smtClean="0"/>
              <a:t> que </a:t>
            </a:r>
            <a:r>
              <a:rPr lang="en-US" dirty="0" err="1" smtClean="0"/>
              <a:t>sirva</a:t>
            </a:r>
            <a:r>
              <a:rPr lang="en-US" dirty="0" smtClean="0"/>
              <a:t> </a:t>
            </a:r>
            <a:r>
              <a:rPr lang="en-US" dirty="0" err="1" smtClean="0"/>
              <a:t>tu</a:t>
            </a:r>
            <a:r>
              <a:rPr lang="en-US" dirty="0" smtClean="0"/>
              <a:t> API</a:t>
            </a:r>
            <a:r>
              <a:rPr lang="en-US" dirty="0" smtClean="0"/>
              <a:t>. </a:t>
            </a:r>
            <a:r>
              <a:rPr lang="en-US" dirty="0"/>
              <a:t>JSON </a:t>
            </a:r>
            <a:r>
              <a:rPr lang="en-US" dirty="0" err="1" smtClean="0"/>
              <a:t>es</a:t>
            </a:r>
            <a:r>
              <a:rPr lang="en-US" dirty="0" smtClean="0"/>
              <a:t> Bueno para apps </a:t>
            </a:r>
            <a:r>
              <a:rPr lang="en-US" dirty="0" err="1" smtClean="0"/>
              <a:t>moviles</a:t>
            </a:r>
            <a:r>
              <a:rPr lang="en-US" dirty="0" smtClean="0"/>
              <a:t> con </a:t>
            </a:r>
            <a:r>
              <a:rPr lang="en-US" dirty="0" err="1" smtClean="0"/>
              <a:t>conexiones</a:t>
            </a:r>
            <a:r>
              <a:rPr lang="en-US" dirty="0" smtClean="0"/>
              <a:t> </a:t>
            </a:r>
            <a:r>
              <a:rPr lang="en-US" dirty="0" err="1" smtClean="0"/>
              <a:t>lentas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2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Qué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es</a:t>
            </a:r>
            <a:r>
              <a:rPr lang="en-US" altLang="zh-CN" dirty="0" smtClean="0"/>
              <a:t> Web 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ASP.NET Web API es un </a:t>
            </a:r>
            <a:r>
              <a:rPr lang="es-AR" dirty="0" err="1"/>
              <a:t>framework</a:t>
            </a:r>
            <a:r>
              <a:rPr lang="es-AR" dirty="0"/>
              <a:t> que facilita la creación de servicios HTTP disponibles para una amplia variedad de clientes, </a:t>
            </a:r>
            <a:r>
              <a:rPr lang="es-AR" dirty="0" smtClean="0"/>
              <a:t>entre </a:t>
            </a:r>
            <a:r>
              <a:rPr lang="es-AR" dirty="0"/>
              <a:t>los que se incluyen exploradores y dispositivos móviles.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s-AR" dirty="0"/>
              <a:t>ASP.NET Web API es la plataforma perfecta para crear aplicaciones </a:t>
            </a:r>
            <a:r>
              <a:rPr lang="es-AR" dirty="0" err="1"/>
              <a:t>RESTful</a:t>
            </a:r>
            <a:r>
              <a:rPr lang="es-AR" dirty="0"/>
              <a:t> en .NET Framework.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47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</a:t>
            </a:r>
            <a:r>
              <a:rPr lang="en-US" altLang="zh-CN" dirty="0" smtClean="0"/>
              <a:t>. Getting Started with ASP.NET Web API</a:t>
            </a:r>
          </a:p>
          <a:p>
            <a:r>
              <a:rPr lang="en-US" dirty="0" smtClean="0"/>
              <a:t>2</a:t>
            </a:r>
            <a:r>
              <a:rPr lang="en-US" altLang="zh-CN" dirty="0" smtClean="0"/>
              <a:t>. Create Web </a:t>
            </a:r>
            <a:r>
              <a:rPr lang="en-US" altLang="zh-CN" dirty="0" smtClean="0"/>
              <a:t>APIs</a:t>
            </a:r>
          </a:p>
          <a:p>
            <a:r>
              <a:rPr lang="en-US" altLang="zh-CN" dirty="0" smtClean="0"/>
              <a:t>3. </a:t>
            </a:r>
            <a:r>
              <a:rPr lang="en-US" altLang="zh-CN" dirty="0" smtClean="0"/>
              <a:t>Web API Routing and 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1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en-US" altLang="zh-CN" dirty="0" smtClean="0"/>
              <a:t>method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346" y="2286000"/>
            <a:ext cx="65913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565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Securing ASP.NET 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Authentication</a:t>
            </a:r>
          </a:p>
          <a:p>
            <a:r>
              <a:rPr lang="en-US" dirty="0" err="1" smtClean="0"/>
              <a:t>AccessKey</a:t>
            </a:r>
            <a:r>
              <a:rPr lang="en-US" dirty="0" smtClean="0"/>
              <a:t> Authentication</a:t>
            </a:r>
          </a:p>
          <a:p>
            <a:r>
              <a:rPr lang="en-US" dirty="0" smtClean="0"/>
              <a:t>JavaScript Authentication</a:t>
            </a:r>
          </a:p>
          <a:p>
            <a:r>
              <a:rPr lang="en-US" dirty="0" smtClean="0"/>
              <a:t>OAuth2 Authentication</a:t>
            </a:r>
          </a:p>
          <a:p>
            <a:r>
              <a:rPr lang="en-US" altLang="zh-C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00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0012"/>
            <a:ext cx="7704667" cy="750567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ASP.NET Web API Processing Architecture</a:t>
            </a:r>
            <a:endParaRPr lang="en-US" sz="3200" dirty="0"/>
          </a:p>
        </p:txBody>
      </p:sp>
      <p:sp>
        <p:nvSpPr>
          <p:cNvPr id="4" name="AutoShape 2" descr="Processing.Architecture"/>
          <p:cNvSpPr>
            <a:spLocks noChangeAspect="1" noChangeArrowheads="1"/>
          </p:cNvSpPr>
          <p:nvPr/>
        </p:nvSpPr>
        <p:spPr bwMode="auto">
          <a:xfrm>
            <a:off x="155575" y="-2986088"/>
            <a:ext cx="6477000" cy="62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21333"/>
            <a:ext cx="6483020" cy="623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764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torwars.com/wp-content/uploads/2012/04/SWTOR-Community-QA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05000"/>
            <a:ext cx="3048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2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Características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s-ES" altLang="es-AR" dirty="0"/>
              <a:t>Origen Roy Thomas </a:t>
            </a:r>
            <a:r>
              <a:rPr lang="es-ES" altLang="es-AR" dirty="0" err="1"/>
              <a:t>Fielding</a:t>
            </a:r>
            <a:r>
              <a:rPr lang="es-ES" altLang="es-AR" dirty="0"/>
              <a:t>, ámbito académico</a:t>
            </a:r>
          </a:p>
          <a:p>
            <a:pPr>
              <a:lnSpc>
                <a:spcPct val="80000"/>
              </a:lnSpc>
            </a:pPr>
            <a:endParaRPr lang="es-ES" altLang="es-AR" dirty="0"/>
          </a:p>
          <a:p>
            <a:pPr>
              <a:lnSpc>
                <a:spcPct val="80000"/>
              </a:lnSpc>
            </a:pPr>
            <a:r>
              <a:rPr lang="es-ES" altLang="es-AR" dirty="0"/>
              <a:t>Estilo de arquitectura</a:t>
            </a:r>
          </a:p>
          <a:p>
            <a:pPr>
              <a:lnSpc>
                <a:spcPct val="80000"/>
              </a:lnSpc>
            </a:pPr>
            <a:endParaRPr lang="es-ES" altLang="es-AR" dirty="0"/>
          </a:p>
          <a:p>
            <a:pPr>
              <a:lnSpc>
                <a:spcPct val="80000"/>
              </a:lnSpc>
            </a:pPr>
            <a:r>
              <a:rPr lang="es-ES" altLang="es-AR" dirty="0"/>
              <a:t>Describe como debería comportarse la Web</a:t>
            </a:r>
          </a:p>
          <a:p>
            <a:pPr>
              <a:lnSpc>
                <a:spcPct val="80000"/>
              </a:lnSpc>
            </a:pPr>
            <a:endParaRPr lang="es-ES" altLang="es-AR" dirty="0"/>
          </a:p>
          <a:p>
            <a:pPr>
              <a:lnSpc>
                <a:spcPct val="80000"/>
              </a:lnSpc>
            </a:pPr>
            <a:r>
              <a:rPr lang="es-ES" altLang="es-AR" dirty="0"/>
              <a:t>Se apoya en el uso de URI y HTTP</a:t>
            </a:r>
          </a:p>
          <a:p>
            <a:pPr>
              <a:lnSpc>
                <a:spcPct val="80000"/>
              </a:lnSpc>
            </a:pPr>
            <a:endParaRPr lang="es-ES" altLang="es-AR" dirty="0"/>
          </a:p>
          <a:p>
            <a:pPr>
              <a:lnSpc>
                <a:spcPct val="80000"/>
              </a:lnSpc>
            </a:pPr>
            <a:r>
              <a:rPr lang="es-ES" altLang="es-AR" dirty="0"/>
              <a:t>REST evoluciona en la red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863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90599"/>
          </a:xfrm>
        </p:spPr>
        <p:txBody>
          <a:bodyPr/>
          <a:lstStyle/>
          <a:p>
            <a:r>
              <a:rPr lang="es-AR" dirty="0" smtClean="0"/>
              <a:t>Restricciones / Principios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828800"/>
            <a:ext cx="7704667" cy="4171016"/>
          </a:xfrm>
        </p:spPr>
        <p:txBody>
          <a:bodyPr>
            <a:normAutofit fontScale="92500" lnSpcReduction="10000"/>
          </a:bodyPr>
          <a:lstStyle/>
          <a:p>
            <a:r>
              <a:rPr lang="es-ES" altLang="es-AR" dirty="0"/>
              <a:t>Cliente Servidor</a:t>
            </a:r>
          </a:p>
          <a:p>
            <a:endParaRPr lang="es-ES" altLang="es-AR" dirty="0"/>
          </a:p>
          <a:p>
            <a:r>
              <a:rPr lang="es-ES" altLang="es-AR" dirty="0"/>
              <a:t>Sin estado</a:t>
            </a:r>
          </a:p>
          <a:p>
            <a:endParaRPr lang="es-ES" altLang="es-AR" dirty="0"/>
          </a:p>
          <a:p>
            <a:r>
              <a:rPr lang="es-ES" altLang="es-AR" dirty="0"/>
              <a:t>Caché</a:t>
            </a:r>
          </a:p>
          <a:p>
            <a:endParaRPr lang="es-ES" altLang="es-AR" dirty="0"/>
          </a:p>
          <a:p>
            <a:r>
              <a:rPr lang="es-ES" altLang="es-AR" dirty="0"/>
              <a:t>Sistema de capas</a:t>
            </a:r>
          </a:p>
          <a:p>
            <a:endParaRPr lang="es-ES" altLang="es-AR" dirty="0"/>
          </a:p>
          <a:p>
            <a:r>
              <a:rPr lang="es-ES" altLang="es-AR" dirty="0"/>
              <a:t>Interfaz Uniforme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3956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228600"/>
            <a:ext cx="7704667" cy="1066799"/>
          </a:xfrm>
        </p:spPr>
        <p:txBody>
          <a:bodyPr/>
          <a:lstStyle/>
          <a:p>
            <a:r>
              <a:rPr lang="es-ES" dirty="0" smtClean="0"/>
              <a:t>Cliente Servidor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295399"/>
            <a:ext cx="7704667" cy="4704417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 smtClean="0"/>
              <a:t>Servidor</a:t>
            </a:r>
            <a:endParaRPr lang="es-AR" b="1" dirty="0" smtClean="0"/>
          </a:p>
          <a:p>
            <a:r>
              <a:rPr lang="es-AR" dirty="0" smtClean="0"/>
              <a:t>Genera </a:t>
            </a:r>
            <a:r>
              <a:rPr lang="es-AR" dirty="0"/>
              <a:t>respuestas que incluyen enlaces a otros recursos para permitirle a la aplicación navegar entre los recursos </a:t>
            </a:r>
            <a:r>
              <a:rPr lang="es-AR" dirty="0" smtClean="0"/>
              <a:t>relacionados</a:t>
            </a:r>
          </a:p>
          <a:p>
            <a:r>
              <a:rPr lang="es-AR" dirty="0"/>
              <a:t>Genera respuestas que indican si son susceptibles de caché o no, para mejorar el rendimiento al reducir la cantidad de </a:t>
            </a:r>
            <a:r>
              <a:rPr lang="es-AR" dirty="0" smtClean="0"/>
              <a:t>peticiones</a:t>
            </a:r>
          </a:p>
          <a:p>
            <a:r>
              <a:rPr lang="es-ES" b="1" dirty="0" smtClean="0"/>
              <a:t>Cliente</a:t>
            </a:r>
          </a:p>
          <a:p>
            <a:r>
              <a:rPr lang="es-AR" dirty="0"/>
              <a:t>Utiliza el atributo Cache-Control del encabezado de la respuesta para determinar si debe cachear el recurso </a:t>
            </a:r>
            <a:endParaRPr lang="es-AR" dirty="0" smtClean="0"/>
          </a:p>
          <a:p>
            <a:r>
              <a:rPr lang="es-AR" dirty="0" smtClean="0"/>
              <a:t>Envía </a:t>
            </a:r>
            <a:r>
              <a:rPr lang="es-AR" dirty="0"/>
              <a:t>peticiones completas que pueden ser serviciadas en forma independiente a otras peticiones</a:t>
            </a:r>
            <a:endParaRPr lang="es-AR" dirty="0" smtClean="0"/>
          </a:p>
          <a:p>
            <a:endParaRPr lang="es-AR" dirty="0"/>
          </a:p>
        </p:txBody>
      </p:sp>
      <p:pic>
        <p:nvPicPr>
          <p:cNvPr id="4" name="Picture 4" descr="cliente_servid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05600" y="23812"/>
            <a:ext cx="2264854" cy="155304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1720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38199"/>
          </a:xfrm>
        </p:spPr>
        <p:txBody>
          <a:bodyPr/>
          <a:lstStyle/>
          <a:p>
            <a:r>
              <a:rPr lang="es-ES" dirty="0" smtClean="0"/>
              <a:t>Sin Estado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2" y="1295400"/>
            <a:ext cx="7704667" cy="3332816"/>
          </a:xfrm>
        </p:spPr>
        <p:txBody>
          <a:bodyPr>
            <a:normAutofit fontScale="92500"/>
          </a:bodyPr>
          <a:lstStyle/>
          <a:p>
            <a:r>
              <a:rPr lang="es-AR" dirty="0"/>
              <a:t>los </a:t>
            </a:r>
            <a:r>
              <a:rPr lang="es-AR" b="1" dirty="0"/>
              <a:t>servicios sin estado</a:t>
            </a:r>
            <a:r>
              <a:rPr lang="es-AR" dirty="0"/>
              <a:t> son mucho más simples de diseñar, escribir y distribuir a través de múltiples servidores. </a:t>
            </a:r>
            <a:endParaRPr lang="es-AR" dirty="0" smtClean="0"/>
          </a:p>
          <a:p>
            <a:r>
              <a:rPr lang="es-AR" dirty="0" smtClean="0"/>
              <a:t>Un </a:t>
            </a:r>
            <a:r>
              <a:rPr lang="es-AR" dirty="0"/>
              <a:t>servicio sin estado no sólo funciona mejor, sino que además mueve la responsabilidad de mantener el estado al cliente de la </a:t>
            </a:r>
            <a:r>
              <a:rPr lang="es-AR" dirty="0" smtClean="0"/>
              <a:t>aplicación</a:t>
            </a:r>
          </a:p>
          <a:p>
            <a:r>
              <a:rPr lang="es-AR" dirty="0"/>
              <a:t>E</a:t>
            </a:r>
            <a:r>
              <a:rPr lang="es-AR" dirty="0" smtClean="0"/>
              <a:t>l </a:t>
            </a:r>
            <a:r>
              <a:rPr lang="es-AR" dirty="0"/>
              <a:t>servidor es responsable de generar las respuestas y proveer una interfaz que le permita al cliente mantener el estado de la aplicación por su cuenta</a:t>
            </a:r>
            <a:endParaRPr lang="es-AR" dirty="0"/>
          </a:p>
        </p:txBody>
      </p:sp>
      <p:pic>
        <p:nvPicPr>
          <p:cNvPr id="2050" name="Picture 2" descr="servicio web statel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829" y="4343400"/>
            <a:ext cx="5127171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20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142999"/>
          </a:xfrm>
        </p:spPr>
        <p:txBody>
          <a:bodyPr/>
          <a:lstStyle/>
          <a:p>
            <a:r>
              <a:rPr lang="es-ES" dirty="0" smtClean="0"/>
              <a:t>Caché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600200"/>
            <a:ext cx="7704667" cy="1371600"/>
          </a:xfrm>
        </p:spPr>
        <p:txBody>
          <a:bodyPr/>
          <a:lstStyle/>
          <a:p>
            <a:r>
              <a:rPr lang="es-AR" dirty="0" smtClean="0"/>
              <a:t>El servidor </a:t>
            </a:r>
            <a:r>
              <a:rPr lang="es-AR" dirty="0"/>
              <a:t>g</a:t>
            </a:r>
            <a:r>
              <a:rPr lang="es-AR" dirty="0" smtClean="0"/>
              <a:t>enera </a:t>
            </a:r>
            <a:r>
              <a:rPr lang="es-AR" dirty="0"/>
              <a:t>respuestas que indican si son susceptibles de caché o no</a:t>
            </a:r>
            <a:endParaRPr lang="es-AR" dirty="0"/>
          </a:p>
        </p:txBody>
      </p:sp>
      <p:pic>
        <p:nvPicPr>
          <p:cNvPr id="4" name="Picture 4" descr="cache_R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2924175"/>
            <a:ext cx="5765227" cy="3629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0378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142999"/>
          </a:xfrm>
        </p:spPr>
        <p:txBody>
          <a:bodyPr/>
          <a:lstStyle/>
          <a:p>
            <a:r>
              <a:rPr lang="es-ES" dirty="0" smtClean="0"/>
              <a:t>Sistema de capas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24000"/>
            <a:ext cx="7704667" cy="2133600"/>
          </a:xfrm>
        </p:spPr>
        <p:txBody>
          <a:bodyPr/>
          <a:lstStyle/>
          <a:p>
            <a:r>
              <a:rPr lang="es-AR" dirty="0" smtClean="0"/>
              <a:t>Los componentes individuales no pueden ver mas allá de la capa inmediata con la cual está interactuando.</a:t>
            </a:r>
          </a:p>
          <a:p>
            <a:r>
              <a:rPr lang="es-AR" dirty="0" smtClean="0"/>
              <a:t>Esto permite que los componentes sean independientes y puedan ser fácilmente reemplazable o extensible.</a:t>
            </a:r>
          </a:p>
        </p:txBody>
      </p:sp>
      <p:pic>
        <p:nvPicPr>
          <p:cNvPr id="4" name="Picture 4" descr="Sistema_cap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81125" y="3657600"/>
            <a:ext cx="7305675" cy="2609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0612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90599"/>
          </a:xfrm>
        </p:spPr>
        <p:txBody>
          <a:bodyPr/>
          <a:lstStyle/>
          <a:p>
            <a:r>
              <a:rPr lang="es-ES" dirty="0" smtClean="0"/>
              <a:t>Interfaz Uniforme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295400"/>
            <a:ext cx="7704667" cy="47044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altLang="es-AR" dirty="0"/>
              <a:t>La implementación se separa del servicio que proporciona.</a:t>
            </a:r>
          </a:p>
          <a:p>
            <a:pPr>
              <a:lnSpc>
                <a:spcPct val="80000"/>
              </a:lnSpc>
            </a:pPr>
            <a:endParaRPr lang="es-ES" altLang="es-AR" dirty="0"/>
          </a:p>
          <a:p>
            <a:pPr>
              <a:lnSpc>
                <a:spcPct val="80000"/>
              </a:lnSpc>
            </a:pPr>
            <a:r>
              <a:rPr lang="es-ES" altLang="es-AR" dirty="0"/>
              <a:t>Mecanismos para conseguirlo: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altLang="es-AR" dirty="0"/>
              <a:t> Recursos e identificación de </a:t>
            </a:r>
            <a:r>
              <a:rPr lang="es-ES" altLang="es-AR" dirty="0" smtClean="0"/>
              <a:t>recursos</a:t>
            </a:r>
            <a:endParaRPr lang="es-ES" altLang="es-AR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altLang="es-AR" dirty="0"/>
              <a:t>  Manipulación de recursos a través </a:t>
            </a:r>
            <a:r>
              <a:rPr lang="es-ES" altLang="es-AR" dirty="0" smtClean="0"/>
              <a:t>de sus representaciones</a:t>
            </a:r>
            <a:endParaRPr lang="es-ES" altLang="es-AR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altLang="es-AR" dirty="0"/>
              <a:t>  Mensajes </a:t>
            </a:r>
            <a:r>
              <a:rPr lang="es-ES" altLang="es-AR" dirty="0" smtClean="0"/>
              <a:t>Auto-descriptivos</a:t>
            </a:r>
            <a:endParaRPr lang="es-ES" altLang="es-AR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altLang="es-AR" dirty="0"/>
              <a:t>  </a:t>
            </a:r>
            <a:r>
              <a:rPr lang="es-ES" altLang="es-AR" dirty="0" err="1"/>
              <a:t>Hipermedios</a:t>
            </a:r>
            <a:r>
              <a:rPr lang="es-ES" altLang="es-AR" dirty="0"/>
              <a:t> como el motor de estado de la aplicación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7399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10648</TotalTime>
  <Words>517</Words>
  <Application>Microsoft Office PowerPoint</Application>
  <PresentationFormat>Presentación en pantalla (4:3)</PresentationFormat>
  <Paragraphs>101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Arial</vt:lpstr>
      <vt:lpstr>Corbel</vt:lpstr>
      <vt:lpstr>华文楷体</vt:lpstr>
      <vt:lpstr>Wingdings</vt:lpstr>
      <vt:lpstr>Parallax</vt:lpstr>
      <vt:lpstr>REST Representational State Transfer</vt:lpstr>
      <vt:lpstr>REST </vt:lpstr>
      <vt:lpstr>Características</vt:lpstr>
      <vt:lpstr>Restricciones / Principios</vt:lpstr>
      <vt:lpstr>Cliente Servidor</vt:lpstr>
      <vt:lpstr>Sin Estado</vt:lpstr>
      <vt:lpstr>Caché</vt:lpstr>
      <vt:lpstr>Sistema de capas</vt:lpstr>
      <vt:lpstr>Interfaz Uniforme</vt:lpstr>
      <vt:lpstr>Presentación de PowerPoint</vt:lpstr>
      <vt:lpstr>Identificación del Recurso</vt:lpstr>
      <vt:lpstr>URI</vt:lpstr>
      <vt:lpstr>Manipulación de Recursos</vt:lpstr>
      <vt:lpstr>Mensaje Autodescriptivos</vt:lpstr>
      <vt:lpstr>Hipermedio para representar la información</vt:lpstr>
      <vt:lpstr>Métodos de REST</vt:lpstr>
      <vt:lpstr>Presentación de PowerPoint</vt:lpstr>
      <vt:lpstr>Códigos de respuesta</vt:lpstr>
      <vt:lpstr>Diferencias SOAP y REST</vt:lpstr>
      <vt:lpstr>ASP.NET Web API</vt:lpstr>
      <vt:lpstr>Arquitectura ASP.NET</vt:lpstr>
      <vt:lpstr>Por qué necesitamos Web API</vt:lpstr>
      <vt:lpstr>Qué es Web API?</vt:lpstr>
      <vt:lpstr>Demo</vt:lpstr>
      <vt:lpstr>HTTP method</vt:lpstr>
      <vt:lpstr>Securing ASP.NET Web API</vt:lpstr>
      <vt:lpstr>ASP.NET Web API Processing Architecture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Web API</dc:title>
  <dc:creator>peixg</dc:creator>
  <cp:lastModifiedBy>Fabricio Q</cp:lastModifiedBy>
  <cp:revision>39</cp:revision>
  <dcterms:created xsi:type="dcterms:W3CDTF">2012-08-17T06:23:21Z</dcterms:created>
  <dcterms:modified xsi:type="dcterms:W3CDTF">2018-06-01T03:31:23Z</dcterms:modified>
</cp:coreProperties>
</file>