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E43235A-84B4-4DEE-9965-6DBC81F0BDAF}" type="datetimeFigureOut">
              <a:rPr lang="fr-MA" smtClean="0"/>
              <a:t>29/10/2024</a:t>
            </a:fld>
            <a:endParaRPr lang="fr-MA"/>
          </a:p>
        </p:txBody>
      </p:sp>
      <p:sp>
        <p:nvSpPr>
          <p:cNvPr id="5" name="Footer Placeholder 4"/>
          <p:cNvSpPr>
            <a:spLocks noGrp="1"/>
          </p:cNvSpPr>
          <p:nvPr>
            <p:ph type="ftr" sz="quarter" idx="11"/>
          </p:nvPr>
        </p:nvSpPr>
        <p:spPr/>
        <p:txBody>
          <a:bodyPr/>
          <a:lstStyle/>
          <a:p>
            <a:endParaRPr lang="fr-MA"/>
          </a:p>
        </p:txBody>
      </p:sp>
      <p:sp>
        <p:nvSpPr>
          <p:cNvPr id="6" name="Slide Number Placeholder 5"/>
          <p:cNvSpPr>
            <a:spLocks noGrp="1"/>
          </p:cNvSpPr>
          <p:nvPr>
            <p:ph type="sldNum" sz="quarter" idx="12"/>
          </p:nvPr>
        </p:nvSpPr>
        <p:spPr/>
        <p:txBody>
          <a:bodyPr/>
          <a:lstStyle/>
          <a:p>
            <a:fld id="{A2BC3192-3831-49A4-937D-823F43476276}" type="slidenum">
              <a:rPr lang="fr-MA" smtClean="0"/>
              <a:t>‹#›</a:t>
            </a:fld>
            <a:endParaRPr lang="fr-MA"/>
          </a:p>
        </p:txBody>
      </p:sp>
    </p:spTree>
    <p:extLst>
      <p:ext uri="{BB962C8B-B14F-4D97-AF65-F5344CB8AC3E}">
        <p14:creationId xmlns:p14="http://schemas.microsoft.com/office/powerpoint/2010/main" val="17174352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43235A-84B4-4DEE-9965-6DBC81F0BDAF}" type="datetimeFigureOut">
              <a:rPr lang="fr-MA" smtClean="0"/>
              <a:t>29/10/2024</a:t>
            </a:fld>
            <a:endParaRPr lang="fr-MA"/>
          </a:p>
        </p:txBody>
      </p:sp>
      <p:sp>
        <p:nvSpPr>
          <p:cNvPr id="5" name="Footer Placeholder 4"/>
          <p:cNvSpPr>
            <a:spLocks noGrp="1"/>
          </p:cNvSpPr>
          <p:nvPr>
            <p:ph type="ftr" sz="quarter" idx="11"/>
          </p:nvPr>
        </p:nvSpPr>
        <p:spPr/>
        <p:txBody>
          <a:bodyPr/>
          <a:lstStyle/>
          <a:p>
            <a:endParaRPr lang="fr-MA"/>
          </a:p>
        </p:txBody>
      </p:sp>
      <p:sp>
        <p:nvSpPr>
          <p:cNvPr id="6" name="Slide Number Placeholder 5"/>
          <p:cNvSpPr>
            <a:spLocks noGrp="1"/>
          </p:cNvSpPr>
          <p:nvPr>
            <p:ph type="sldNum" sz="quarter" idx="12"/>
          </p:nvPr>
        </p:nvSpPr>
        <p:spPr/>
        <p:txBody>
          <a:bodyPr/>
          <a:lstStyle/>
          <a:p>
            <a:fld id="{A2BC3192-3831-49A4-937D-823F43476276}" type="slidenum">
              <a:rPr lang="fr-MA" smtClean="0"/>
              <a:t>‹#›</a:t>
            </a:fld>
            <a:endParaRPr lang="fr-MA"/>
          </a:p>
        </p:txBody>
      </p:sp>
    </p:spTree>
    <p:extLst>
      <p:ext uri="{BB962C8B-B14F-4D97-AF65-F5344CB8AC3E}">
        <p14:creationId xmlns:p14="http://schemas.microsoft.com/office/powerpoint/2010/main" val="12597482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43235A-84B4-4DEE-9965-6DBC81F0BDAF}" type="datetimeFigureOut">
              <a:rPr lang="fr-MA" smtClean="0"/>
              <a:t>29/10/2024</a:t>
            </a:fld>
            <a:endParaRPr lang="fr-MA"/>
          </a:p>
        </p:txBody>
      </p:sp>
      <p:sp>
        <p:nvSpPr>
          <p:cNvPr id="5" name="Footer Placeholder 4"/>
          <p:cNvSpPr>
            <a:spLocks noGrp="1"/>
          </p:cNvSpPr>
          <p:nvPr>
            <p:ph type="ftr" sz="quarter" idx="11"/>
          </p:nvPr>
        </p:nvSpPr>
        <p:spPr/>
        <p:txBody>
          <a:bodyPr/>
          <a:lstStyle/>
          <a:p>
            <a:endParaRPr lang="fr-MA"/>
          </a:p>
        </p:txBody>
      </p:sp>
      <p:sp>
        <p:nvSpPr>
          <p:cNvPr id="6" name="Slide Number Placeholder 5"/>
          <p:cNvSpPr>
            <a:spLocks noGrp="1"/>
          </p:cNvSpPr>
          <p:nvPr>
            <p:ph type="sldNum" sz="quarter" idx="12"/>
          </p:nvPr>
        </p:nvSpPr>
        <p:spPr/>
        <p:txBody>
          <a:bodyPr/>
          <a:lstStyle/>
          <a:p>
            <a:fld id="{A2BC3192-3831-49A4-937D-823F43476276}" type="slidenum">
              <a:rPr lang="fr-MA" smtClean="0"/>
              <a:t>‹#›</a:t>
            </a:fld>
            <a:endParaRPr lang="fr-MA"/>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7505337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43235A-84B4-4DEE-9965-6DBC81F0BDAF}" type="datetimeFigureOut">
              <a:rPr lang="fr-MA" smtClean="0"/>
              <a:t>29/10/2024</a:t>
            </a:fld>
            <a:endParaRPr lang="fr-MA"/>
          </a:p>
        </p:txBody>
      </p:sp>
      <p:sp>
        <p:nvSpPr>
          <p:cNvPr id="5" name="Footer Placeholder 4"/>
          <p:cNvSpPr>
            <a:spLocks noGrp="1"/>
          </p:cNvSpPr>
          <p:nvPr>
            <p:ph type="ftr" sz="quarter" idx="11"/>
          </p:nvPr>
        </p:nvSpPr>
        <p:spPr/>
        <p:txBody>
          <a:bodyPr/>
          <a:lstStyle/>
          <a:p>
            <a:endParaRPr lang="fr-MA"/>
          </a:p>
        </p:txBody>
      </p:sp>
      <p:sp>
        <p:nvSpPr>
          <p:cNvPr id="6" name="Slide Number Placeholder 5"/>
          <p:cNvSpPr>
            <a:spLocks noGrp="1"/>
          </p:cNvSpPr>
          <p:nvPr>
            <p:ph type="sldNum" sz="quarter" idx="12"/>
          </p:nvPr>
        </p:nvSpPr>
        <p:spPr/>
        <p:txBody>
          <a:bodyPr/>
          <a:lstStyle/>
          <a:p>
            <a:fld id="{A2BC3192-3831-49A4-937D-823F43476276}" type="slidenum">
              <a:rPr lang="fr-MA" smtClean="0"/>
              <a:t>‹#›</a:t>
            </a:fld>
            <a:endParaRPr lang="fr-MA"/>
          </a:p>
        </p:txBody>
      </p:sp>
    </p:spTree>
    <p:extLst>
      <p:ext uri="{BB962C8B-B14F-4D97-AF65-F5344CB8AC3E}">
        <p14:creationId xmlns:p14="http://schemas.microsoft.com/office/powerpoint/2010/main" val="2510027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43235A-84B4-4DEE-9965-6DBC81F0BDAF}" type="datetimeFigureOut">
              <a:rPr lang="fr-MA" smtClean="0"/>
              <a:t>29/10/2024</a:t>
            </a:fld>
            <a:endParaRPr lang="fr-MA"/>
          </a:p>
        </p:txBody>
      </p:sp>
      <p:sp>
        <p:nvSpPr>
          <p:cNvPr id="5" name="Footer Placeholder 4"/>
          <p:cNvSpPr>
            <a:spLocks noGrp="1"/>
          </p:cNvSpPr>
          <p:nvPr>
            <p:ph type="ftr" sz="quarter" idx="11"/>
          </p:nvPr>
        </p:nvSpPr>
        <p:spPr/>
        <p:txBody>
          <a:bodyPr/>
          <a:lstStyle/>
          <a:p>
            <a:endParaRPr lang="fr-MA"/>
          </a:p>
        </p:txBody>
      </p:sp>
      <p:sp>
        <p:nvSpPr>
          <p:cNvPr id="6" name="Slide Number Placeholder 5"/>
          <p:cNvSpPr>
            <a:spLocks noGrp="1"/>
          </p:cNvSpPr>
          <p:nvPr>
            <p:ph type="sldNum" sz="quarter" idx="12"/>
          </p:nvPr>
        </p:nvSpPr>
        <p:spPr/>
        <p:txBody>
          <a:bodyPr/>
          <a:lstStyle/>
          <a:p>
            <a:fld id="{A2BC3192-3831-49A4-937D-823F43476276}" type="slidenum">
              <a:rPr lang="fr-MA" smtClean="0"/>
              <a:t>‹#›</a:t>
            </a:fld>
            <a:endParaRPr lang="fr-MA"/>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736629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43235A-84B4-4DEE-9965-6DBC81F0BDAF}" type="datetimeFigureOut">
              <a:rPr lang="fr-MA" smtClean="0"/>
              <a:t>29/10/2024</a:t>
            </a:fld>
            <a:endParaRPr lang="fr-MA"/>
          </a:p>
        </p:txBody>
      </p:sp>
      <p:sp>
        <p:nvSpPr>
          <p:cNvPr id="5" name="Footer Placeholder 4"/>
          <p:cNvSpPr>
            <a:spLocks noGrp="1"/>
          </p:cNvSpPr>
          <p:nvPr>
            <p:ph type="ftr" sz="quarter" idx="11"/>
          </p:nvPr>
        </p:nvSpPr>
        <p:spPr/>
        <p:txBody>
          <a:bodyPr/>
          <a:lstStyle/>
          <a:p>
            <a:endParaRPr lang="fr-MA"/>
          </a:p>
        </p:txBody>
      </p:sp>
      <p:sp>
        <p:nvSpPr>
          <p:cNvPr id="6" name="Slide Number Placeholder 5"/>
          <p:cNvSpPr>
            <a:spLocks noGrp="1"/>
          </p:cNvSpPr>
          <p:nvPr>
            <p:ph type="sldNum" sz="quarter" idx="12"/>
          </p:nvPr>
        </p:nvSpPr>
        <p:spPr/>
        <p:txBody>
          <a:bodyPr/>
          <a:lstStyle/>
          <a:p>
            <a:fld id="{A2BC3192-3831-49A4-937D-823F43476276}" type="slidenum">
              <a:rPr lang="fr-MA" smtClean="0"/>
              <a:t>‹#›</a:t>
            </a:fld>
            <a:endParaRPr lang="fr-MA"/>
          </a:p>
        </p:txBody>
      </p:sp>
    </p:spTree>
    <p:extLst>
      <p:ext uri="{BB962C8B-B14F-4D97-AF65-F5344CB8AC3E}">
        <p14:creationId xmlns:p14="http://schemas.microsoft.com/office/powerpoint/2010/main" val="23153935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43235A-84B4-4DEE-9965-6DBC81F0BDAF}" type="datetimeFigureOut">
              <a:rPr lang="fr-MA" smtClean="0"/>
              <a:t>29/10/2024</a:t>
            </a:fld>
            <a:endParaRPr lang="fr-MA"/>
          </a:p>
        </p:txBody>
      </p:sp>
      <p:sp>
        <p:nvSpPr>
          <p:cNvPr id="5" name="Footer Placeholder 4"/>
          <p:cNvSpPr>
            <a:spLocks noGrp="1"/>
          </p:cNvSpPr>
          <p:nvPr>
            <p:ph type="ftr" sz="quarter" idx="11"/>
          </p:nvPr>
        </p:nvSpPr>
        <p:spPr/>
        <p:txBody>
          <a:bodyPr/>
          <a:lstStyle/>
          <a:p>
            <a:endParaRPr lang="fr-MA"/>
          </a:p>
        </p:txBody>
      </p:sp>
      <p:sp>
        <p:nvSpPr>
          <p:cNvPr id="6" name="Slide Number Placeholder 5"/>
          <p:cNvSpPr>
            <a:spLocks noGrp="1"/>
          </p:cNvSpPr>
          <p:nvPr>
            <p:ph type="sldNum" sz="quarter" idx="12"/>
          </p:nvPr>
        </p:nvSpPr>
        <p:spPr/>
        <p:txBody>
          <a:bodyPr/>
          <a:lstStyle/>
          <a:p>
            <a:fld id="{A2BC3192-3831-49A4-937D-823F43476276}" type="slidenum">
              <a:rPr lang="fr-MA" smtClean="0"/>
              <a:t>‹#›</a:t>
            </a:fld>
            <a:endParaRPr lang="fr-MA"/>
          </a:p>
        </p:txBody>
      </p:sp>
    </p:spTree>
    <p:extLst>
      <p:ext uri="{BB962C8B-B14F-4D97-AF65-F5344CB8AC3E}">
        <p14:creationId xmlns:p14="http://schemas.microsoft.com/office/powerpoint/2010/main" val="30217516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43235A-84B4-4DEE-9965-6DBC81F0BDAF}" type="datetimeFigureOut">
              <a:rPr lang="fr-MA" smtClean="0"/>
              <a:t>29/10/2024</a:t>
            </a:fld>
            <a:endParaRPr lang="fr-MA"/>
          </a:p>
        </p:txBody>
      </p:sp>
      <p:sp>
        <p:nvSpPr>
          <p:cNvPr id="5" name="Footer Placeholder 4"/>
          <p:cNvSpPr>
            <a:spLocks noGrp="1"/>
          </p:cNvSpPr>
          <p:nvPr>
            <p:ph type="ftr" sz="quarter" idx="11"/>
          </p:nvPr>
        </p:nvSpPr>
        <p:spPr/>
        <p:txBody>
          <a:bodyPr/>
          <a:lstStyle/>
          <a:p>
            <a:endParaRPr lang="fr-MA"/>
          </a:p>
        </p:txBody>
      </p:sp>
      <p:sp>
        <p:nvSpPr>
          <p:cNvPr id="6" name="Slide Number Placeholder 5"/>
          <p:cNvSpPr>
            <a:spLocks noGrp="1"/>
          </p:cNvSpPr>
          <p:nvPr>
            <p:ph type="sldNum" sz="quarter" idx="12"/>
          </p:nvPr>
        </p:nvSpPr>
        <p:spPr/>
        <p:txBody>
          <a:bodyPr/>
          <a:lstStyle/>
          <a:p>
            <a:fld id="{A2BC3192-3831-49A4-937D-823F43476276}" type="slidenum">
              <a:rPr lang="fr-MA" smtClean="0"/>
              <a:t>‹#›</a:t>
            </a:fld>
            <a:endParaRPr lang="fr-MA"/>
          </a:p>
        </p:txBody>
      </p:sp>
    </p:spTree>
    <p:extLst>
      <p:ext uri="{BB962C8B-B14F-4D97-AF65-F5344CB8AC3E}">
        <p14:creationId xmlns:p14="http://schemas.microsoft.com/office/powerpoint/2010/main" val="15381204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43235A-84B4-4DEE-9965-6DBC81F0BDAF}" type="datetimeFigureOut">
              <a:rPr lang="fr-MA" smtClean="0"/>
              <a:t>29/10/2024</a:t>
            </a:fld>
            <a:endParaRPr lang="fr-MA"/>
          </a:p>
        </p:txBody>
      </p:sp>
      <p:sp>
        <p:nvSpPr>
          <p:cNvPr id="5" name="Footer Placeholder 4"/>
          <p:cNvSpPr>
            <a:spLocks noGrp="1"/>
          </p:cNvSpPr>
          <p:nvPr>
            <p:ph type="ftr" sz="quarter" idx="11"/>
          </p:nvPr>
        </p:nvSpPr>
        <p:spPr/>
        <p:txBody>
          <a:bodyPr/>
          <a:lstStyle/>
          <a:p>
            <a:endParaRPr lang="fr-MA"/>
          </a:p>
        </p:txBody>
      </p:sp>
      <p:sp>
        <p:nvSpPr>
          <p:cNvPr id="6" name="Slide Number Placeholder 5"/>
          <p:cNvSpPr>
            <a:spLocks noGrp="1"/>
          </p:cNvSpPr>
          <p:nvPr>
            <p:ph type="sldNum" sz="quarter" idx="12"/>
          </p:nvPr>
        </p:nvSpPr>
        <p:spPr/>
        <p:txBody>
          <a:bodyPr/>
          <a:lstStyle/>
          <a:p>
            <a:fld id="{A2BC3192-3831-49A4-937D-823F43476276}" type="slidenum">
              <a:rPr lang="fr-MA" smtClean="0"/>
              <a:t>‹#›</a:t>
            </a:fld>
            <a:endParaRPr lang="fr-MA"/>
          </a:p>
        </p:txBody>
      </p:sp>
    </p:spTree>
    <p:extLst>
      <p:ext uri="{BB962C8B-B14F-4D97-AF65-F5344CB8AC3E}">
        <p14:creationId xmlns:p14="http://schemas.microsoft.com/office/powerpoint/2010/main" val="36691607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43235A-84B4-4DEE-9965-6DBC81F0BDAF}" type="datetimeFigureOut">
              <a:rPr lang="fr-MA" smtClean="0"/>
              <a:t>29/10/2024</a:t>
            </a:fld>
            <a:endParaRPr lang="fr-MA"/>
          </a:p>
        </p:txBody>
      </p:sp>
      <p:sp>
        <p:nvSpPr>
          <p:cNvPr id="5" name="Footer Placeholder 4"/>
          <p:cNvSpPr>
            <a:spLocks noGrp="1"/>
          </p:cNvSpPr>
          <p:nvPr>
            <p:ph type="ftr" sz="quarter" idx="11"/>
          </p:nvPr>
        </p:nvSpPr>
        <p:spPr/>
        <p:txBody>
          <a:bodyPr/>
          <a:lstStyle/>
          <a:p>
            <a:endParaRPr lang="fr-MA"/>
          </a:p>
        </p:txBody>
      </p:sp>
      <p:sp>
        <p:nvSpPr>
          <p:cNvPr id="6" name="Slide Number Placeholder 5"/>
          <p:cNvSpPr>
            <a:spLocks noGrp="1"/>
          </p:cNvSpPr>
          <p:nvPr>
            <p:ph type="sldNum" sz="quarter" idx="12"/>
          </p:nvPr>
        </p:nvSpPr>
        <p:spPr/>
        <p:txBody>
          <a:bodyPr/>
          <a:lstStyle/>
          <a:p>
            <a:fld id="{A2BC3192-3831-49A4-937D-823F43476276}" type="slidenum">
              <a:rPr lang="fr-MA" smtClean="0"/>
              <a:t>‹#›</a:t>
            </a:fld>
            <a:endParaRPr lang="fr-MA"/>
          </a:p>
        </p:txBody>
      </p:sp>
    </p:spTree>
    <p:extLst>
      <p:ext uri="{BB962C8B-B14F-4D97-AF65-F5344CB8AC3E}">
        <p14:creationId xmlns:p14="http://schemas.microsoft.com/office/powerpoint/2010/main" val="36849254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E43235A-84B4-4DEE-9965-6DBC81F0BDAF}" type="datetimeFigureOut">
              <a:rPr lang="fr-MA" smtClean="0"/>
              <a:t>29/10/2024</a:t>
            </a:fld>
            <a:endParaRPr lang="fr-MA"/>
          </a:p>
        </p:txBody>
      </p:sp>
      <p:sp>
        <p:nvSpPr>
          <p:cNvPr id="6" name="Footer Placeholder 5"/>
          <p:cNvSpPr>
            <a:spLocks noGrp="1"/>
          </p:cNvSpPr>
          <p:nvPr>
            <p:ph type="ftr" sz="quarter" idx="11"/>
          </p:nvPr>
        </p:nvSpPr>
        <p:spPr/>
        <p:txBody>
          <a:bodyPr/>
          <a:lstStyle/>
          <a:p>
            <a:endParaRPr lang="fr-MA"/>
          </a:p>
        </p:txBody>
      </p:sp>
      <p:sp>
        <p:nvSpPr>
          <p:cNvPr id="7" name="Slide Number Placeholder 6"/>
          <p:cNvSpPr>
            <a:spLocks noGrp="1"/>
          </p:cNvSpPr>
          <p:nvPr>
            <p:ph type="sldNum" sz="quarter" idx="12"/>
          </p:nvPr>
        </p:nvSpPr>
        <p:spPr/>
        <p:txBody>
          <a:bodyPr/>
          <a:lstStyle/>
          <a:p>
            <a:fld id="{A2BC3192-3831-49A4-937D-823F43476276}" type="slidenum">
              <a:rPr lang="fr-MA" smtClean="0"/>
              <a:t>‹#›</a:t>
            </a:fld>
            <a:endParaRPr lang="fr-MA"/>
          </a:p>
        </p:txBody>
      </p:sp>
    </p:spTree>
    <p:extLst>
      <p:ext uri="{BB962C8B-B14F-4D97-AF65-F5344CB8AC3E}">
        <p14:creationId xmlns:p14="http://schemas.microsoft.com/office/powerpoint/2010/main" val="40016041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E43235A-84B4-4DEE-9965-6DBC81F0BDAF}" type="datetimeFigureOut">
              <a:rPr lang="fr-MA" smtClean="0"/>
              <a:t>29/10/2024</a:t>
            </a:fld>
            <a:endParaRPr lang="fr-MA"/>
          </a:p>
        </p:txBody>
      </p:sp>
      <p:sp>
        <p:nvSpPr>
          <p:cNvPr id="8" name="Footer Placeholder 7"/>
          <p:cNvSpPr>
            <a:spLocks noGrp="1"/>
          </p:cNvSpPr>
          <p:nvPr>
            <p:ph type="ftr" sz="quarter" idx="11"/>
          </p:nvPr>
        </p:nvSpPr>
        <p:spPr/>
        <p:txBody>
          <a:bodyPr/>
          <a:lstStyle/>
          <a:p>
            <a:endParaRPr lang="fr-MA"/>
          </a:p>
        </p:txBody>
      </p:sp>
      <p:sp>
        <p:nvSpPr>
          <p:cNvPr id="9" name="Slide Number Placeholder 8"/>
          <p:cNvSpPr>
            <a:spLocks noGrp="1"/>
          </p:cNvSpPr>
          <p:nvPr>
            <p:ph type="sldNum" sz="quarter" idx="12"/>
          </p:nvPr>
        </p:nvSpPr>
        <p:spPr/>
        <p:txBody>
          <a:bodyPr/>
          <a:lstStyle/>
          <a:p>
            <a:fld id="{A2BC3192-3831-49A4-937D-823F43476276}" type="slidenum">
              <a:rPr lang="fr-MA" smtClean="0"/>
              <a:t>‹#›</a:t>
            </a:fld>
            <a:endParaRPr lang="fr-MA"/>
          </a:p>
        </p:txBody>
      </p:sp>
    </p:spTree>
    <p:extLst>
      <p:ext uri="{BB962C8B-B14F-4D97-AF65-F5344CB8AC3E}">
        <p14:creationId xmlns:p14="http://schemas.microsoft.com/office/powerpoint/2010/main" val="623206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E43235A-84B4-4DEE-9965-6DBC81F0BDAF}" type="datetimeFigureOut">
              <a:rPr lang="fr-MA" smtClean="0"/>
              <a:t>29/10/2024</a:t>
            </a:fld>
            <a:endParaRPr lang="fr-MA"/>
          </a:p>
        </p:txBody>
      </p:sp>
      <p:sp>
        <p:nvSpPr>
          <p:cNvPr id="4" name="Footer Placeholder 3"/>
          <p:cNvSpPr>
            <a:spLocks noGrp="1"/>
          </p:cNvSpPr>
          <p:nvPr>
            <p:ph type="ftr" sz="quarter" idx="11"/>
          </p:nvPr>
        </p:nvSpPr>
        <p:spPr/>
        <p:txBody>
          <a:bodyPr/>
          <a:lstStyle/>
          <a:p>
            <a:endParaRPr lang="fr-MA"/>
          </a:p>
        </p:txBody>
      </p:sp>
      <p:sp>
        <p:nvSpPr>
          <p:cNvPr id="5" name="Slide Number Placeholder 4"/>
          <p:cNvSpPr>
            <a:spLocks noGrp="1"/>
          </p:cNvSpPr>
          <p:nvPr>
            <p:ph type="sldNum" sz="quarter" idx="12"/>
          </p:nvPr>
        </p:nvSpPr>
        <p:spPr/>
        <p:txBody>
          <a:bodyPr/>
          <a:lstStyle/>
          <a:p>
            <a:fld id="{A2BC3192-3831-49A4-937D-823F43476276}" type="slidenum">
              <a:rPr lang="fr-MA" smtClean="0"/>
              <a:t>‹#›</a:t>
            </a:fld>
            <a:endParaRPr lang="fr-MA"/>
          </a:p>
        </p:txBody>
      </p:sp>
    </p:spTree>
    <p:extLst>
      <p:ext uri="{BB962C8B-B14F-4D97-AF65-F5344CB8AC3E}">
        <p14:creationId xmlns:p14="http://schemas.microsoft.com/office/powerpoint/2010/main" val="917178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43235A-84B4-4DEE-9965-6DBC81F0BDAF}" type="datetimeFigureOut">
              <a:rPr lang="fr-MA" smtClean="0"/>
              <a:t>29/10/2024</a:t>
            </a:fld>
            <a:endParaRPr lang="fr-MA"/>
          </a:p>
        </p:txBody>
      </p:sp>
      <p:sp>
        <p:nvSpPr>
          <p:cNvPr id="3" name="Footer Placeholder 2"/>
          <p:cNvSpPr>
            <a:spLocks noGrp="1"/>
          </p:cNvSpPr>
          <p:nvPr>
            <p:ph type="ftr" sz="quarter" idx="11"/>
          </p:nvPr>
        </p:nvSpPr>
        <p:spPr/>
        <p:txBody>
          <a:bodyPr/>
          <a:lstStyle/>
          <a:p>
            <a:endParaRPr lang="fr-MA"/>
          </a:p>
        </p:txBody>
      </p:sp>
      <p:sp>
        <p:nvSpPr>
          <p:cNvPr id="4" name="Slide Number Placeholder 3"/>
          <p:cNvSpPr>
            <a:spLocks noGrp="1"/>
          </p:cNvSpPr>
          <p:nvPr>
            <p:ph type="sldNum" sz="quarter" idx="12"/>
          </p:nvPr>
        </p:nvSpPr>
        <p:spPr/>
        <p:txBody>
          <a:bodyPr/>
          <a:lstStyle/>
          <a:p>
            <a:fld id="{A2BC3192-3831-49A4-937D-823F43476276}" type="slidenum">
              <a:rPr lang="fr-MA" smtClean="0"/>
              <a:t>‹#›</a:t>
            </a:fld>
            <a:endParaRPr lang="fr-MA"/>
          </a:p>
        </p:txBody>
      </p:sp>
    </p:spTree>
    <p:extLst>
      <p:ext uri="{BB962C8B-B14F-4D97-AF65-F5344CB8AC3E}">
        <p14:creationId xmlns:p14="http://schemas.microsoft.com/office/powerpoint/2010/main" val="34964018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E43235A-84B4-4DEE-9965-6DBC81F0BDAF}" type="datetimeFigureOut">
              <a:rPr lang="fr-MA" smtClean="0"/>
              <a:t>29/10/2024</a:t>
            </a:fld>
            <a:endParaRPr lang="fr-MA"/>
          </a:p>
        </p:txBody>
      </p:sp>
      <p:sp>
        <p:nvSpPr>
          <p:cNvPr id="6" name="Footer Placeholder 5"/>
          <p:cNvSpPr>
            <a:spLocks noGrp="1"/>
          </p:cNvSpPr>
          <p:nvPr>
            <p:ph type="ftr" sz="quarter" idx="11"/>
          </p:nvPr>
        </p:nvSpPr>
        <p:spPr/>
        <p:txBody>
          <a:bodyPr/>
          <a:lstStyle/>
          <a:p>
            <a:endParaRPr lang="fr-MA"/>
          </a:p>
        </p:txBody>
      </p:sp>
      <p:sp>
        <p:nvSpPr>
          <p:cNvPr id="7" name="Slide Number Placeholder 6"/>
          <p:cNvSpPr>
            <a:spLocks noGrp="1"/>
          </p:cNvSpPr>
          <p:nvPr>
            <p:ph type="sldNum" sz="quarter" idx="12"/>
          </p:nvPr>
        </p:nvSpPr>
        <p:spPr/>
        <p:txBody>
          <a:bodyPr/>
          <a:lstStyle/>
          <a:p>
            <a:fld id="{A2BC3192-3831-49A4-937D-823F43476276}" type="slidenum">
              <a:rPr lang="fr-MA" smtClean="0"/>
              <a:t>‹#›</a:t>
            </a:fld>
            <a:endParaRPr lang="fr-MA"/>
          </a:p>
        </p:txBody>
      </p:sp>
    </p:spTree>
    <p:extLst>
      <p:ext uri="{BB962C8B-B14F-4D97-AF65-F5344CB8AC3E}">
        <p14:creationId xmlns:p14="http://schemas.microsoft.com/office/powerpoint/2010/main" val="38708469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E43235A-84B4-4DEE-9965-6DBC81F0BDAF}" type="datetimeFigureOut">
              <a:rPr lang="fr-MA" smtClean="0"/>
              <a:t>29/10/2024</a:t>
            </a:fld>
            <a:endParaRPr lang="fr-MA"/>
          </a:p>
        </p:txBody>
      </p:sp>
      <p:sp>
        <p:nvSpPr>
          <p:cNvPr id="6" name="Footer Placeholder 5"/>
          <p:cNvSpPr>
            <a:spLocks noGrp="1"/>
          </p:cNvSpPr>
          <p:nvPr>
            <p:ph type="ftr" sz="quarter" idx="11"/>
          </p:nvPr>
        </p:nvSpPr>
        <p:spPr/>
        <p:txBody>
          <a:bodyPr/>
          <a:lstStyle/>
          <a:p>
            <a:endParaRPr lang="fr-MA"/>
          </a:p>
        </p:txBody>
      </p:sp>
      <p:sp>
        <p:nvSpPr>
          <p:cNvPr id="7" name="Slide Number Placeholder 6"/>
          <p:cNvSpPr>
            <a:spLocks noGrp="1"/>
          </p:cNvSpPr>
          <p:nvPr>
            <p:ph type="sldNum" sz="quarter" idx="12"/>
          </p:nvPr>
        </p:nvSpPr>
        <p:spPr/>
        <p:txBody>
          <a:bodyPr/>
          <a:lstStyle/>
          <a:p>
            <a:fld id="{A2BC3192-3831-49A4-937D-823F43476276}" type="slidenum">
              <a:rPr lang="fr-MA" smtClean="0"/>
              <a:t>‹#›</a:t>
            </a:fld>
            <a:endParaRPr lang="fr-MA"/>
          </a:p>
        </p:txBody>
      </p:sp>
    </p:spTree>
    <p:extLst>
      <p:ext uri="{BB962C8B-B14F-4D97-AF65-F5344CB8AC3E}">
        <p14:creationId xmlns:p14="http://schemas.microsoft.com/office/powerpoint/2010/main" val="4423051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E43235A-84B4-4DEE-9965-6DBC81F0BDAF}" type="datetimeFigureOut">
              <a:rPr lang="fr-MA" smtClean="0"/>
              <a:t>29/10/2024</a:t>
            </a:fld>
            <a:endParaRPr lang="fr-MA"/>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fr-MA"/>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2BC3192-3831-49A4-937D-823F43476276}" type="slidenum">
              <a:rPr lang="fr-MA" smtClean="0"/>
              <a:t>‹#›</a:t>
            </a:fld>
            <a:endParaRPr lang="fr-MA"/>
          </a:p>
        </p:txBody>
      </p:sp>
    </p:spTree>
    <p:extLst>
      <p:ext uri="{BB962C8B-B14F-4D97-AF65-F5344CB8AC3E}">
        <p14:creationId xmlns:p14="http://schemas.microsoft.com/office/powerpoint/2010/main" val="28343207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jp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9958B16-BCFD-133A-0E3E-8E57EE1EEDFE}"/>
              </a:ext>
            </a:extLst>
          </p:cNvPr>
          <p:cNvSpPr/>
          <p:nvPr/>
        </p:nvSpPr>
        <p:spPr>
          <a:xfrm>
            <a:off x="427806" y="668153"/>
            <a:ext cx="9070758" cy="1938992"/>
          </a:xfrm>
          <a:prstGeom prst="rect">
            <a:avLst/>
          </a:prstGeom>
          <a:noFill/>
        </p:spPr>
        <p:txBody>
          <a:bodyPr wrap="square" lIns="91440" tIns="45720" rIns="91440" bIns="45720">
            <a:spAutoFit/>
          </a:bodyPr>
          <a:lstStyle/>
          <a:p>
            <a:pPr algn="ctr"/>
            <a:r>
              <a:rPr lang="en-US" sz="60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Quiz Vibes A Full Stack Quiz Platform Project</a:t>
            </a:r>
          </a:p>
        </p:txBody>
      </p:sp>
      <p:sp>
        <p:nvSpPr>
          <p:cNvPr id="5" name="Rectangle 4">
            <a:extLst>
              <a:ext uri="{FF2B5EF4-FFF2-40B4-BE49-F238E27FC236}">
                <a16:creationId xmlns:a16="http://schemas.microsoft.com/office/drawing/2014/main" id="{CD277383-B571-9F4D-C422-D603BE61C167}"/>
              </a:ext>
            </a:extLst>
          </p:cNvPr>
          <p:cNvSpPr/>
          <p:nvPr/>
        </p:nvSpPr>
        <p:spPr>
          <a:xfrm>
            <a:off x="3383153" y="2782668"/>
            <a:ext cx="3728072" cy="646331"/>
          </a:xfrm>
          <a:prstGeom prst="rect">
            <a:avLst/>
          </a:prstGeom>
          <a:noFill/>
        </p:spPr>
        <p:txBody>
          <a:bodyPr wrap="none" lIns="91440" tIns="45720" rIns="91440" bIns="45720">
            <a:spAutoFit/>
          </a:bodyPr>
          <a:lstStyle/>
          <a:p>
            <a:pPr algn="ctr"/>
            <a:r>
              <a:rPr lang="en-US" sz="3600" dirty="0">
                <a:ln w="0"/>
                <a:solidFill>
                  <a:schemeClr val="accent1"/>
                </a:solidFill>
                <a:effectLst>
                  <a:outerShdw blurRad="38100" dist="25400" dir="5400000" algn="ctr" rotWithShape="0">
                    <a:srgbClr val="6E747A">
                      <a:alpha val="43000"/>
                    </a:srgbClr>
                  </a:outerShdw>
                </a:effectLst>
              </a:rPr>
              <a:t>ALX Final Project</a:t>
            </a:r>
          </a:p>
        </p:txBody>
      </p:sp>
      <p:sp>
        <p:nvSpPr>
          <p:cNvPr id="6" name="Google Shape;55;p13">
            <a:extLst>
              <a:ext uri="{FF2B5EF4-FFF2-40B4-BE49-F238E27FC236}">
                <a16:creationId xmlns:a16="http://schemas.microsoft.com/office/drawing/2014/main" id="{6B72A3AE-97FE-3706-AA95-BEBF7933EC24}"/>
              </a:ext>
            </a:extLst>
          </p:cNvPr>
          <p:cNvSpPr txBox="1">
            <a:spLocks noGrp="1"/>
          </p:cNvSpPr>
          <p:nvPr/>
        </p:nvSpPr>
        <p:spPr>
          <a:xfrm>
            <a:off x="1075043" y="3877631"/>
            <a:ext cx="6035622" cy="1625764"/>
          </a:xfrm>
          <a:prstGeom prst="rect">
            <a:avLst/>
          </a:prstGeom>
        </p:spPr>
        <p:txBody>
          <a:bodyPr spcFirstLastPara="1" vert="horz" wrap="square" lIns="91425" tIns="91425" rIns="91425" bIns="91425" rtlCol="0" anchor="t" anchorCtr="0">
            <a:normAutofit fontScale="25000" lnSpcReduction="20000"/>
          </a:bodyPr>
          <a:lstStyle>
            <a:lvl1pPr marL="0" indent="0" algn="r" defTabSz="342900" rtl="0" eaLnBrk="1" latinLnBrk="0" hangingPunct="1">
              <a:spcBef>
                <a:spcPts val="750"/>
              </a:spcBef>
              <a:spcAft>
                <a:spcPts val="0"/>
              </a:spcAft>
              <a:buClr>
                <a:schemeClr val="accent1"/>
              </a:buClr>
              <a:buSzPct val="80000"/>
              <a:buFont typeface="Wingdings 3" charset="2"/>
              <a:buNone/>
              <a:defRPr sz="1350" kern="1200">
                <a:solidFill>
                  <a:schemeClr val="tx1">
                    <a:lumMod val="50000"/>
                    <a:lumOff val="50000"/>
                  </a:schemeClr>
                </a:solidFill>
                <a:latin typeface="+mn-lt"/>
                <a:ea typeface="+mn-ea"/>
                <a:cs typeface="+mn-cs"/>
              </a:defRPr>
            </a:lvl1pPr>
            <a:lvl2pPr marL="342900" indent="0" algn="ctr" defTabSz="342900" rtl="0" eaLnBrk="1" latinLnBrk="0" hangingPunct="1">
              <a:spcBef>
                <a:spcPts val="75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2pPr>
            <a:lvl3pPr marL="685800" indent="0" algn="ctr" defTabSz="342900" rtl="0" eaLnBrk="1" latinLnBrk="0" hangingPunct="1">
              <a:spcBef>
                <a:spcPts val="750"/>
              </a:spcBef>
              <a:spcAft>
                <a:spcPts val="0"/>
              </a:spcAft>
              <a:buClr>
                <a:schemeClr val="accent1"/>
              </a:buClr>
              <a:buSzPct val="80000"/>
              <a:buFont typeface="Wingdings 3" charset="2"/>
              <a:buNone/>
              <a:defRPr sz="1050" kern="1200">
                <a:solidFill>
                  <a:schemeClr val="tx1">
                    <a:tint val="75000"/>
                  </a:schemeClr>
                </a:solidFill>
                <a:latin typeface="+mn-lt"/>
                <a:ea typeface="+mn-ea"/>
                <a:cs typeface="+mn-cs"/>
              </a:defRPr>
            </a:lvl3pPr>
            <a:lvl4pPr marL="1028700" indent="0" algn="ctr" defTabSz="342900" rtl="0" eaLnBrk="1" latinLnBrk="0" hangingPunct="1">
              <a:spcBef>
                <a:spcPts val="750"/>
              </a:spcBef>
              <a:spcAft>
                <a:spcPts val="0"/>
              </a:spcAft>
              <a:buClr>
                <a:schemeClr val="accent1"/>
              </a:buClr>
              <a:buSzPct val="80000"/>
              <a:buFont typeface="Wingdings 3" charset="2"/>
              <a:buNone/>
              <a:defRPr sz="900" kern="1200">
                <a:solidFill>
                  <a:schemeClr val="tx1">
                    <a:tint val="75000"/>
                  </a:schemeClr>
                </a:solidFill>
                <a:latin typeface="+mn-lt"/>
                <a:ea typeface="+mn-ea"/>
                <a:cs typeface="+mn-cs"/>
              </a:defRPr>
            </a:lvl4pPr>
            <a:lvl5pPr marL="1371600" indent="0" algn="ctr" defTabSz="342900" rtl="0" eaLnBrk="1" latinLnBrk="0" hangingPunct="1">
              <a:spcBef>
                <a:spcPts val="750"/>
              </a:spcBef>
              <a:spcAft>
                <a:spcPts val="0"/>
              </a:spcAft>
              <a:buClr>
                <a:schemeClr val="accent1"/>
              </a:buClr>
              <a:buSzPct val="80000"/>
              <a:buFont typeface="Wingdings 3" charset="2"/>
              <a:buNone/>
              <a:defRPr sz="900" kern="1200">
                <a:solidFill>
                  <a:schemeClr val="tx1">
                    <a:tint val="75000"/>
                  </a:schemeClr>
                </a:solidFill>
                <a:latin typeface="+mn-lt"/>
                <a:ea typeface="+mn-ea"/>
                <a:cs typeface="+mn-cs"/>
              </a:defRPr>
            </a:lvl5pPr>
            <a:lvl6pPr marL="1714500" indent="0" algn="ctr" defTabSz="342900" rtl="0" eaLnBrk="1" latinLnBrk="0" hangingPunct="1">
              <a:spcBef>
                <a:spcPts val="750"/>
              </a:spcBef>
              <a:spcAft>
                <a:spcPts val="0"/>
              </a:spcAft>
              <a:buClr>
                <a:schemeClr val="accent1"/>
              </a:buClr>
              <a:buSzPct val="80000"/>
              <a:buFont typeface="Wingdings 3" charset="2"/>
              <a:buNone/>
              <a:defRPr sz="900" kern="1200">
                <a:solidFill>
                  <a:schemeClr val="tx1">
                    <a:tint val="75000"/>
                  </a:schemeClr>
                </a:solidFill>
                <a:latin typeface="+mn-lt"/>
                <a:ea typeface="+mn-ea"/>
                <a:cs typeface="+mn-cs"/>
              </a:defRPr>
            </a:lvl6pPr>
            <a:lvl7pPr marL="2057400" indent="0" algn="ctr" defTabSz="342900" rtl="0" eaLnBrk="1" latinLnBrk="0" hangingPunct="1">
              <a:spcBef>
                <a:spcPts val="750"/>
              </a:spcBef>
              <a:spcAft>
                <a:spcPts val="0"/>
              </a:spcAft>
              <a:buClr>
                <a:schemeClr val="accent1"/>
              </a:buClr>
              <a:buSzPct val="80000"/>
              <a:buFont typeface="Wingdings 3" charset="2"/>
              <a:buNone/>
              <a:defRPr sz="900" kern="1200">
                <a:solidFill>
                  <a:schemeClr val="tx1">
                    <a:tint val="75000"/>
                  </a:schemeClr>
                </a:solidFill>
                <a:latin typeface="+mn-lt"/>
                <a:ea typeface="+mn-ea"/>
                <a:cs typeface="+mn-cs"/>
              </a:defRPr>
            </a:lvl7pPr>
            <a:lvl8pPr marL="2400300" indent="0" algn="ctr" defTabSz="342900" rtl="0" eaLnBrk="1" latinLnBrk="0" hangingPunct="1">
              <a:spcBef>
                <a:spcPts val="750"/>
              </a:spcBef>
              <a:spcAft>
                <a:spcPts val="0"/>
              </a:spcAft>
              <a:buClr>
                <a:schemeClr val="accent1"/>
              </a:buClr>
              <a:buSzPct val="80000"/>
              <a:buFont typeface="Wingdings 3" charset="2"/>
              <a:buNone/>
              <a:defRPr sz="900" kern="1200">
                <a:solidFill>
                  <a:schemeClr val="tx1">
                    <a:tint val="75000"/>
                  </a:schemeClr>
                </a:solidFill>
                <a:latin typeface="+mn-lt"/>
                <a:ea typeface="+mn-ea"/>
                <a:cs typeface="+mn-cs"/>
              </a:defRPr>
            </a:lvl8pPr>
            <a:lvl9pPr marL="2743200" indent="0" algn="ctr" defTabSz="342900" rtl="0" eaLnBrk="1" latinLnBrk="0" hangingPunct="1">
              <a:spcBef>
                <a:spcPts val="750"/>
              </a:spcBef>
              <a:spcAft>
                <a:spcPts val="0"/>
              </a:spcAft>
              <a:buClr>
                <a:schemeClr val="accent1"/>
              </a:buClr>
              <a:buSzPct val="80000"/>
              <a:buFont typeface="Wingdings 3" charset="2"/>
              <a:buNone/>
              <a:defRPr sz="900" kern="1200">
                <a:solidFill>
                  <a:schemeClr val="tx1">
                    <a:tint val="75000"/>
                  </a:schemeClr>
                </a:solidFill>
                <a:latin typeface="+mn-lt"/>
                <a:ea typeface="+mn-ea"/>
                <a:cs typeface="+mn-cs"/>
              </a:defRPr>
            </a:lvl9pPr>
          </a:lstStyle>
          <a:p>
            <a:pPr marL="0" lvl="0" indent="0" algn="l" rtl="0">
              <a:lnSpc>
                <a:spcPct val="115000"/>
              </a:lnSpc>
              <a:spcBef>
                <a:spcPts val="1200"/>
              </a:spcBef>
              <a:spcAft>
                <a:spcPts val="0"/>
              </a:spcAft>
              <a:buClr>
                <a:schemeClr val="dk1"/>
              </a:buClr>
              <a:buSzPts val="275"/>
              <a:buFont typeface="Arial"/>
              <a:buNone/>
            </a:pPr>
            <a:r>
              <a:rPr lang="fr" sz="6700" b="1" dirty="0">
                <a:solidFill>
                  <a:srgbClr val="0070C0"/>
                </a:solidFill>
              </a:rPr>
              <a:t>Team Members</a:t>
            </a:r>
            <a:r>
              <a:rPr lang="fr" sz="6700" dirty="0">
                <a:solidFill>
                  <a:srgbClr val="0070C0"/>
                </a:solidFill>
              </a:rPr>
              <a:t>:</a:t>
            </a:r>
            <a:endParaRPr sz="9500" dirty="0">
              <a:solidFill>
                <a:srgbClr val="0070C0"/>
              </a:solidFill>
            </a:endParaRPr>
          </a:p>
          <a:p>
            <a:pPr marL="1665288" lvl="2" indent="-857250" algn="l">
              <a:lnSpc>
                <a:spcPct val="115000"/>
              </a:lnSpc>
              <a:spcBef>
                <a:spcPts val="1200"/>
              </a:spcBef>
              <a:buClr>
                <a:schemeClr val="dk1"/>
              </a:buClr>
              <a:buSzPct val="100000"/>
              <a:buFont typeface="Wingdings" panose="05000000000000000000" pitchFamily="2" charset="2"/>
              <a:buChar char="q"/>
            </a:pPr>
            <a:r>
              <a:rPr lang="fr" sz="6400" dirty="0">
                <a:solidFill>
                  <a:schemeClr val="dk1"/>
                </a:solidFill>
              </a:rPr>
              <a:t>Dad Mohamed</a:t>
            </a:r>
            <a:endParaRPr sz="6400" dirty="0">
              <a:solidFill>
                <a:schemeClr val="dk1"/>
              </a:solidFill>
            </a:endParaRPr>
          </a:p>
          <a:p>
            <a:pPr marL="1665288" lvl="2" indent="-857250" algn="l">
              <a:lnSpc>
                <a:spcPct val="115000"/>
              </a:lnSpc>
              <a:spcBef>
                <a:spcPts val="0"/>
              </a:spcBef>
              <a:buClr>
                <a:schemeClr val="dk1"/>
              </a:buClr>
              <a:buSzPct val="100000"/>
              <a:buFont typeface="Wingdings" panose="05000000000000000000" pitchFamily="2" charset="2"/>
              <a:buChar char="q"/>
            </a:pPr>
            <a:r>
              <a:rPr lang="fr" sz="6400" dirty="0">
                <a:solidFill>
                  <a:schemeClr val="dk1"/>
                </a:solidFill>
              </a:rPr>
              <a:t>Elabassi Zouhair</a:t>
            </a:r>
            <a:endParaRPr sz="6400" dirty="0">
              <a:solidFill>
                <a:schemeClr val="dk1"/>
              </a:solidFill>
            </a:endParaRPr>
          </a:p>
          <a:p>
            <a:pPr marL="0" lvl="0" indent="0" algn="l" rtl="0">
              <a:lnSpc>
                <a:spcPct val="115000"/>
              </a:lnSpc>
              <a:spcBef>
                <a:spcPts val="1200"/>
              </a:spcBef>
              <a:spcAft>
                <a:spcPts val="0"/>
              </a:spcAft>
              <a:buClr>
                <a:schemeClr val="dk1"/>
              </a:buClr>
              <a:buSzPts val="275"/>
              <a:buFont typeface="Arial"/>
              <a:buNone/>
            </a:pPr>
            <a:r>
              <a:rPr lang="fr" sz="6700" b="1" dirty="0">
                <a:solidFill>
                  <a:srgbClr val="0070C0"/>
                </a:solidFill>
              </a:rPr>
              <a:t>Date</a:t>
            </a:r>
            <a:r>
              <a:rPr lang="fr" sz="6700" dirty="0">
                <a:solidFill>
                  <a:srgbClr val="0070C0"/>
                </a:solidFill>
              </a:rPr>
              <a:t>:  	</a:t>
            </a:r>
          </a:p>
          <a:p>
            <a:pPr marL="1665288" lvl="2" indent="-857250" algn="l">
              <a:lnSpc>
                <a:spcPct val="115000"/>
              </a:lnSpc>
              <a:spcBef>
                <a:spcPts val="0"/>
              </a:spcBef>
              <a:buClr>
                <a:schemeClr val="dk1"/>
              </a:buClr>
              <a:buSzPct val="100000"/>
              <a:buFont typeface="Wingdings" panose="05000000000000000000" pitchFamily="2" charset="2"/>
              <a:buChar char="q"/>
            </a:pPr>
            <a:r>
              <a:rPr lang="fr" sz="6400" dirty="0">
                <a:solidFill>
                  <a:schemeClr val="dk1"/>
                </a:solidFill>
              </a:rPr>
              <a:t>	29 October, 2024</a:t>
            </a:r>
            <a:endParaRPr sz="6400" dirty="0">
              <a:solidFill>
                <a:schemeClr val="dk1"/>
              </a:solidFill>
            </a:endParaRPr>
          </a:p>
          <a:p>
            <a:pPr marL="0" lvl="0" indent="0" algn="ctr" rtl="0">
              <a:spcBef>
                <a:spcPts val="1200"/>
              </a:spcBef>
              <a:spcAft>
                <a:spcPts val="0"/>
              </a:spcAft>
              <a:buNone/>
            </a:pPr>
            <a:endParaRPr sz="4400" dirty="0"/>
          </a:p>
        </p:txBody>
      </p:sp>
      <p:pic>
        <p:nvPicPr>
          <p:cNvPr id="2" name="Picture 1">
            <a:extLst>
              <a:ext uri="{FF2B5EF4-FFF2-40B4-BE49-F238E27FC236}">
                <a16:creationId xmlns:a16="http://schemas.microsoft.com/office/drawing/2014/main" id="{7C181225-FE25-C81D-3A62-DFECD8DBC03E}"/>
              </a:ext>
            </a:extLst>
          </p:cNvPr>
          <p:cNvPicPr>
            <a:picLocks noChangeAspect="1"/>
          </p:cNvPicPr>
          <p:nvPr/>
        </p:nvPicPr>
        <p:blipFill>
          <a:blip r:embed="rId2">
            <a:duotone>
              <a:prstClr val="black"/>
              <a:schemeClr val="accent1">
                <a:tint val="45000"/>
                <a:satMod val="400000"/>
              </a:schemeClr>
            </a:duotone>
          </a:blip>
          <a:stretch>
            <a:fillRect/>
          </a:stretch>
        </p:blipFill>
        <p:spPr>
          <a:xfrm>
            <a:off x="9114650" y="3971160"/>
            <a:ext cx="2115700" cy="21157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6533596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B63B2-05A0-C339-965E-E49885D3D275}"/>
              </a:ext>
            </a:extLst>
          </p:cNvPr>
          <p:cNvSpPr>
            <a:spLocks noGrp="1"/>
          </p:cNvSpPr>
          <p:nvPr>
            <p:ph type="title"/>
          </p:nvPr>
        </p:nvSpPr>
        <p:spPr/>
        <p:txBody>
          <a:bodyPr>
            <a:normAutofit/>
          </a:bodyPr>
          <a:lstStyle/>
          <a:p>
            <a:pPr algn="ctr"/>
            <a:r>
              <a:rPr lang="en-US" sz="6000" dirty="0"/>
              <a:t>About</a:t>
            </a:r>
            <a:endParaRPr lang="fr-MA" sz="6000" dirty="0"/>
          </a:p>
        </p:txBody>
      </p:sp>
      <p:sp>
        <p:nvSpPr>
          <p:cNvPr id="3" name="Content Placeholder 2">
            <a:extLst>
              <a:ext uri="{FF2B5EF4-FFF2-40B4-BE49-F238E27FC236}">
                <a16:creationId xmlns:a16="http://schemas.microsoft.com/office/drawing/2014/main" id="{D0093186-778E-0F93-6504-5FA09A6FFE8B}"/>
              </a:ext>
            </a:extLst>
          </p:cNvPr>
          <p:cNvSpPr>
            <a:spLocks noGrp="1"/>
          </p:cNvSpPr>
          <p:nvPr>
            <p:ph idx="1"/>
          </p:nvPr>
        </p:nvSpPr>
        <p:spPr/>
        <p:txBody>
          <a:bodyPr/>
          <a:lstStyle/>
          <a:p>
            <a:pPr>
              <a:buFont typeface="Arial" panose="020B0604020202020204" pitchFamily="34" charset="0"/>
              <a:buChar char="•"/>
            </a:pPr>
            <a:r>
              <a:rPr lang="en-US" dirty="0"/>
              <a:t>Welcome to our presentation on </a:t>
            </a:r>
            <a:r>
              <a:rPr lang="en-US" b="1" dirty="0"/>
              <a:t>Quiz Vibes</a:t>
            </a:r>
            <a:r>
              <a:rPr lang="en-US" dirty="0"/>
              <a:t>, an engaging quiz platform project! I’m Mohammed, a primary teacher from Morocco, and my colleague </a:t>
            </a:r>
            <a:r>
              <a:rPr lang="en-US" dirty="0" err="1"/>
              <a:t>Zouhair</a:t>
            </a:r>
            <a:r>
              <a:rPr lang="en-US" dirty="0"/>
              <a:t> </a:t>
            </a:r>
            <a:r>
              <a:rPr lang="en-US" dirty="0" err="1"/>
              <a:t>Elabbassi</a:t>
            </a:r>
            <a:r>
              <a:rPr lang="en-US" dirty="0"/>
              <a:t>, a topographic surveyor, and we have combined our expertise to bring this project to life.</a:t>
            </a:r>
          </a:p>
          <a:p>
            <a:pPr>
              <a:buFont typeface="Arial" panose="020B0604020202020204" pitchFamily="34" charset="0"/>
              <a:buChar char="•"/>
            </a:pPr>
            <a:endParaRPr lang="en-US" dirty="0"/>
          </a:p>
          <a:p>
            <a:pPr>
              <a:buFont typeface="Arial" panose="020B0604020202020204" pitchFamily="34" charset="0"/>
              <a:buChar char="•"/>
            </a:pPr>
            <a:r>
              <a:rPr lang="en-US" b="1" dirty="0"/>
              <a:t>Quiz Vibes</a:t>
            </a:r>
            <a:r>
              <a:rPr lang="en-US" dirty="0"/>
              <a:t> is a result of our journey in the ALX Software Engineering program. Our goal is to create a fun, interactive platform where users can test their knowledge across various subjects and levels. Join us as we share the development process, challenges, and the lessons we’ve learned through this enriching experience.</a:t>
            </a:r>
          </a:p>
          <a:p>
            <a:pPr marL="0" indent="0">
              <a:buNone/>
            </a:pPr>
            <a:endParaRPr lang="fr-MA" dirty="0"/>
          </a:p>
        </p:txBody>
      </p:sp>
    </p:spTree>
    <p:extLst>
      <p:ext uri="{BB962C8B-B14F-4D97-AF65-F5344CB8AC3E}">
        <p14:creationId xmlns:p14="http://schemas.microsoft.com/office/powerpoint/2010/main" val="366687438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fade">
                                      <p:cBhvr>
                                        <p:cTn id="11"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DA976-D337-AEFF-ED3B-998841D9C17A}"/>
              </a:ext>
            </a:extLst>
          </p:cNvPr>
          <p:cNvSpPr>
            <a:spLocks noGrp="1"/>
          </p:cNvSpPr>
          <p:nvPr>
            <p:ph type="title"/>
          </p:nvPr>
        </p:nvSpPr>
        <p:spPr/>
        <p:txBody>
          <a:bodyPr>
            <a:normAutofit/>
          </a:bodyPr>
          <a:lstStyle/>
          <a:p>
            <a:pPr algn="ctr"/>
            <a:r>
              <a:rPr lang="en-US" sz="4400" dirty="0"/>
              <a:t>Meet the Developers</a:t>
            </a:r>
            <a:br>
              <a:rPr lang="en-US" sz="3600" dirty="0"/>
            </a:br>
            <a:endParaRPr lang="fr-MA" dirty="0"/>
          </a:p>
        </p:txBody>
      </p:sp>
      <p:sp>
        <p:nvSpPr>
          <p:cNvPr id="4" name="Shape 1">
            <a:extLst>
              <a:ext uri="{FF2B5EF4-FFF2-40B4-BE49-F238E27FC236}">
                <a16:creationId xmlns:a16="http://schemas.microsoft.com/office/drawing/2014/main" id="{B655D413-8CE9-2733-F043-4D0F91FD8A60}"/>
              </a:ext>
            </a:extLst>
          </p:cNvPr>
          <p:cNvSpPr/>
          <p:nvPr/>
        </p:nvSpPr>
        <p:spPr>
          <a:xfrm>
            <a:off x="677331" y="1629558"/>
            <a:ext cx="7964091" cy="986314"/>
          </a:xfrm>
          <a:prstGeom prst="roundRect">
            <a:avLst>
              <a:gd name="adj" fmla="val 7179"/>
            </a:avLst>
          </a:prstGeom>
          <a:ln/>
        </p:spPr>
        <p:style>
          <a:lnRef idx="2">
            <a:schemeClr val="accent2"/>
          </a:lnRef>
          <a:fillRef idx="1">
            <a:schemeClr val="lt1"/>
          </a:fillRef>
          <a:effectRef idx="0">
            <a:schemeClr val="accent2"/>
          </a:effectRef>
          <a:fontRef idx="minor">
            <a:schemeClr val="dk1"/>
          </a:fontRef>
        </p:style>
        <p:txBody>
          <a:bodyPr/>
          <a:lstStyle/>
          <a:p>
            <a:pPr algn="ctr"/>
            <a:r>
              <a:rPr lang="en-US" sz="1400" b="1" u="sng" dirty="0">
                <a:solidFill>
                  <a:srgbClr val="0070C0"/>
                </a:solidFill>
              </a:rPr>
              <a:t>Background</a:t>
            </a:r>
          </a:p>
          <a:p>
            <a:endParaRPr lang="en-US" sz="1400" dirty="0"/>
          </a:p>
          <a:p>
            <a:r>
              <a:rPr lang="en-US" sz="1400" dirty="0"/>
              <a:t>Mohammed dad: primary teacher (3ed year).</a:t>
            </a:r>
          </a:p>
          <a:p>
            <a:r>
              <a:rPr lang="en-US" sz="1400" dirty="0" err="1"/>
              <a:t>Zouhair</a:t>
            </a:r>
            <a:r>
              <a:rPr lang="en-US" sz="1400" dirty="0"/>
              <a:t> </a:t>
            </a:r>
            <a:r>
              <a:rPr lang="en-US" sz="1400" dirty="0" err="1"/>
              <a:t>Alabassi</a:t>
            </a:r>
            <a:r>
              <a:rPr lang="en-US" sz="1400" dirty="0"/>
              <a:t>: topographic surveyor.</a:t>
            </a:r>
            <a:endParaRPr lang="fr-MA" sz="1400" dirty="0"/>
          </a:p>
        </p:txBody>
      </p:sp>
      <p:sp>
        <p:nvSpPr>
          <p:cNvPr id="5" name="Shape 1">
            <a:extLst>
              <a:ext uri="{FF2B5EF4-FFF2-40B4-BE49-F238E27FC236}">
                <a16:creationId xmlns:a16="http://schemas.microsoft.com/office/drawing/2014/main" id="{C132C5F3-C7FE-C69A-DFD1-9505834D0DDF}"/>
              </a:ext>
            </a:extLst>
          </p:cNvPr>
          <p:cNvSpPr/>
          <p:nvPr/>
        </p:nvSpPr>
        <p:spPr>
          <a:xfrm>
            <a:off x="677332" y="2927031"/>
            <a:ext cx="7964091" cy="986314"/>
          </a:xfrm>
          <a:prstGeom prst="roundRect">
            <a:avLst>
              <a:gd name="adj" fmla="val 7179"/>
            </a:avLst>
          </a:prstGeom>
          <a:ln/>
        </p:spPr>
        <p:style>
          <a:lnRef idx="2">
            <a:schemeClr val="accent2"/>
          </a:lnRef>
          <a:fillRef idx="1">
            <a:schemeClr val="lt1"/>
          </a:fillRef>
          <a:effectRef idx="0">
            <a:schemeClr val="accent2"/>
          </a:effectRef>
          <a:fontRef idx="minor">
            <a:schemeClr val="dk1"/>
          </a:fontRef>
        </p:style>
        <p:txBody>
          <a:bodyPr/>
          <a:lstStyle/>
          <a:p>
            <a:pPr algn="ctr"/>
            <a:r>
              <a:rPr lang="en-US" sz="1400" b="1" u="sng" dirty="0">
                <a:solidFill>
                  <a:srgbClr val="0070C0"/>
                </a:solidFill>
              </a:rPr>
              <a:t>Origins</a:t>
            </a:r>
          </a:p>
          <a:p>
            <a:endParaRPr lang="en-US" sz="1400" dirty="0"/>
          </a:p>
          <a:p>
            <a:r>
              <a:rPr lang="en-US" sz="1400" dirty="0"/>
              <a:t>Mohammed dad: Fes – Morocco.</a:t>
            </a:r>
          </a:p>
          <a:p>
            <a:r>
              <a:rPr lang="en-US" sz="1400" dirty="0" err="1"/>
              <a:t>Zouhair</a:t>
            </a:r>
            <a:r>
              <a:rPr lang="en-US" sz="1400" dirty="0"/>
              <a:t> </a:t>
            </a:r>
            <a:r>
              <a:rPr lang="en-US" sz="1400" dirty="0" err="1"/>
              <a:t>Alabassi</a:t>
            </a:r>
            <a:r>
              <a:rPr lang="en-US" sz="1400" dirty="0"/>
              <a:t>: </a:t>
            </a:r>
            <a:r>
              <a:rPr lang="en-US" sz="1400" dirty="0" err="1"/>
              <a:t>Casabalnca</a:t>
            </a:r>
            <a:r>
              <a:rPr lang="en-US" sz="1400" dirty="0"/>
              <a:t> – Morocco, currently live in Tangier-Morocco.</a:t>
            </a:r>
          </a:p>
        </p:txBody>
      </p:sp>
      <p:sp>
        <p:nvSpPr>
          <p:cNvPr id="8" name="Shape 1">
            <a:extLst>
              <a:ext uri="{FF2B5EF4-FFF2-40B4-BE49-F238E27FC236}">
                <a16:creationId xmlns:a16="http://schemas.microsoft.com/office/drawing/2014/main" id="{3F3E4915-6416-985C-D0B6-15F136B857FE}"/>
              </a:ext>
            </a:extLst>
          </p:cNvPr>
          <p:cNvSpPr/>
          <p:nvPr/>
        </p:nvSpPr>
        <p:spPr>
          <a:xfrm>
            <a:off x="677330" y="4218613"/>
            <a:ext cx="7964091" cy="986314"/>
          </a:xfrm>
          <a:prstGeom prst="roundRect">
            <a:avLst>
              <a:gd name="adj" fmla="val 7179"/>
            </a:avLst>
          </a:prstGeom>
          <a:ln/>
        </p:spPr>
        <p:style>
          <a:lnRef idx="2">
            <a:schemeClr val="accent2"/>
          </a:lnRef>
          <a:fillRef idx="1">
            <a:schemeClr val="lt1"/>
          </a:fillRef>
          <a:effectRef idx="0">
            <a:schemeClr val="accent2"/>
          </a:effectRef>
          <a:fontRef idx="minor">
            <a:schemeClr val="dk1"/>
          </a:fontRef>
        </p:style>
        <p:txBody>
          <a:bodyPr/>
          <a:lstStyle/>
          <a:p>
            <a:pPr algn="ctr"/>
            <a:r>
              <a:rPr lang="en-US" sz="1400" b="1" u="sng" dirty="0">
                <a:solidFill>
                  <a:srgbClr val="0070C0"/>
                </a:solidFill>
              </a:rPr>
              <a:t>Passion</a:t>
            </a:r>
          </a:p>
          <a:p>
            <a:endParaRPr lang="en-US" sz="1400" dirty="0"/>
          </a:p>
          <a:p>
            <a:r>
              <a:rPr lang="en-US" sz="1400" dirty="0"/>
              <a:t>Mohammed dad: Gym, Reading books, Learning anything related to computer science.</a:t>
            </a:r>
          </a:p>
          <a:p>
            <a:r>
              <a:rPr lang="en-US" sz="1400" dirty="0" err="1"/>
              <a:t>Zouhair</a:t>
            </a:r>
            <a:r>
              <a:rPr lang="en-US" sz="1400" dirty="0"/>
              <a:t> </a:t>
            </a:r>
            <a:r>
              <a:rPr lang="en-US" sz="1400" dirty="0" err="1"/>
              <a:t>Alabassi</a:t>
            </a:r>
            <a:r>
              <a:rPr lang="en-US" sz="1400" dirty="0"/>
              <a:t>: Topographic photography, traveling</a:t>
            </a:r>
            <a:r>
              <a:rPr lang="en-US" sz="1400"/>
              <a:t>, exploring.</a:t>
            </a:r>
            <a:endParaRPr lang="en-US" sz="1400" dirty="0"/>
          </a:p>
        </p:txBody>
      </p:sp>
      <p:sp>
        <p:nvSpPr>
          <p:cNvPr id="9" name="Shape 1">
            <a:extLst>
              <a:ext uri="{FF2B5EF4-FFF2-40B4-BE49-F238E27FC236}">
                <a16:creationId xmlns:a16="http://schemas.microsoft.com/office/drawing/2014/main" id="{99DFD209-6EA6-C16E-0CBA-4451E470F604}"/>
              </a:ext>
            </a:extLst>
          </p:cNvPr>
          <p:cNvSpPr/>
          <p:nvPr/>
        </p:nvSpPr>
        <p:spPr>
          <a:xfrm>
            <a:off x="677330" y="5510195"/>
            <a:ext cx="7964091" cy="986314"/>
          </a:xfrm>
          <a:prstGeom prst="roundRect">
            <a:avLst>
              <a:gd name="adj" fmla="val 7179"/>
            </a:avLst>
          </a:prstGeom>
          <a:ln/>
        </p:spPr>
        <p:style>
          <a:lnRef idx="2">
            <a:schemeClr val="accent2"/>
          </a:lnRef>
          <a:fillRef idx="1">
            <a:schemeClr val="lt1"/>
          </a:fillRef>
          <a:effectRef idx="0">
            <a:schemeClr val="accent2"/>
          </a:effectRef>
          <a:fontRef idx="minor">
            <a:schemeClr val="dk1"/>
          </a:fontRef>
        </p:style>
        <p:txBody>
          <a:bodyPr/>
          <a:lstStyle/>
          <a:p>
            <a:pPr algn="ctr"/>
            <a:r>
              <a:rPr lang="en-US" sz="1400" b="1" u="sng" dirty="0">
                <a:solidFill>
                  <a:srgbClr val="0070C0"/>
                </a:solidFill>
              </a:rPr>
              <a:t>Goal</a:t>
            </a:r>
          </a:p>
          <a:p>
            <a:pPr algn="ctr"/>
            <a:endParaRPr lang="en-US" sz="1400" dirty="0"/>
          </a:p>
          <a:p>
            <a:r>
              <a:rPr lang="en-US" sz="1400" dirty="0"/>
              <a:t> Aspiring to become a skilled software engineer, crafting elegant solutions to complex challenges.</a:t>
            </a:r>
          </a:p>
        </p:txBody>
      </p:sp>
      <p:pic>
        <p:nvPicPr>
          <p:cNvPr id="11" name="Picture 10">
            <a:extLst>
              <a:ext uri="{FF2B5EF4-FFF2-40B4-BE49-F238E27FC236}">
                <a16:creationId xmlns:a16="http://schemas.microsoft.com/office/drawing/2014/main" id="{DE178BDE-8378-9FD0-43AA-56B3B39C02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68205" y="1016000"/>
            <a:ext cx="1828800" cy="1828800"/>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pic>
        <p:nvPicPr>
          <p:cNvPr id="13" name="Picture 12">
            <a:extLst>
              <a:ext uri="{FF2B5EF4-FFF2-40B4-BE49-F238E27FC236}">
                <a16:creationId xmlns:a16="http://schemas.microsoft.com/office/drawing/2014/main" id="{710CD06A-ADBF-8C47-66A1-53A0780EF2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68205" y="3694544"/>
            <a:ext cx="1828800" cy="1828800"/>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
        <p:nvSpPr>
          <p:cNvPr id="14" name="TextBox 13">
            <a:extLst>
              <a:ext uri="{FF2B5EF4-FFF2-40B4-BE49-F238E27FC236}">
                <a16:creationId xmlns:a16="http://schemas.microsoft.com/office/drawing/2014/main" id="{700252DD-818C-DEEC-34EA-70EFB8592238}"/>
              </a:ext>
            </a:extLst>
          </p:cNvPr>
          <p:cNvSpPr txBox="1"/>
          <p:nvPr/>
        </p:nvSpPr>
        <p:spPr>
          <a:xfrm>
            <a:off x="9968205" y="3032449"/>
            <a:ext cx="1828800" cy="338554"/>
          </a:xfrm>
          <a:prstGeom prst="rect">
            <a:avLst/>
          </a:prstGeom>
          <a:noFill/>
        </p:spPr>
        <p:txBody>
          <a:bodyPr wrap="square" rtlCol="0">
            <a:spAutoFit/>
          </a:bodyPr>
          <a:lstStyle/>
          <a:p>
            <a:pPr algn="ctr"/>
            <a:r>
              <a:rPr lang="en-US" sz="1600" dirty="0"/>
              <a:t>Mohammed Dad</a:t>
            </a:r>
            <a:endParaRPr lang="fr-MA" sz="1600" dirty="0"/>
          </a:p>
        </p:txBody>
      </p:sp>
      <p:sp>
        <p:nvSpPr>
          <p:cNvPr id="15" name="TextBox 14">
            <a:extLst>
              <a:ext uri="{FF2B5EF4-FFF2-40B4-BE49-F238E27FC236}">
                <a16:creationId xmlns:a16="http://schemas.microsoft.com/office/drawing/2014/main" id="{3CA7BD11-DE5C-DF29-D2A7-E5C2960B6853}"/>
              </a:ext>
            </a:extLst>
          </p:cNvPr>
          <p:cNvSpPr txBox="1"/>
          <p:nvPr/>
        </p:nvSpPr>
        <p:spPr>
          <a:xfrm>
            <a:off x="9968205" y="5664798"/>
            <a:ext cx="1828800" cy="338554"/>
          </a:xfrm>
          <a:prstGeom prst="rect">
            <a:avLst/>
          </a:prstGeom>
          <a:noFill/>
        </p:spPr>
        <p:txBody>
          <a:bodyPr wrap="square" rtlCol="0">
            <a:spAutoFit/>
          </a:bodyPr>
          <a:lstStyle/>
          <a:p>
            <a:pPr algn="ctr"/>
            <a:r>
              <a:rPr lang="en-US" sz="1600" dirty="0" err="1"/>
              <a:t>Zouhair</a:t>
            </a:r>
            <a:r>
              <a:rPr lang="en-US" sz="1600" dirty="0"/>
              <a:t> </a:t>
            </a:r>
            <a:r>
              <a:rPr lang="en-US" sz="1600" dirty="0" err="1"/>
              <a:t>Elabassi</a:t>
            </a:r>
            <a:endParaRPr lang="fr-MA" sz="1600" dirty="0"/>
          </a:p>
        </p:txBody>
      </p:sp>
    </p:spTree>
    <p:extLst>
      <p:ext uri="{BB962C8B-B14F-4D97-AF65-F5344CB8AC3E}">
        <p14:creationId xmlns:p14="http://schemas.microsoft.com/office/powerpoint/2010/main" val="310644285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8" grpId="0" animBg="1"/>
      <p:bldP spid="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85A6A-1DD6-B0B6-7642-0CA4F2B23808}"/>
              </a:ext>
            </a:extLst>
          </p:cNvPr>
          <p:cNvSpPr>
            <a:spLocks noGrp="1"/>
          </p:cNvSpPr>
          <p:nvPr>
            <p:ph type="title"/>
          </p:nvPr>
        </p:nvSpPr>
        <p:spPr/>
        <p:txBody>
          <a:bodyPr/>
          <a:lstStyle/>
          <a:p>
            <a:r>
              <a:rPr lang="en-US" sz="4400" dirty="0"/>
              <a:t>Project Overview</a:t>
            </a:r>
            <a:br>
              <a:rPr lang="en-US" sz="3600" dirty="0"/>
            </a:br>
            <a:endParaRPr lang="fr-MA" dirty="0"/>
          </a:p>
        </p:txBody>
      </p:sp>
      <p:sp>
        <p:nvSpPr>
          <p:cNvPr id="3" name="Content Placeholder 2">
            <a:extLst>
              <a:ext uri="{FF2B5EF4-FFF2-40B4-BE49-F238E27FC236}">
                <a16:creationId xmlns:a16="http://schemas.microsoft.com/office/drawing/2014/main" id="{6255E905-9223-5A4F-F251-2644712B04C1}"/>
              </a:ext>
            </a:extLst>
          </p:cNvPr>
          <p:cNvSpPr>
            <a:spLocks noGrp="1"/>
          </p:cNvSpPr>
          <p:nvPr>
            <p:ph idx="1"/>
          </p:nvPr>
        </p:nvSpPr>
        <p:spPr/>
        <p:txBody>
          <a:bodyPr/>
          <a:lstStyle/>
          <a:p>
            <a:pPr>
              <a:buFont typeface="Arial" panose="020B0604020202020204" pitchFamily="34" charset="0"/>
              <a:buChar char="•"/>
            </a:pPr>
            <a:r>
              <a:rPr lang="en-US" b="1" dirty="0">
                <a:solidFill>
                  <a:srgbClr val="0070C0"/>
                </a:solidFill>
              </a:rPr>
              <a:t>Problem Statement</a:t>
            </a:r>
            <a:r>
              <a:rPr lang="en-US" dirty="0">
                <a:solidFill>
                  <a:srgbClr val="0070C0"/>
                </a:solidFill>
              </a:rPr>
              <a:t>:</a:t>
            </a:r>
          </a:p>
          <a:p>
            <a:pPr marL="742950" lvl="1" indent="-285750">
              <a:buFont typeface="Arial" panose="020B0604020202020204" pitchFamily="34" charset="0"/>
              <a:buChar char="•"/>
            </a:pPr>
            <a:r>
              <a:rPr lang="en-US" dirty="0">
                <a:solidFill>
                  <a:schemeClr val="tx1">
                    <a:lumMod val="95000"/>
                    <a:lumOff val="5000"/>
                  </a:schemeClr>
                </a:solidFill>
              </a:rPr>
              <a:t>Traditional learning can be monotonous and lacks engagement.</a:t>
            </a:r>
          </a:p>
          <a:p>
            <a:pPr marL="742950" lvl="1" indent="-285750">
              <a:buFont typeface="Arial" panose="020B0604020202020204" pitchFamily="34" charset="0"/>
              <a:buChar char="•"/>
            </a:pPr>
            <a:r>
              <a:rPr lang="en-US" dirty="0">
                <a:solidFill>
                  <a:schemeClr val="tx1">
                    <a:lumMod val="95000"/>
                    <a:lumOff val="5000"/>
                  </a:schemeClr>
                </a:solidFill>
              </a:rPr>
              <a:t>Few platforms effectively blend education with entertainment.</a:t>
            </a:r>
          </a:p>
          <a:p>
            <a:pPr>
              <a:buFont typeface="Arial" panose="020B0604020202020204" pitchFamily="34" charset="0"/>
              <a:buChar char="•"/>
            </a:pPr>
            <a:r>
              <a:rPr lang="en-US" b="1" dirty="0">
                <a:solidFill>
                  <a:srgbClr val="0070C0"/>
                </a:solidFill>
              </a:rPr>
              <a:t>Solution:</a:t>
            </a:r>
          </a:p>
          <a:p>
            <a:pPr marL="742950" lvl="1" indent="-285750">
              <a:buFont typeface="Arial" panose="020B0604020202020204" pitchFamily="34" charset="0"/>
              <a:buChar char="•"/>
            </a:pPr>
            <a:r>
              <a:rPr lang="en-US" b="1" dirty="0" err="1">
                <a:solidFill>
                  <a:schemeClr val="tx1">
                    <a:lumMod val="95000"/>
                    <a:lumOff val="5000"/>
                  </a:schemeClr>
                </a:solidFill>
              </a:rPr>
              <a:t>QuizVibe</a:t>
            </a:r>
            <a:r>
              <a:rPr lang="en-US" dirty="0">
                <a:solidFill>
                  <a:schemeClr val="tx1">
                    <a:lumMod val="95000"/>
                    <a:lumOff val="5000"/>
                  </a:schemeClr>
                </a:solidFill>
              </a:rPr>
              <a:t>: An interactive quiz platform designed to make learning fun and accessible through dynamic quizzes, real-time scoring, and customizable difficulty</a:t>
            </a:r>
            <a:r>
              <a:rPr lang="en-US" dirty="0"/>
              <a:t>.</a:t>
            </a:r>
          </a:p>
          <a:p>
            <a:pPr>
              <a:buFont typeface="Arial" panose="020B0604020202020204" pitchFamily="34" charset="0"/>
              <a:buChar char="•"/>
            </a:pPr>
            <a:endParaRPr lang="fr-MA" dirty="0"/>
          </a:p>
        </p:txBody>
      </p:sp>
    </p:spTree>
    <p:extLst>
      <p:ext uri="{BB962C8B-B14F-4D97-AF65-F5344CB8AC3E}">
        <p14:creationId xmlns:p14="http://schemas.microsoft.com/office/powerpoint/2010/main" val="321489178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E3832-958C-B15A-3317-63B1A120A2B7}"/>
              </a:ext>
            </a:extLst>
          </p:cNvPr>
          <p:cNvSpPr>
            <a:spLocks noGrp="1"/>
          </p:cNvSpPr>
          <p:nvPr>
            <p:ph type="title"/>
          </p:nvPr>
        </p:nvSpPr>
        <p:spPr>
          <a:xfrm>
            <a:off x="1222310" y="43991"/>
            <a:ext cx="8681270" cy="786848"/>
          </a:xfrm>
        </p:spPr>
        <p:txBody>
          <a:bodyPr/>
          <a:lstStyle/>
          <a:p>
            <a:pPr algn="ctr"/>
            <a:r>
              <a:rPr lang="fr-MA" dirty="0" err="1"/>
              <a:t>Core</a:t>
            </a:r>
            <a:r>
              <a:rPr lang="fr-MA" dirty="0"/>
              <a:t> </a:t>
            </a:r>
            <a:r>
              <a:rPr lang="fr-MA" dirty="0" err="1"/>
              <a:t>Features</a:t>
            </a:r>
            <a:r>
              <a:rPr lang="fr-MA" dirty="0"/>
              <a:t> </a:t>
            </a:r>
            <a:r>
              <a:rPr lang="fr-MA" dirty="0" err="1"/>
              <a:t>Implementation</a:t>
            </a:r>
            <a:endParaRPr lang="fr-MA" dirty="0"/>
          </a:p>
        </p:txBody>
      </p:sp>
      <p:sp>
        <p:nvSpPr>
          <p:cNvPr id="3" name="Content Placeholder 2">
            <a:extLst>
              <a:ext uri="{FF2B5EF4-FFF2-40B4-BE49-F238E27FC236}">
                <a16:creationId xmlns:a16="http://schemas.microsoft.com/office/drawing/2014/main" id="{601EC6D0-87E7-E88F-BAD7-8B2CB3651005}"/>
              </a:ext>
            </a:extLst>
          </p:cNvPr>
          <p:cNvSpPr>
            <a:spLocks noGrp="1"/>
          </p:cNvSpPr>
          <p:nvPr>
            <p:ph idx="1"/>
          </p:nvPr>
        </p:nvSpPr>
        <p:spPr>
          <a:xfrm>
            <a:off x="77238" y="859954"/>
            <a:ext cx="2162109" cy="1609501"/>
          </a:xfrm>
        </p:spPr>
        <p:txBody>
          <a:bodyPr>
            <a:normAutofit/>
          </a:bodyPr>
          <a:lstStyle/>
          <a:p>
            <a:pPr marL="0" indent="0">
              <a:buNone/>
            </a:pPr>
            <a:r>
              <a:rPr lang="en-US" sz="1600" b="1" dirty="0">
                <a:solidFill>
                  <a:srgbClr val="0070C0"/>
                </a:solidFill>
              </a:rPr>
              <a:t>Category &amp; Difficulty Selection</a:t>
            </a:r>
            <a:r>
              <a:rPr lang="en-US" sz="1600" dirty="0">
                <a:solidFill>
                  <a:srgbClr val="0070C0"/>
                </a:solidFill>
              </a:rPr>
              <a:t>: </a:t>
            </a:r>
            <a:r>
              <a:rPr lang="en-US" sz="1600" dirty="0">
                <a:solidFill>
                  <a:schemeClr val="tx1"/>
                </a:solidFill>
              </a:rPr>
              <a:t>Choose from various topics and difficulty levels to match user interests and skill.</a:t>
            </a:r>
            <a:endParaRPr lang="fr-MA" sz="1600" dirty="0">
              <a:solidFill>
                <a:schemeClr val="tx1"/>
              </a:solidFill>
            </a:endParaRPr>
          </a:p>
        </p:txBody>
      </p:sp>
      <p:pic>
        <p:nvPicPr>
          <p:cNvPr id="11" name="Picture 10">
            <a:extLst>
              <a:ext uri="{FF2B5EF4-FFF2-40B4-BE49-F238E27FC236}">
                <a16:creationId xmlns:a16="http://schemas.microsoft.com/office/drawing/2014/main" id="{2B265064-2BB9-4609-16F7-9A7750E56CA0}"/>
              </a:ext>
            </a:extLst>
          </p:cNvPr>
          <p:cNvPicPr>
            <a:picLocks noChangeAspect="1"/>
          </p:cNvPicPr>
          <p:nvPr/>
        </p:nvPicPr>
        <p:blipFill>
          <a:blip r:embed="rId2">
            <a:extLst>
              <a:ext uri="{28A0092B-C50C-407E-A947-70E740481C1C}">
                <a14:useLocalDpi xmlns:a14="http://schemas.microsoft.com/office/drawing/2010/main" val="0"/>
              </a:ext>
            </a:extLst>
          </a:blip>
          <a:srcRect l="32219" t="27097" r="50557" b="47296"/>
          <a:stretch/>
        </p:blipFill>
        <p:spPr>
          <a:xfrm>
            <a:off x="3256837" y="830839"/>
            <a:ext cx="2464059" cy="1609531"/>
          </a:xfrm>
          <a:prstGeom prst="rect">
            <a:avLst/>
          </a:prstGeom>
        </p:spPr>
      </p:pic>
      <p:sp>
        <p:nvSpPr>
          <p:cNvPr id="12" name="TextBox 11">
            <a:extLst>
              <a:ext uri="{FF2B5EF4-FFF2-40B4-BE49-F238E27FC236}">
                <a16:creationId xmlns:a16="http://schemas.microsoft.com/office/drawing/2014/main" id="{2A2092AB-0F02-330F-8B54-C38E22430128}"/>
              </a:ext>
            </a:extLst>
          </p:cNvPr>
          <p:cNvSpPr txBox="1"/>
          <p:nvPr/>
        </p:nvSpPr>
        <p:spPr>
          <a:xfrm>
            <a:off x="177282" y="5003144"/>
            <a:ext cx="2155371" cy="1323439"/>
          </a:xfrm>
          <a:prstGeom prst="rect">
            <a:avLst/>
          </a:prstGeom>
          <a:noFill/>
        </p:spPr>
        <p:txBody>
          <a:bodyPr wrap="square" rtlCol="0">
            <a:spAutoFit/>
          </a:bodyPr>
          <a:lstStyle/>
          <a:p>
            <a:r>
              <a:rPr lang="en-US" sz="1600" b="1" dirty="0">
                <a:solidFill>
                  <a:srgbClr val="0070C0"/>
                </a:solidFill>
              </a:rPr>
              <a:t>Real-Time Scoring</a:t>
            </a:r>
            <a:r>
              <a:rPr lang="en-US" sz="1600" dirty="0">
                <a:solidFill>
                  <a:srgbClr val="0070C0"/>
                </a:solidFill>
              </a:rPr>
              <a:t>: </a:t>
            </a:r>
            <a:r>
              <a:rPr lang="en-US" sz="1600" dirty="0"/>
              <a:t>Instant feedback on answers with a final performance summary.</a:t>
            </a:r>
            <a:endParaRPr lang="fr-MA" sz="1600" dirty="0"/>
          </a:p>
        </p:txBody>
      </p:sp>
      <p:pic>
        <p:nvPicPr>
          <p:cNvPr id="14" name="Picture 13">
            <a:extLst>
              <a:ext uri="{FF2B5EF4-FFF2-40B4-BE49-F238E27FC236}">
                <a16:creationId xmlns:a16="http://schemas.microsoft.com/office/drawing/2014/main" id="{7F9C1E62-F0E7-CDC0-6526-6A360BAD964C}"/>
              </a:ext>
            </a:extLst>
          </p:cNvPr>
          <p:cNvPicPr>
            <a:picLocks noChangeAspect="1"/>
          </p:cNvPicPr>
          <p:nvPr/>
        </p:nvPicPr>
        <p:blipFill>
          <a:blip r:embed="rId3">
            <a:extLst>
              <a:ext uri="{28A0092B-C50C-407E-A947-70E740481C1C}">
                <a14:useLocalDpi xmlns:a14="http://schemas.microsoft.com/office/drawing/2010/main" val="0"/>
              </a:ext>
            </a:extLst>
          </a:blip>
          <a:srcRect l="24185" t="16820" r="30651" b="19403"/>
          <a:stretch/>
        </p:blipFill>
        <p:spPr>
          <a:xfrm>
            <a:off x="2505150" y="4937265"/>
            <a:ext cx="2736596" cy="1750541"/>
          </a:xfrm>
          <a:prstGeom prst="rect">
            <a:avLst/>
          </a:prstGeom>
        </p:spPr>
      </p:pic>
      <p:sp>
        <p:nvSpPr>
          <p:cNvPr id="15" name="TextBox 14">
            <a:extLst>
              <a:ext uri="{FF2B5EF4-FFF2-40B4-BE49-F238E27FC236}">
                <a16:creationId xmlns:a16="http://schemas.microsoft.com/office/drawing/2014/main" id="{506828D7-04CE-DDF4-7552-C44D3B118488}"/>
              </a:ext>
            </a:extLst>
          </p:cNvPr>
          <p:cNvSpPr txBox="1"/>
          <p:nvPr/>
        </p:nvSpPr>
        <p:spPr>
          <a:xfrm>
            <a:off x="177282" y="2907141"/>
            <a:ext cx="2090057" cy="1569660"/>
          </a:xfrm>
          <a:prstGeom prst="rect">
            <a:avLst/>
          </a:prstGeom>
          <a:noFill/>
        </p:spPr>
        <p:txBody>
          <a:bodyPr wrap="square" rtlCol="0">
            <a:spAutoFit/>
          </a:bodyPr>
          <a:lstStyle/>
          <a:p>
            <a:r>
              <a:rPr lang="en-US" sz="1600" b="1" dirty="0">
                <a:solidFill>
                  <a:srgbClr val="0070C0"/>
                </a:solidFill>
              </a:rPr>
              <a:t>Answer Explanations</a:t>
            </a:r>
            <a:r>
              <a:rPr lang="en-US" sz="1600" dirty="0">
                <a:solidFill>
                  <a:srgbClr val="0070C0"/>
                </a:solidFill>
              </a:rPr>
              <a:t>: </a:t>
            </a:r>
            <a:r>
              <a:rPr lang="en-US" sz="1600" dirty="0"/>
              <a:t>Shows correct answers and brief explanations for wrong responses to aid learning.</a:t>
            </a:r>
            <a:endParaRPr lang="fr-MA" sz="1600" dirty="0"/>
          </a:p>
        </p:txBody>
      </p:sp>
      <p:pic>
        <p:nvPicPr>
          <p:cNvPr id="17" name="Picture 16">
            <a:extLst>
              <a:ext uri="{FF2B5EF4-FFF2-40B4-BE49-F238E27FC236}">
                <a16:creationId xmlns:a16="http://schemas.microsoft.com/office/drawing/2014/main" id="{812DBAA6-9B5F-C778-CA01-803C29BF1926}"/>
              </a:ext>
            </a:extLst>
          </p:cNvPr>
          <p:cNvPicPr>
            <a:picLocks noChangeAspect="1"/>
          </p:cNvPicPr>
          <p:nvPr/>
        </p:nvPicPr>
        <p:blipFill>
          <a:blip r:embed="rId4">
            <a:extLst>
              <a:ext uri="{28A0092B-C50C-407E-A947-70E740481C1C}">
                <a14:useLocalDpi xmlns:a14="http://schemas.microsoft.com/office/drawing/2010/main" val="0"/>
              </a:ext>
            </a:extLst>
          </a:blip>
          <a:srcRect l="24370" t="16735" r="25725" b="42313"/>
          <a:stretch/>
        </p:blipFill>
        <p:spPr>
          <a:xfrm>
            <a:off x="2416772" y="3006072"/>
            <a:ext cx="2736596" cy="1427584"/>
          </a:xfrm>
          <a:prstGeom prst="rect">
            <a:avLst/>
          </a:prstGeom>
        </p:spPr>
      </p:pic>
      <p:sp>
        <p:nvSpPr>
          <p:cNvPr id="18" name="TextBox 17">
            <a:extLst>
              <a:ext uri="{FF2B5EF4-FFF2-40B4-BE49-F238E27FC236}">
                <a16:creationId xmlns:a16="http://schemas.microsoft.com/office/drawing/2014/main" id="{4D55D44D-1E23-BE0F-6A3B-71E570BCCE94}"/>
              </a:ext>
            </a:extLst>
          </p:cNvPr>
          <p:cNvSpPr txBox="1"/>
          <p:nvPr/>
        </p:nvSpPr>
        <p:spPr>
          <a:xfrm>
            <a:off x="6185532" y="792058"/>
            <a:ext cx="1654569" cy="2308324"/>
          </a:xfrm>
          <a:prstGeom prst="rect">
            <a:avLst/>
          </a:prstGeom>
          <a:noFill/>
        </p:spPr>
        <p:txBody>
          <a:bodyPr wrap="square" rtlCol="0">
            <a:spAutoFit/>
          </a:bodyPr>
          <a:lstStyle/>
          <a:p>
            <a:r>
              <a:rPr lang="en-US" sz="1600" b="1" dirty="0">
                <a:solidFill>
                  <a:srgbClr val="0070C0"/>
                </a:solidFill>
              </a:rPr>
              <a:t>Dashboard</a:t>
            </a:r>
            <a:r>
              <a:rPr lang="en-US" sz="1600" dirty="0">
                <a:solidFill>
                  <a:srgbClr val="0070C0"/>
                </a:solidFill>
              </a:rPr>
              <a:t>: </a:t>
            </a:r>
            <a:r>
              <a:rPr lang="en-US" sz="1600" dirty="0"/>
              <a:t>Personalized insights with performance summaries, recent activity, and quiz recommendations</a:t>
            </a:r>
            <a:endParaRPr lang="fr-MA" sz="1600" dirty="0"/>
          </a:p>
        </p:txBody>
      </p:sp>
      <p:sp>
        <p:nvSpPr>
          <p:cNvPr id="19" name="Flowchart: Alternate Process 18">
            <a:extLst>
              <a:ext uri="{FF2B5EF4-FFF2-40B4-BE49-F238E27FC236}">
                <a16:creationId xmlns:a16="http://schemas.microsoft.com/office/drawing/2014/main" id="{5F8F25D1-FC84-D362-5526-4C6155ABA383}"/>
              </a:ext>
            </a:extLst>
          </p:cNvPr>
          <p:cNvSpPr/>
          <p:nvPr/>
        </p:nvSpPr>
        <p:spPr>
          <a:xfrm>
            <a:off x="5932808" y="701986"/>
            <a:ext cx="93306" cy="5896947"/>
          </a:xfrm>
          <a:prstGeom prst="flowChartAlternate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MA"/>
          </a:p>
        </p:txBody>
      </p:sp>
      <p:pic>
        <p:nvPicPr>
          <p:cNvPr id="21" name="Picture 20">
            <a:extLst>
              <a:ext uri="{FF2B5EF4-FFF2-40B4-BE49-F238E27FC236}">
                <a16:creationId xmlns:a16="http://schemas.microsoft.com/office/drawing/2014/main" id="{A8144FA1-9ECA-122D-5D14-5AC34B37D08B}"/>
              </a:ext>
            </a:extLst>
          </p:cNvPr>
          <p:cNvPicPr>
            <a:picLocks noChangeAspect="1"/>
          </p:cNvPicPr>
          <p:nvPr/>
        </p:nvPicPr>
        <p:blipFill>
          <a:blip r:embed="rId5">
            <a:extLst>
              <a:ext uri="{28A0092B-C50C-407E-A947-70E740481C1C}">
                <a14:useLocalDpi xmlns:a14="http://schemas.microsoft.com/office/drawing/2010/main" val="0"/>
              </a:ext>
            </a:extLst>
          </a:blip>
          <a:srcRect l="5938" t="1" r="10372" b="-1407"/>
          <a:stretch/>
        </p:blipFill>
        <p:spPr>
          <a:xfrm>
            <a:off x="7782706" y="905561"/>
            <a:ext cx="4275424" cy="2194821"/>
          </a:xfrm>
          <a:prstGeom prst="rect">
            <a:avLst/>
          </a:prstGeom>
        </p:spPr>
      </p:pic>
      <p:sp>
        <p:nvSpPr>
          <p:cNvPr id="22" name="Flowchart: Alternate Process 21">
            <a:extLst>
              <a:ext uri="{FF2B5EF4-FFF2-40B4-BE49-F238E27FC236}">
                <a16:creationId xmlns:a16="http://schemas.microsoft.com/office/drawing/2014/main" id="{DBC148E6-465B-1F12-5693-CAA697AF1854}"/>
              </a:ext>
            </a:extLst>
          </p:cNvPr>
          <p:cNvSpPr/>
          <p:nvPr/>
        </p:nvSpPr>
        <p:spPr>
          <a:xfrm>
            <a:off x="56150" y="2676756"/>
            <a:ext cx="5856300" cy="65916"/>
          </a:xfrm>
          <a:prstGeom prst="flowChartAlternate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MA"/>
          </a:p>
        </p:txBody>
      </p:sp>
      <p:sp>
        <p:nvSpPr>
          <p:cNvPr id="24" name="Flowchart: Alternate Process 23">
            <a:extLst>
              <a:ext uri="{FF2B5EF4-FFF2-40B4-BE49-F238E27FC236}">
                <a16:creationId xmlns:a16="http://schemas.microsoft.com/office/drawing/2014/main" id="{71415326-5FB2-2A46-930B-E81D9710A488}"/>
              </a:ext>
            </a:extLst>
          </p:cNvPr>
          <p:cNvSpPr/>
          <p:nvPr/>
        </p:nvSpPr>
        <p:spPr>
          <a:xfrm>
            <a:off x="5979460" y="3698062"/>
            <a:ext cx="6035257" cy="65916"/>
          </a:xfrm>
          <a:prstGeom prst="flowChartAlternate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MA"/>
          </a:p>
        </p:txBody>
      </p:sp>
      <p:sp>
        <p:nvSpPr>
          <p:cNvPr id="25" name="TextBox 24">
            <a:extLst>
              <a:ext uri="{FF2B5EF4-FFF2-40B4-BE49-F238E27FC236}">
                <a16:creationId xmlns:a16="http://schemas.microsoft.com/office/drawing/2014/main" id="{F9CE6698-071E-D53B-E4BF-20DAC62C60F6}"/>
              </a:ext>
            </a:extLst>
          </p:cNvPr>
          <p:cNvSpPr txBox="1"/>
          <p:nvPr/>
        </p:nvSpPr>
        <p:spPr>
          <a:xfrm>
            <a:off x="6096000" y="3818990"/>
            <a:ext cx="1780451" cy="2554545"/>
          </a:xfrm>
          <a:prstGeom prst="rect">
            <a:avLst/>
          </a:prstGeom>
          <a:noFill/>
        </p:spPr>
        <p:txBody>
          <a:bodyPr wrap="square" rtlCol="0">
            <a:spAutoFit/>
          </a:bodyPr>
          <a:lstStyle/>
          <a:p>
            <a:r>
              <a:rPr lang="en-US" sz="1600" b="1" dirty="0">
                <a:solidFill>
                  <a:srgbClr val="0070C0"/>
                </a:solidFill>
              </a:rPr>
              <a:t>User Interface: </a:t>
            </a:r>
            <a:r>
              <a:rPr lang="en-US" sz="1400" dirty="0"/>
              <a:t>Features a mobile-friendly and responsive design for easy navigation. It includes intuitive layouts and smooth animations to enhance user experience.</a:t>
            </a:r>
          </a:p>
          <a:p>
            <a:endParaRPr lang="fr-MA" dirty="0"/>
          </a:p>
        </p:txBody>
      </p:sp>
      <p:pic>
        <p:nvPicPr>
          <p:cNvPr id="27" name="Picture 26">
            <a:extLst>
              <a:ext uri="{FF2B5EF4-FFF2-40B4-BE49-F238E27FC236}">
                <a16:creationId xmlns:a16="http://schemas.microsoft.com/office/drawing/2014/main" id="{346AED26-ACA2-39CD-DFC5-8D12176104C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788403" y="4125181"/>
            <a:ext cx="4305305" cy="2201402"/>
          </a:xfrm>
          <a:prstGeom prst="rect">
            <a:avLst/>
          </a:prstGeom>
        </p:spPr>
      </p:pic>
      <p:pic>
        <p:nvPicPr>
          <p:cNvPr id="9" name="Picture 8">
            <a:extLst>
              <a:ext uri="{FF2B5EF4-FFF2-40B4-BE49-F238E27FC236}">
                <a16:creationId xmlns:a16="http://schemas.microsoft.com/office/drawing/2014/main" id="{986BA972-8043-EC2D-72A8-F3352D136B05}"/>
              </a:ext>
            </a:extLst>
          </p:cNvPr>
          <p:cNvPicPr>
            <a:picLocks noChangeAspect="1"/>
          </p:cNvPicPr>
          <p:nvPr/>
        </p:nvPicPr>
        <p:blipFill>
          <a:blip r:embed="rId7">
            <a:extLst>
              <a:ext uri="{28A0092B-C50C-407E-A947-70E740481C1C}">
                <a14:useLocalDpi xmlns:a14="http://schemas.microsoft.com/office/drawing/2010/main" val="0"/>
              </a:ext>
            </a:extLst>
          </a:blip>
          <a:srcRect l="33291" t="35477" r="54286" b="39962"/>
          <a:stretch/>
        </p:blipFill>
        <p:spPr>
          <a:xfrm>
            <a:off x="2059382" y="830839"/>
            <a:ext cx="1514668" cy="1609531"/>
          </a:xfrm>
          <a:prstGeom prst="rect">
            <a:avLst/>
          </a:prstGeom>
        </p:spPr>
      </p:pic>
      <p:sp>
        <p:nvSpPr>
          <p:cNvPr id="28" name="Flowchart: Alternate Process 27">
            <a:extLst>
              <a:ext uri="{FF2B5EF4-FFF2-40B4-BE49-F238E27FC236}">
                <a16:creationId xmlns:a16="http://schemas.microsoft.com/office/drawing/2014/main" id="{42B60C99-7104-0833-1A8F-1064C0BB466D}"/>
              </a:ext>
            </a:extLst>
          </p:cNvPr>
          <p:cNvSpPr/>
          <p:nvPr/>
        </p:nvSpPr>
        <p:spPr>
          <a:xfrm>
            <a:off x="177282" y="4745109"/>
            <a:ext cx="5856300" cy="65916"/>
          </a:xfrm>
          <a:prstGeom prst="flowChartAlternate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MA"/>
          </a:p>
        </p:txBody>
      </p:sp>
    </p:spTree>
    <p:extLst>
      <p:ext uri="{BB962C8B-B14F-4D97-AF65-F5344CB8AC3E}">
        <p14:creationId xmlns:p14="http://schemas.microsoft.com/office/powerpoint/2010/main" val="114642736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500"/>
                                        <p:tgtEl>
                                          <p:spTgt spid="14"/>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500"/>
                                        <p:tgtEl>
                                          <p:spTgt spid="12"/>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fade">
                                      <p:cBhvr>
                                        <p:cTn id="34" dur="500"/>
                                        <p:tgtEl>
                                          <p:spTgt spid="21"/>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fade">
                                      <p:cBhvr>
                                        <p:cTn id="37" dur="500"/>
                                        <p:tgtEl>
                                          <p:spTgt spid="18"/>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7"/>
                                        </p:tgtEl>
                                        <p:attrNameLst>
                                          <p:attrName>style.visibility</p:attrName>
                                        </p:attrNameLst>
                                      </p:cBhvr>
                                      <p:to>
                                        <p:strVal val="visible"/>
                                      </p:to>
                                    </p:set>
                                    <p:animEffect transition="in" filter="fade">
                                      <p:cBhvr>
                                        <p:cTn id="42" dur="500"/>
                                        <p:tgtEl>
                                          <p:spTgt spid="27"/>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5"/>
                                        </p:tgtEl>
                                        <p:attrNameLst>
                                          <p:attrName>style.visibility</p:attrName>
                                        </p:attrNameLst>
                                      </p:cBhvr>
                                      <p:to>
                                        <p:strVal val="visible"/>
                                      </p:to>
                                    </p:set>
                                    <p:animEffect transition="in" filter="fade">
                                      <p:cBhvr>
                                        <p:cTn id="45"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2" grpId="0"/>
      <p:bldP spid="15" grpId="0"/>
      <p:bldP spid="18" grpId="0"/>
      <p:bldP spid="2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B5A88-E340-40A0-B677-A11BD348887D}"/>
              </a:ext>
            </a:extLst>
          </p:cNvPr>
          <p:cNvSpPr>
            <a:spLocks noGrp="1"/>
          </p:cNvSpPr>
          <p:nvPr>
            <p:ph type="title"/>
          </p:nvPr>
        </p:nvSpPr>
        <p:spPr/>
        <p:txBody>
          <a:bodyPr/>
          <a:lstStyle/>
          <a:p>
            <a:r>
              <a:rPr lang="en-US" sz="4400" dirty="0"/>
              <a:t>Technology Stack</a:t>
            </a:r>
            <a:br>
              <a:rPr lang="en-US" sz="3600" dirty="0"/>
            </a:br>
            <a:endParaRPr lang="fr-MA" dirty="0"/>
          </a:p>
        </p:txBody>
      </p:sp>
      <p:sp>
        <p:nvSpPr>
          <p:cNvPr id="3" name="Content Placeholder 2">
            <a:extLst>
              <a:ext uri="{FF2B5EF4-FFF2-40B4-BE49-F238E27FC236}">
                <a16:creationId xmlns:a16="http://schemas.microsoft.com/office/drawing/2014/main" id="{F16FC398-C457-2294-3754-8526F7E967F4}"/>
              </a:ext>
            </a:extLst>
          </p:cNvPr>
          <p:cNvSpPr>
            <a:spLocks noGrp="1"/>
          </p:cNvSpPr>
          <p:nvPr>
            <p:ph idx="1"/>
          </p:nvPr>
        </p:nvSpPr>
        <p:spPr>
          <a:xfrm>
            <a:off x="450288" y="2320111"/>
            <a:ext cx="3465459" cy="4285961"/>
          </a:xfrm>
        </p:spPr>
        <p:txBody>
          <a:bodyPr>
            <a:normAutofit fontScale="55000" lnSpcReduction="20000"/>
          </a:bodyPr>
          <a:lstStyle/>
          <a:p>
            <a:pPr marL="0" indent="0">
              <a:buNone/>
            </a:pPr>
            <a:r>
              <a:rPr lang="fr-MA" sz="3600" b="1" dirty="0">
                <a:solidFill>
                  <a:srgbClr val="0070C0"/>
                </a:solidFill>
              </a:rPr>
              <a:t>Front End:</a:t>
            </a:r>
          </a:p>
          <a:p>
            <a:endParaRPr lang="fr-MA" dirty="0"/>
          </a:p>
          <a:p>
            <a:pPr>
              <a:lnSpc>
                <a:spcPts val="3100"/>
              </a:lnSpc>
              <a:buClr>
                <a:schemeClr val="tx1"/>
              </a:buClr>
              <a:buSzPct val="100000"/>
              <a:buFont typeface="Wingdings" panose="05000000000000000000" pitchFamily="2" charset="2"/>
              <a:buChar char="v"/>
            </a:pPr>
            <a:r>
              <a:rPr lang="en-US" sz="3300" dirty="0">
                <a:solidFill>
                  <a:schemeClr val="tx1"/>
                </a:solidFill>
              </a:rPr>
              <a:t>We've chosen React and Next.js for our frontend, leveraging their powerful features for building dynamic user interfaces. Tailwind CSS helps us create beautiful, responsive designs with ease.</a:t>
            </a:r>
          </a:p>
          <a:p>
            <a:pPr marL="0" indent="0">
              <a:buNone/>
            </a:pPr>
            <a:endParaRPr lang="fr-MA" dirty="0"/>
          </a:p>
        </p:txBody>
      </p:sp>
      <p:sp>
        <p:nvSpPr>
          <p:cNvPr id="4" name="TextBox 3">
            <a:extLst>
              <a:ext uri="{FF2B5EF4-FFF2-40B4-BE49-F238E27FC236}">
                <a16:creationId xmlns:a16="http://schemas.microsoft.com/office/drawing/2014/main" id="{A5B41691-0200-5445-CA7E-1EC85C06BE8D}"/>
              </a:ext>
            </a:extLst>
          </p:cNvPr>
          <p:cNvSpPr txBox="1"/>
          <p:nvPr/>
        </p:nvSpPr>
        <p:spPr>
          <a:xfrm>
            <a:off x="4255537" y="2306669"/>
            <a:ext cx="3680926" cy="3382786"/>
          </a:xfrm>
          <a:prstGeom prst="rect">
            <a:avLst/>
          </a:prstGeom>
          <a:noFill/>
        </p:spPr>
        <p:txBody>
          <a:bodyPr wrap="square" rtlCol="0">
            <a:spAutoFit/>
          </a:bodyPr>
          <a:lstStyle/>
          <a:p>
            <a:r>
              <a:rPr lang="fr-MA" sz="2000" b="1" dirty="0">
                <a:solidFill>
                  <a:srgbClr val="0070C0"/>
                </a:solidFill>
              </a:rPr>
              <a:t>Back End:</a:t>
            </a:r>
          </a:p>
          <a:p>
            <a:endParaRPr lang="fr-MA" dirty="0"/>
          </a:p>
          <a:p>
            <a:pPr marL="285750" indent="-285750">
              <a:lnSpc>
                <a:spcPts val="3100"/>
              </a:lnSpc>
              <a:buFont typeface="Wingdings" panose="05000000000000000000" pitchFamily="2" charset="2"/>
              <a:buChar char="v"/>
            </a:pPr>
            <a:r>
              <a:rPr lang="en-US" dirty="0"/>
              <a:t>Our backend is powered by Node.js and Express.js, providing a robust and scalable server-side solution. This allows us to handle complex operations and API requests efficiently.</a:t>
            </a:r>
          </a:p>
        </p:txBody>
      </p:sp>
      <p:sp>
        <p:nvSpPr>
          <p:cNvPr id="5" name="TextBox 4">
            <a:extLst>
              <a:ext uri="{FF2B5EF4-FFF2-40B4-BE49-F238E27FC236}">
                <a16:creationId xmlns:a16="http://schemas.microsoft.com/office/drawing/2014/main" id="{F73CB4B2-5E02-9396-24AC-21E8BDDCAAAA}"/>
              </a:ext>
            </a:extLst>
          </p:cNvPr>
          <p:cNvSpPr txBox="1"/>
          <p:nvPr/>
        </p:nvSpPr>
        <p:spPr>
          <a:xfrm>
            <a:off x="8276253" y="2320111"/>
            <a:ext cx="3163078" cy="1785104"/>
          </a:xfrm>
          <a:prstGeom prst="rect">
            <a:avLst/>
          </a:prstGeom>
          <a:noFill/>
        </p:spPr>
        <p:txBody>
          <a:bodyPr wrap="square" rtlCol="0">
            <a:spAutoFit/>
          </a:bodyPr>
          <a:lstStyle/>
          <a:p>
            <a:r>
              <a:rPr lang="en-US" sz="2000" b="1" dirty="0">
                <a:solidFill>
                  <a:srgbClr val="0070C0"/>
                </a:solidFill>
              </a:rPr>
              <a:t>Database:</a:t>
            </a:r>
          </a:p>
          <a:p>
            <a:endParaRPr lang="en-US" dirty="0"/>
          </a:p>
          <a:p>
            <a:pPr marL="285750" indent="-285750">
              <a:buFont typeface="Wingdings" panose="05000000000000000000" pitchFamily="2" charset="2"/>
              <a:buChar char="v"/>
            </a:pPr>
            <a:r>
              <a:rPr lang="en-US" dirty="0"/>
              <a:t>Firebase (for user authentication and real-time data storage)</a:t>
            </a:r>
          </a:p>
          <a:p>
            <a:endParaRPr lang="fr-MA" dirty="0"/>
          </a:p>
        </p:txBody>
      </p:sp>
      <p:sp>
        <p:nvSpPr>
          <p:cNvPr id="6" name="Flowchart: Alternate Process 5">
            <a:extLst>
              <a:ext uri="{FF2B5EF4-FFF2-40B4-BE49-F238E27FC236}">
                <a16:creationId xmlns:a16="http://schemas.microsoft.com/office/drawing/2014/main" id="{80C55179-63A9-96CE-4603-332DA9ACF6F9}"/>
              </a:ext>
            </a:extLst>
          </p:cNvPr>
          <p:cNvSpPr/>
          <p:nvPr/>
        </p:nvSpPr>
        <p:spPr>
          <a:xfrm>
            <a:off x="4017063" y="2306669"/>
            <a:ext cx="45719" cy="4285961"/>
          </a:xfrm>
          <a:prstGeom prst="flowChartAlternate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MA"/>
          </a:p>
        </p:txBody>
      </p:sp>
      <p:sp>
        <p:nvSpPr>
          <p:cNvPr id="7" name="Flowchart: Alternate Process 6">
            <a:extLst>
              <a:ext uri="{FF2B5EF4-FFF2-40B4-BE49-F238E27FC236}">
                <a16:creationId xmlns:a16="http://schemas.microsoft.com/office/drawing/2014/main" id="{97918AD5-1DAD-CF9F-16A1-E28D9A4DB74E}"/>
              </a:ext>
            </a:extLst>
          </p:cNvPr>
          <p:cNvSpPr/>
          <p:nvPr/>
        </p:nvSpPr>
        <p:spPr>
          <a:xfrm>
            <a:off x="7956835" y="2306668"/>
            <a:ext cx="45719" cy="4285961"/>
          </a:xfrm>
          <a:prstGeom prst="flowChartAlternate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MA"/>
          </a:p>
        </p:txBody>
      </p:sp>
    </p:spTree>
    <p:extLst>
      <p:ext uri="{BB962C8B-B14F-4D97-AF65-F5344CB8AC3E}">
        <p14:creationId xmlns:p14="http://schemas.microsoft.com/office/powerpoint/2010/main" val="3798812430"/>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68A18-309C-0658-3431-14A4ACBDE793}"/>
              </a:ext>
            </a:extLst>
          </p:cNvPr>
          <p:cNvSpPr>
            <a:spLocks noGrp="1"/>
          </p:cNvSpPr>
          <p:nvPr>
            <p:ph type="title"/>
          </p:nvPr>
        </p:nvSpPr>
        <p:spPr/>
        <p:txBody>
          <a:bodyPr/>
          <a:lstStyle/>
          <a:p>
            <a:r>
              <a:rPr lang="en-US" sz="4400" dirty="0"/>
              <a:t>Development Challenges</a:t>
            </a:r>
            <a:br>
              <a:rPr lang="en-US" sz="3600" dirty="0"/>
            </a:br>
            <a:endParaRPr lang="fr-MA" dirty="0"/>
          </a:p>
        </p:txBody>
      </p:sp>
      <p:sp>
        <p:nvSpPr>
          <p:cNvPr id="3" name="Content Placeholder 2">
            <a:extLst>
              <a:ext uri="{FF2B5EF4-FFF2-40B4-BE49-F238E27FC236}">
                <a16:creationId xmlns:a16="http://schemas.microsoft.com/office/drawing/2014/main" id="{8CD1FAB8-5326-C545-DB54-E95EEAE47F99}"/>
              </a:ext>
            </a:extLst>
          </p:cNvPr>
          <p:cNvSpPr>
            <a:spLocks noGrp="1"/>
          </p:cNvSpPr>
          <p:nvPr>
            <p:ph idx="1"/>
          </p:nvPr>
        </p:nvSpPr>
        <p:spPr>
          <a:xfrm>
            <a:off x="382555" y="2160589"/>
            <a:ext cx="10431625" cy="4576113"/>
          </a:xfrm>
        </p:spPr>
        <p:txBody>
          <a:bodyPr>
            <a:normAutofit/>
          </a:bodyPr>
          <a:lstStyle/>
          <a:p>
            <a:pPr marL="0" indent="0">
              <a:buNone/>
            </a:pPr>
            <a:r>
              <a:rPr lang="en-US" dirty="0">
                <a:solidFill>
                  <a:schemeClr val="tx1"/>
                </a:solidFill>
              </a:rPr>
              <a:t>In developing your "Quiz Vibes" project, we faced these challenges:</a:t>
            </a:r>
          </a:p>
          <a:p>
            <a:pPr lvl="1">
              <a:buFont typeface="+mj-lt"/>
              <a:buAutoNum type="arabicPeriod"/>
            </a:pPr>
            <a:r>
              <a:rPr lang="en-US" b="1" dirty="0">
                <a:solidFill>
                  <a:schemeClr val="tx1"/>
                </a:solidFill>
              </a:rPr>
              <a:t>User Authentication</a:t>
            </a:r>
            <a:r>
              <a:rPr lang="en-US" dirty="0">
                <a:solidFill>
                  <a:schemeClr val="tx1"/>
                </a:solidFill>
              </a:rPr>
              <a:t>: Implementing secure authentication and ensuring data privacy.</a:t>
            </a:r>
          </a:p>
          <a:p>
            <a:pPr lvl="1">
              <a:buFont typeface="+mj-lt"/>
              <a:buAutoNum type="arabicPeriod"/>
            </a:pPr>
            <a:r>
              <a:rPr lang="en-US" b="1" dirty="0">
                <a:solidFill>
                  <a:schemeClr val="tx1"/>
                </a:solidFill>
              </a:rPr>
              <a:t>Real-Time Updates</a:t>
            </a:r>
            <a:r>
              <a:rPr lang="en-US" dirty="0">
                <a:solidFill>
                  <a:schemeClr val="tx1"/>
                </a:solidFill>
              </a:rPr>
              <a:t>: Displaying quiz progress and results in real-time while handling multiple users.</a:t>
            </a:r>
          </a:p>
          <a:p>
            <a:pPr lvl="1">
              <a:buFont typeface="+mj-lt"/>
              <a:buAutoNum type="arabicPeriod"/>
            </a:pPr>
            <a:r>
              <a:rPr lang="en-US" b="1" dirty="0">
                <a:solidFill>
                  <a:schemeClr val="tx1"/>
                </a:solidFill>
              </a:rPr>
              <a:t>Responsive Design</a:t>
            </a:r>
            <a:r>
              <a:rPr lang="en-US" dirty="0">
                <a:solidFill>
                  <a:schemeClr val="tx1"/>
                </a:solidFill>
              </a:rPr>
              <a:t>: Ensuring a seamless user experience across devices, particularly for quizzes with various content types.</a:t>
            </a:r>
          </a:p>
          <a:p>
            <a:pPr lvl="1">
              <a:buFont typeface="+mj-lt"/>
              <a:buAutoNum type="arabicPeriod"/>
            </a:pPr>
            <a:r>
              <a:rPr lang="en-US" b="1" dirty="0">
                <a:solidFill>
                  <a:schemeClr val="tx1"/>
                </a:solidFill>
              </a:rPr>
              <a:t>Error Handling</a:t>
            </a:r>
            <a:r>
              <a:rPr lang="en-US" dirty="0">
                <a:solidFill>
                  <a:schemeClr val="tx1"/>
                </a:solidFill>
              </a:rPr>
              <a:t>: Managing edge cases, such as timeouts or server failures, to provide a smooth user experience.</a:t>
            </a:r>
          </a:p>
          <a:p>
            <a:pPr lvl="1">
              <a:buFont typeface="+mj-lt"/>
              <a:buAutoNum type="arabicPeriod"/>
            </a:pPr>
            <a:r>
              <a:rPr lang="en-US" b="1" dirty="0">
                <a:solidFill>
                  <a:schemeClr val="tx1"/>
                </a:solidFill>
              </a:rPr>
              <a:t>Scalability</a:t>
            </a:r>
            <a:r>
              <a:rPr lang="en-US" dirty="0">
                <a:solidFill>
                  <a:schemeClr val="tx1"/>
                </a:solidFill>
              </a:rPr>
              <a:t>: Handling large numbers of concurrent users, especially for performance-heavy features like timers and animations.</a:t>
            </a:r>
          </a:p>
          <a:p>
            <a:pPr marL="0" indent="0">
              <a:buNone/>
            </a:pPr>
            <a:r>
              <a:rPr lang="en-US" dirty="0">
                <a:solidFill>
                  <a:schemeClr val="tx1"/>
                </a:solidFill>
              </a:rPr>
              <a:t>These challenges require attention to detail in both the technical and user-experience aspects of the platform.</a:t>
            </a:r>
          </a:p>
          <a:p>
            <a:pPr marL="0" indent="0">
              <a:buNone/>
            </a:pPr>
            <a:endParaRPr lang="fr-MA" dirty="0">
              <a:solidFill>
                <a:schemeClr val="tx1"/>
              </a:solidFill>
            </a:endParaRPr>
          </a:p>
        </p:txBody>
      </p:sp>
    </p:spTree>
    <p:extLst>
      <p:ext uri="{BB962C8B-B14F-4D97-AF65-F5344CB8AC3E}">
        <p14:creationId xmlns:p14="http://schemas.microsoft.com/office/powerpoint/2010/main" val="67242697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EA92C3FE-C6FD-83BA-550B-4E68E47957AA}"/>
              </a:ext>
            </a:extLst>
          </p:cNvPr>
          <p:cNvPicPr>
            <a:picLocks noChangeAspect="1"/>
          </p:cNvPicPr>
          <p:nvPr/>
        </p:nvPicPr>
        <p:blipFill>
          <a:blip r:embed="rId2">
            <a:duotone>
              <a:prstClr val="black"/>
              <a:schemeClr val="accent1">
                <a:tint val="45000"/>
                <a:satMod val="400000"/>
              </a:schemeClr>
            </a:duotone>
          </a:blip>
          <a:stretch>
            <a:fillRect/>
          </a:stretch>
        </p:blipFill>
        <p:spPr>
          <a:xfrm>
            <a:off x="9590512" y="500172"/>
            <a:ext cx="2115700" cy="21157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5" name="Shape 1">
            <a:extLst>
              <a:ext uri="{FF2B5EF4-FFF2-40B4-BE49-F238E27FC236}">
                <a16:creationId xmlns:a16="http://schemas.microsoft.com/office/drawing/2014/main" id="{AF0B6976-EC73-CD44-A2B5-70A7E1E75C4F}"/>
              </a:ext>
            </a:extLst>
          </p:cNvPr>
          <p:cNvSpPr/>
          <p:nvPr/>
        </p:nvSpPr>
        <p:spPr>
          <a:xfrm>
            <a:off x="677331" y="1629558"/>
            <a:ext cx="7964091" cy="986314"/>
          </a:xfrm>
          <a:prstGeom prst="roundRect">
            <a:avLst>
              <a:gd name="adj" fmla="val 7179"/>
            </a:avLst>
          </a:prstGeom>
          <a:ln/>
        </p:spPr>
        <p:style>
          <a:lnRef idx="2">
            <a:schemeClr val="accent2"/>
          </a:lnRef>
          <a:fillRef idx="1">
            <a:schemeClr val="lt1"/>
          </a:fillRef>
          <a:effectRef idx="0">
            <a:schemeClr val="accent2"/>
          </a:effectRef>
          <a:fontRef idx="minor">
            <a:schemeClr val="dk1"/>
          </a:fontRef>
        </p:style>
        <p:txBody>
          <a:bodyPr/>
          <a:lstStyle/>
          <a:p>
            <a:pPr marL="0" indent="0" algn="ctr">
              <a:lnSpc>
                <a:spcPts val="2100"/>
              </a:lnSpc>
              <a:buNone/>
            </a:pPr>
            <a:r>
              <a:rPr lang="en-US" sz="1400" dirty="0">
                <a:solidFill>
                  <a:srgbClr val="0070C0"/>
                </a:solidFill>
              </a:rPr>
              <a:t>Technical Growth</a:t>
            </a:r>
          </a:p>
          <a:p>
            <a:pPr marL="0" indent="0">
              <a:lnSpc>
                <a:spcPts val="2150"/>
              </a:lnSpc>
              <a:buNone/>
            </a:pPr>
            <a:r>
              <a:rPr lang="en-US" sz="1200" dirty="0">
                <a:solidFill>
                  <a:schemeClr val="tx1"/>
                </a:solidFill>
              </a:rPr>
              <a:t>The </a:t>
            </a:r>
            <a:r>
              <a:rPr lang="en-US" sz="1200" dirty="0" err="1">
                <a:solidFill>
                  <a:schemeClr val="tx1"/>
                </a:solidFill>
              </a:rPr>
              <a:t>Alx</a:t>
            </a:r>
            <a:r>
              <a:rPr lang="en-US" sz="1200" dirty="0">
                <a:solidFill>
                  <a:schemeClr val="tx1"/>
                </a:solidFill>
              </a:rPr>
              <a:t> 12-month software engineering program has been an incredible journey of technical growth. We've mastered a wide range of technologies and best practices in software development</a:t>
            </a:r>
            <a:r>
              <a:rPr lang="en-US" sz="1400" dirty="0">
                <a:solidFill>
                  <a:srgbClr val="3B4E4E"/>
                </a:solidFill>
                <a:latin typeface="Overpass" pitchFamily="34" charset="0"/>
                <a:ea typeface="Overpass" pitchFamily="34" charset="-122"/>
                <a:cs typeface="Overpass" pitchFamily="34" charset="-120"/>
              </a:rPr>
              <a:t>.</a:t>
            </a:r>
            <a:endParaRPr lang="en-US" sz="1400" dirty="0"/>
          </a:p>
          <a:p>
            <a:endParaRPr lang="fr-MA" sz="1400" dirty="0"/>
          </a:p>
        </p:txBody>
      </p:sp>
      <p:sp>
        <p:nvSpPr>
          <p:cNvPr id="16" name="Shape 1">
            <a:extLst>
              <a:ext uri="{FF2B5EF4-FFF2-40B4-BE49-F238E27FC236}">
                <a16:creationId xmlns:a16="http://schemas.microsoft.com/office/drawing/2014/main" id="{A75AC259-DE59-87C8-FF45-2173A77A7F56}"/>
              </a:ext>
            </a:extLst>
          </p:cNvPr>
          <p:cNvSpPr/>
          <p:nvPr/>
        </p:nvSpPr>
        <p:spPr>
          <a:xfrm>
            <a:off x="677332" y="2927031"/>
            <a:ext cx="7964091" cy="986314"/>
          </a:xfrm>
          <a:prstGeom prst="roundRect">
            <a:avLst>
              <a:gd name="adj" fmla="val 7179"/>
            </a:avLst>
          </a:prstGeom>
          <a:ln/>
        </p:spPr>
        <p:style>
          <a:lnRef idx="2">
            <a:schemeClr val="accent2"/>
          </a:lnRef>
          <a:fillRef idx="1">
            <a:schemeClr val="lt1"/>
          </a:fillRef>
          <a:effectRef idx="0">
            <a:schemeClr val="accent2"/>
          </a:effectRef>
          <a:fontRef idx="minor">
            <a:schemeClr val="dk1"/>
          </a:fontRef>
        </p:style>
        <p:txBody>
          <a:bodyPr/>
          <a:lstStyle/>
          <a:p>
            <a:pPr algn="ctr">
              <a:lnSpc>
                <a:spcPts val="2100"/>
              </a:lnSpc>
            </a:pPr>
            <a:r>
              <a:rPr lang="en-US" sz="1400" dirty="0">
                <a:solidFill>
                  <a:srgbClr val="0070C0"/>
                </a:solidFill>
              </a:rPr>
              <a:t>Problem-Solving Skills</a:t>
            </a:r>
          </a:p>
          <a:p>
            <a:pPr indent="0">
              <a:lnSpc>
                <a:spcPts val="2150"/>
              </a:lnSpc>
              <a:buNone/>
            </a:pPr>
            <a:r>
              <a:rPr lang="en-US" sz="1200" dirty="0">
                <a:solidFill>
                  <a:schemeClr val="tx1"/>
                </a:solidFill>
              </a:rPr>
              <a:t>Through numerous projects and challenges, we've honed our problem-solving skills, learning to approach complex issues with creativity and persistence.</a:t>
            </a:r>
          </a:p>
          <a:p>
            <a:endParaRPr lang="en-US" sz="1400" dirty="0"/>
          </a:p>
        </p:txBody>
      </p:sp>
      <p:sp>
        <p:nvSpPr>
          <p:cNvPr id="17" name="Shape 1">
            <a:extLst>
              <a:ext uri="{FF2B5EF4-FFF2-40B4-BE49-F238E27FC236}">
                <a16:creationId xmlns:a16="http://schemas.microsoft.com/office/drawing/2014/main" id="{973E4E75-0531-7BC4-A71F-3B0A26166579}"/>
              </a:ext>
            </a:extLst>
          </p:cNvPr>
          <p:cNvSpPr/>
          <p:nvPr/>
        </p:nvSpPr>
        <p:spPr>
          <a:xfrm>
            <a:off x="677330" y="4218613"/>
            <a:ext cx="7964091" cy="986314"/>
          </a:xfrm>
          <a:prstGeom prst="roundRect">
            <a:avLst>
              <a:gd name="adj" fmla="val 7179"/>
            </a:avLst>
          </a:prstGeom>
          <a:ln/>
        </p:spPr>
        <p:style>
          <a:lnRef idx="2">
            <a:schemeClr val="accent2"/>
          </a:lnRef>
          <a:fillRef idx="1">
            <a:schemeClr val="lt1"/>
          </a:fillRef>
          <a:effectRef idx="0">
            <a:schemeClr val="accent2"/>
          </a:effectRef>
          <a:fontRef idx="minor">
            <a:schemeClr val="dk1"/>
          </a:fontRef>
        </p:style>
        <p:txBody>
          <a:bodyPr/>
          <a:lstStyle/>
          <a:p>
            <a:pPr algn="ctr">
              <a:lnSpc>
                <a:spcPts val="2100"/>
              </a:lnSpc>
            </a:pPr>
            <a:r>
              <a:rPr lang="en-US" sz="1400" dirty="0">
                <a:solidFill>
                  <a:srgbClr val="0070C0"/>
                </a:solidFill>
              </a:rPr>
              <a:t>Collaboration</a:t>
            </a:r>
          </a:p>
          <a:p>
            <a:pPr>
              <a:lnSpc>
                <a:spcPts val="2150"/>
              </a:lnSpc>
            </a:pPr>
            <a:r>
              <a:rPr lang="en-US" sz="1200" dirty="0">
                <a:solidFill>
                  <a:schemeClr val="tx1"/>
                </a:solidFill>
              </a:rPr>
              <a:t>Working on team projects has taught us the importance of effective communication and collaboration in the software development process.</a:t>
            </a:r>
          </a:p>
        </p:txBody>
      </p:sp>
      <p:sp>
        <p:nvSpPr>
          <p:cNvPr id="18" name="Shape 1">
            <a:extLst>
              <a:ext uri="{FF2B5EF4-FFF2-40B4-BE49-F238E27FC236}">
                <a16:creationId xmlns:a16="http://schemas.microsoft.com/office/drawing/2014/main" id="{3F605433-D1E1-8B98-C45C-A6290B0B0F34}"/>
              </a:ext>
            </a:extLst>
          </p:cNvPr>
          <p:cNvSpPr/>
          <p:nvPr/>
        </p:nvSpPr>
        <p:spPr>
          <a:xfrm>
            <a:off x="677330" y="5510195"/>
            <a:ext cx="7964091" cy="986314"/>
          </a:xfrm>
          <a:prstGeom prst="roundRect">
            <a:avLst>
              <a:gd name="adj" fmla="val 7179"/>
            </a:avLst>
          </a:prstGeom>
          <a:ln/>
        </p:spPr>
        <p:style>
          <a:lnRef idx="2">
            <a:schemeClr val="accent2"/>
          </a:lnRef>
          <a:fillRef idx="1">
            <a:schemeClr val="lt1"/>
          </a:fillRef>
          <a:effectRef idx="0">
            <a:schemeClr val="accent2"/>
          </a:effectRef>
          <a:fontRef idx="minor">
            <a:schemeClr val="dk1"/>
          </a:fontRef>
        </p:style>
        <p:txBody>
          <a:bodyPr/>
          <a:lstStyle/>
          <a:p>
            <a:pPr algn="ctr"/>
            <a:r>
              <a:rPr lang="en-US" sz="1400" dirty="0">
                <a:solidFill>
                  <a:srgbClr val="0070C0"/>
                </a:solidFill>
              </a:rPr>
              <a:t>Industry Readiness</a:t>
            </a:r>
          </a:p>
          <a:p>
            <a:pPr marL="0" indent="0">
              <a:lnSpc>
                <a:spcPts val="2150"/>
              </a:lnSpc>
              <a:buNone/>
            </a:pPr>
            <a:r>
              <a:rPr lang="en-US" sz="1200" dirty="0">
                <a:solidFill>
                  <a:schemeClr val="tx1"/>
                </a:solidFill>
              </a:rPr>
              <a:t>The program has prepared us for real-world software engineering roles, giving us the confidence to tackle industry-level projects</a:t>
            </a:r>
            <a:r>
              <a:rPr lang="en-US" sz="1400" dirty="0">
                <a:solidFill>
                  <a:schemeClr val="tx1"/>
                </a:solidFill>
              </a:rPr>
              <a:t>.</a:t>
            </a:r>
          </a:p>
          <a:p>
            <a:endParaRPr lang="en-US" sz="1400" dirty="0"/>
          </a:p>
        </p:txBody>
      </p:sp>
      <p:pic>
        <p:nvPicPr>
          <p:cNvPr id="19" name="Picture 18">
            <a:extLst>
              <a:ext uri="{FF2B5EF4-FFF2-40B4-BE49-F238E27FC236}">
                <a16:creationId xmlns:a16="http://schemas.microsoft.com/office/drawing/2014/main" id="{07DC1A15-941A-D95B-E188-1C451E1319E7}"/>
              </a:ext>
            </a:extLst>
          </p:cNvPr>
          <p:cNvPicPr>
            <a:picLocks noChangeAspect="1"/>
          </p:cNvPicPr>
          <p:nvPr/>
        </p:nvPicPr>
        <p:blipFill>
          <a:blip r:embed="rId3">
            <a:duotone>
              <a:prstClr val="black"/>
              <a:schemeClr val="accent1">
                <a:tint val="45000"/>
                <a:satMod val="400000"/>
              </a:schemeClr>
            </a:duotone>
          </a:blip>
          <a:stretch>
            <a:fillRect/>
          </a:stretch>
        </p:blipFill>
        <p:spPr>
          <a:xfrm>
            <a:off x="10280625" y="6080174"/>
            <a:ext cx="1663311" cy="55530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0" name="Title 1">
            <a:extLst>
              <a:ext uri="{FF2B5EF4-FFF2-40B4-BE49-F238E27FC236}">
                <a16:creationId xmlns:a16="http://schemas.microsoft.com/office/drawing/2014/main" id="{98C4A102-6158-5085-D240-182787B51503}"/>
              </a:ext>
            </a:extLst>
          </p:cNvPr>
          <p:cNvSpPr>
            <a:spLocks noGrp="1"/>
          </p:cNvSpPr>
          <p:nvPr>
            <p:ph type="title"/>
          </p:nvPr>
        </p:nvSpPr>
        <p:spPr>
          <a:xfrm>
            <a:off x="677330" y="432318"/>
            <a:ext cx="8596668" cy="1320800"/>
          </a:xfrm>
        </p:spPr>
        <p:txBody>
          <a:bodyPr/>
          <a:lstStyle/>
          <a:p>
            <a:pPr marL="0" indent="0">
              <a:lnSpc>
                <a:spcPts val="4250"/>
              </a:lnSpc>
              <a:buNone/>
            </a:pPr>
            <a:r>
              <a:rPr lang="en-US" sz="4400" dirty="0"/>
              <a:t>Reflecting on the </a:t>
            </a:r>
            <a:r>
              <a:rPr lang="en-US" sz="4400" dirty="0" err="1"/>
              <a:t>Alx</a:t>
            </a:r>
            <a:r>
              <a:rPr lang="en-US" sz="4400" dirty="0"/>
              <a:t> Journey</a:t>
            </a:r>
          </a:p>
        </p:txBody>
      </p:sp>
    </p:spTree>
    <p:extLst>
      <p:ext uri="{BB962C8B-B14F-4D97-AF65-F5344CB8AC3E}">
        <p14:creationId xmlns:p14="http://schemas.microsoft.com/office/powerpoint/2010/main" val="87649958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 0" descr="preencoded.png">
            <a:extLst>
              <a:ext uri="{FF2B5EF4-FFF2-40B4-BE49-F238E27FC236}">
                <a16:creationId xmlns:a16="http://schemas.microsoft.com/office/drawing/2014/main" id="{28E8B433-A7D1-1AEC-2411-300485B28186}"/>
              </a:ext>
            </a:extLst>
          </p:cNvPr>
          <p:cNvPicPr>
            <a:picLocks noChangeAspect="1"/>
          </p:cNvPicPr>
          <p:nvPr/>
        </p:nvPicPr>
        <p:blipFill>
          <a:blip r:embed="rId2">
            <a:duotone>
              <a:prstClr val="black"/>
              <a:schemeClr val="accent3">
                <a:tint val="45000"/>
                <a:satMod val="400000"/>
              </a:schemeClr>
            </a:duotone>
          </a:blip>
          <a:stretch>
            <a:fillRect/>
          </a:stretch>
        </p:blipFill>
        <p:spPr>
          <a:xfrm>
            <a:off x="0" y="0"/>
            <a:ext cx="12192059" cy="2015287"/>
          </a:xfrm>
          <a:prstGeom prst="rect">
            <a:avLst/>
          </a:prstGeom>
        </p:spPr>
      </p:pic>
      <p:pic>
        <p:nvPicPr>
          <p:cNvPr id="7" name="Picture 6">
            <a:extLst>
              <a:ext uri="{FF2B5EF4-FFF2-40B4-BE49-F238E27FC236}">
                <a16:creationId xmlns:a16="http://schemas.microsoft.com/office/drawing/2014/main" id="{F3962114-A355-2911-540C-FB27BFC970A0}"/>
              </a:ext>
            </a:extLst>
          </p:cNvPr>
          <p:cNvPicPr>
            <a:picLocks noChangeAspect="1"/>
          </p:cNvPicPr>
          <p:nvPr/>
        </p:nvPicPr>
        <p:blipFill>
          <a:blip r:embed="rId3"/>
          <a:stretch>
            <a:fillRect/>
          </a:stretch>
        </p:blipFill>
        <p:spPr>
          <a:xfrm>
            <a:off x="6623447" y="154165"/>
            <a:ext cx="1464771" cy="146477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9" name="Picture 8">
            <a:extLst>
              <a:ext uri="{FF2B5EF4-FFF2-40B4-BE49-F238E27FC236}">
                <a16:creationId xmlns:a16="http://schemas.microsoft.com/office/drawing/2014/main" id="{F3E9BDA3-A2F6-D700-69EA-01F8C1390A7F}"/>
              </a:ext>
            </a:extLst>
          </p:cNvPr>
          <p:cNvPicPr>
            <a:picLocks noChangeAspect="1"/>
          </p:cNvPicPr>
          <p:nvPr/>
        </p:nvPicPr>
        <p:blipFill>
          <a:blip r:embed="rId4"/>
          <a:stretch>
            <a:fillRect/>
          </a:stretch>
        </p:blipFill>
        <p:spPr>
          <a:xfrm>
            <a:off x="2587285" y="-672070"/>
            <a:ext cx="3359426" cy="3359426"/>
          </a:xfrm>
          <a:prstGeom prst="rect">
            <a:avLst/>
          </a:prstGeom>
        </p:spPr>
      </p:pic>
      <p:sp>
        <p:nvSpPr>
          <p:cNvPr id="10" name="TextBox 9">
            <a:extLst>
              <a:ext uri="{FF2B5EF4-FFF2-40B4-BE49-F238E27FC236}">
                <a16:creationId xmlns:a16="http://schemas.microsoft.com/office/drawing/2014/main" id="{18B8CACE-E715-55A2-0C28-555734BF8CE4}"/>
              </a:ext>
            </a:extLst>
          </p:cNvPr>
          <p:cNvSpPr txBox="1"/>
          <p:nvPr/>
        </p:nvSpPr>
        <p:spPr>
          <a:xfrm>
            <a:off x="220685" y="2194423"/>
            <a:ext cx="10798768" cy="1107996"/>
          </a:xfrm>
          <a:prstGeom prst="rect">
            <a:avLst/>
          </a:prstGeom>
          <a:noFill/>
        </p:spPr>
        <p:txBody>
          <a:bodyPr wrap="square" rtlCol="0">
            <a:spAutoFit/>
          </a:bodyPr>
          <a:lstStyle/>
          <a:p>
            <a:r>
              <a:rPr lang="en-US" sz="1600" dirty="0"/>
              <a:t>Thank you for your attention and interest in the </a:t>
            </a:r>
            <a:r>
              <a:rPr lang="en-US" sz="1600" dirty="0" err="1"/>
              <a:t>QuizVibes</a:t>
            </a:r>
            <a:r>
              <a:rPr lang="en-US" sz="1600" dirty="0"/>
              <a:t> project. We're excited about the potential of this platform and look forward to any feedback or questions you might have. Your support and engagement are greatly appreciated as we continue to grow and innovate in the field of software engineering.</a:t>
            </a:r>
          </a:p>
          <a:p>
            <a:endParaRPr lang="fr-MA" dirty="0"/>
          </a:p>
        </p:txBody>
      </p:sp>
      <p:pic>
        <p:nvPicPr>
          <p:cNvPr id="14" name="Image 2" descr="preencoded.png">
            <a:extLst>
              <a:ext uri="{FF2B5EF4-FFF2-40B4-BE49-F238E27FC236}">
                <a16:creationId xmlns:a16="http://schemas.microsoft.com/office/drawing/2014/main" id="{62547B3F-992D-8FDE-C00F-CB816056CC38}"/>
              </a:ext>
            </a:extLst>
          </p:cNvPr>
          <p:cNvPicPr>
            <a:picLocks noChangeAspect="1"/>
          </p:cNvPicPr>
          <p:nvPr/>
        </p:nvPicPr>
        <p:blipFill>
          <a:blip r:embed="rId5">
            <a:duotone>
              <a:schemeClr val="accent3">
                <a:shade val="45000"/>
                <a:satMod val="135000"/>
              </a:schemeClr>
              <a:prstClr val="white"/>
            </a:duotone>
          </a:blip>
          <a:stretch>
            <a:fillRect/>
          </a:stretch>
        </p:blipFill>
        <p:spPr>
          <a:xfrm>
            <a:off x="1740924" y="3597678"/>
            <a:ext cx="527447" cy="527447"/>
          </a:xfrm>
          <a:prstGeom prst="rect">
            <a:avLst/>
          </a:prstGeom>
        </p:spPr>
      </p:pic>
      <p:pic>
        <p:nvPicPr>
          <p:cNvPr id="15" name="Image 3" descr="preencoded.png">
            <a:extLst>
              <a:ext uri="{FF2B5EF4-FFF2-40B4-BE49-F238E27FC236}">
                <a16:creationId xmlns:a16="http://schemas.microsoft.com/office/drawing/2014/main" id="{449566C0-F020-4B4C-B8B7-EA15F13290D9}"/>
              </a:ext>
            </a:extLst>
          </p:cNvPr>
          <p:cNvPicPr>
            <a:picLocks noChangeAspect="1"/>
          </p:cNvPicPr>
          <p:nvPr/>
        </p:nvPicPr>
        <p:blipFill>
          <a:blip r:embed="rId6">
            <a:duotone>
              <a:schemeClr val="accent3">
                <a:shade val="45000"/>
                <a:satMod val="135000"/>
              </a:schemeClr>
              <a:prstClr val="white"/>
            </a:duotone>
          </a:blip>
          <a:stretch>
            <a:fillRect/>
          </a:stretch>
        </p:blipFill>
        <p:spPr>
          <a:xfrm>
            <a:off x="5356345" y="3593620"/>
            <a:ext cx="527447" cy="527447"/>
          </a:xfrm>
          <a:prstGeom prst="rect">
            <a:avLst/>
          </a:prstGeom>
        </p:spPr>
      </p:pic>
      <p:pic>
        <p:nvPicPr>
          <p:cNvPr id="16" name="Image 4" descr="preencoded.png">
            <a:extLst>
              <a:ext uri="{FF2B5EF4-FFF2-40B4-BE49-F238E27FC236}">
                <a16:creationId xmlns:a16="http://schemas.microsoft.com/office/drawing/2014/main" id="{A6CDFE00-26F5-B399-F8B4-1B5DA49EFFFF}"/>
              </a:ext>
            </a:extLst>
          </p:cNvPr>
          <p:cNvPicPr>
            <a:picLocks noChangeAspect="1"/>
          </p:cNvPicPr>
          <p:nvPr/>
        </p:nvPicPr>
        <p:blipFill>
          <a:blip r:embed="rId7">
            <a:duotone>
              <a:schemeClr val="accent3">
                <a:shade val="45000"/>
                <a:satMod val="135000"/>
              </a:schemeClr>
              <a:prstClr val="white"/>
            </a:duotone>
          </a:blip>
          <a:stretch>
            <a:fillRect/>
          </a:stretch>
        </p:blipFill>
        <p:spPr>
          <a:xfrm>
            <a:off x="8971764" y="3597678"/>
            <a:ext cx="527447" cy="527447"/>
          </a:xfrm>
          <a:prstGeom prst="rect">
            <a:avLst/>
          </a:prstGeom>
        </p:spPr>
      </p:pic>
      <p:sp>
        <p:nvSpPr>
          <p:cNvPr id="17" name="Title 1">
            <a:extLst>
              <a:ext uri="{FF2B5EF4-FFF2-40B4-BE49-F238E27FC236}">
                <a16:creationId xmlns:a16="http://schemas.microsoft.com/office/drawing/2014/main" id="{EA1976AE-AD54-3A7C-92F0-AB804F2B8057}"/>
              </a:ext>
            </a:extLst>
          </p:cNvPr>
          <p:cNvSpPr>
            <a:spLocks noGrp="1"/>
          </p:cNvSpPr>
          <p:nvPr>
            <p:ph type="title"/>
          </p:nvPr>
        </p:nvSpPr>
        <p:spPr>
          <a:xfrm>
            <a:off x="2985070" y="3037893"/>
            <a:ext cx="4956237" cy="908425"/>
          </a:xfrm>
        </p:spPr>
        <p:txBody>
          <a:bodyPr>
            <a:noAutofit/>
          </a:bodyPr>
          <a:lstStyle/>
          <a:p>
            <a:pPr algn="ctr"/>
            <a:r>
              <a:rPr lang="en-US" sz="2400" dirty="0"/>
              <a:t>Contact Information</a:t>
            </a:r>
            <a:endParaRPr lang="fr-MA" sz="2400" dirty="0"/>
          </a:p>
        </p:txBody>
      </p:sp>
      <p:sp>
        <p:nvSpPr>
          <p:cNvPr id="18" name="Shape 1">
            <a:extLst>
              <a:ext uri="{FF2B5EF4-FFF2-40B4-BE49-F238E27FC236}">
                <a16:creationId xmlns:a16="http://schemas.microsoft.com/office/drawing/2014/main" id="{2DEA0F18-E058-5E6C-FCFC-F7AC92A7489A}"/>
              </a:ext>
            </a:extLst>
          </p:cNvPr>
          <p:cNvSpPr/>
          <p:nvPr/>
        </p:nvSpPr>
        <p:spPr>
          <a:xfrm>
            <a:off x="318602" y="4420384"/>
            <a:ext cx="3372089" cy="1648075"/>
          </a:xfrm>
          <a:prstGeom prst="roundRect">
            <a:avLst>
              <a:gd name="adj" fmla="val 7179"/>
            </a:avLst>
          </a:prstGeom>
          <a:ln/>
        </p:spPr>
        <p:style>
          <a:lnRef idx="2">
            <a:schemeClr val="accent2"/>
          </a:lnRef>
          <a:fillRef idx="1">
            <a:schemeClr val="lt1"/>
          </a:fillRef>
          <a:effectRef idx="0">
            <a:schemeClr val="accent2"/>
          </a:effectRef>
          <a:fontRef idx="minor">
            <a:schemeClr val="dk1"/>
          </a:fontRef>
        </p:style>
        <p:txBody>
          <a:bodyPr/>
          <a:lstStyle/>
          <a:p>
            <a:pPr algn="ctr"/>
            <a:r>
              <a:rPr lang="en-US" sz="1400" dirty="0"/>
              <a:t>Email</a:t>
            </a:r>
          </a:p>
          <a:p>
            <a:endParaRPr lang="en-US" sz="1400" dirty="0"/>
          </a:p>
          <a:p>
            <a:r>
              <a:rPr lang="en-US" sz="1400" dirty="0"/>
              <a:t>Mohammed dad:</a:t>
            </a:r>
          </a:p>
          <a:p>
            <a:r>
              <a:rPr lang="en-US" sz="1400" dirty="0" err="1"/>
              <a:t>mohammed.dad@ens@gmail.com</a:t>
            </a:r>
            <a:endParaRPr lang="en-US" sz="1400" dirty="0"/>
          </a:p>
          <a:p>
            <a:r>
              <a:rPr lang="en-US" sz="1400" dirty="0" err="1"/>
              <a:t>Zouhair</a:t>
            </a:r>
            <a:r>
              <a:rPr lang="en-US" sz="1400" dirty="0"/>
              <a:t> </a:t>
            </a:r>
            <a:r>
              <a:rPr lang="en-US" sz="1400" dirty="0" err="1"/>
              <a:t>Alabassi</a:t>
            </a:r>
            <a:r>
              <a:rPr lang="en-US" sz="1400" dirty="0"/>
              <a:t>: </a:t>
            </a:r>
          </a:p>
          <a:p>
            <a:endParaRPr lang="fr-MA" sz="1400" dirty="0"/>
          </a:p>
        </p:txBody>
      </p:sp>
      <p:sp>
        <p:nvSpPr>
          <p:cNvPr id="21" name="Shape 1">
            <a:extLst>
              <a:ext uri="{FF2B5EF4-FFF2-40B4-BE49-F238E27FC236}">
                <a16:creationId xmlns:a16="http://schemas.microsoft.com/office/drawing/2014/main" id="{15FD445D-2F4E-C763-7D48-65B9D8AD1146}"/>
              </a:ext>
            </a:extLst>
          </p:cNvPr>
          <p:cNvSpPr/>
          <p:nvPr/>
        </p:nvSpPr>
        <p:spPr>
          <a:xfrm>
            <a:off x="3934023" y="4412267"/>
            <a:ext cx="3372089" cy="1648075"/>
          </a:xfrm>
          <a:prstGeom prst="roundRect">
            <a:avLst>
              <a:gd name="adj" fmla="val 7179"/>
            </a:avLst>
          </a:prstGeom>
          <a:ln/>
        </p:spPr>
        <p:style>
          <a:lnRef idx="2">
            <a:schemeClr val="accent2"/>
          </a:lnRef>
          <a:fillRef idx="1">
            <a:schemeClr val="lt1"/>
          </a:fillRef>
          <a:effectRef idx="0">
            <a:schemeClr val="accent2"/>
          </a:effectRef>
          <a:fontRef idx="minor">
            <a:schemeClr val="dk1"/>
          </a:fontRef>
        </p:style>
        <p:txBody>
          <a:bodyPr/>
          <a:lstStyle/>
          <a:p>
            <a:pPr algn="ctr"/>
            <a:r>
              <a:rPr lang="en-US" sz="1400" dirty="0"/>
              <a:t>Phone</a:t>
            </a:r>
          </a:p>
          <a:p>
            <a:endParaRPr lang="en-US" sz="1400" dirty="0"/>
          </a:p>
          <a:p>
            <a:r>
              <a:rPr lang="en-US" sz="1400" dirty="0"/>
              <a:t>Mohammed dad:</a:t>
            </a:r>
          </a:p>
          <a:p>
            <a:r>
              <a:rPr lang="en-US" sz="1400" dirty="0"/>
              <a:t>+212 701305189</a:t>
            </a:r>
          </a:p>
          <a:p>
            <a:r>
              <a:rPr lang="en-US" sz="1400" dirty="0" err="1"/>
              <a:t>Zouhair</a:t>
            </a:r>
            <a:r>
              <a:rPr lang="en-US" sz="1400" dirty="0"/>
              <a:t> </a:t>
            </a:r>
            <a:r>
              <a:rPr lang="en-US" sz="1400" dirty="0" err="1"/>
              <a:t>Alabassi</a:t>
            </a:r>
            <a:r>
              <a:rPr lang="en-US" sz="1400" dirty="0"/>
              <a:t>: </a:t>
            </a:r>
          </a:p>
          <a:p>
            <a:endParaRPr lang="fr-MA" sz="1400" dirty="0"/>
          </a:p>
        </p:txBody>
      </p:sp>
      <p:sp>
        <p:nvSpPr>
          <p:cNvPr id="22" name="Shape 1">
            <a:extLst>
              <a:ext uri="{FF2B5EF4-FFF2-40B4-BE49-F238E27FC236}">
                <a16:creationId xmlns:a16="http://schemas.microsoft.com/office/drawing/2014/main" id="{185DB34E-F954-E068-39B8-D7D1A9A98281}"/>
              </a:ext>
            </a:extLst>
          </p:cNvPr>
          <p:cNvSpPr/>
          <p:nvPr/>
        </p:nvSpPr>
        <p:spPr>
          <a:xfrm>
            <a:off x="7549444" y="4400095"/>
            <a:ext cx="4468385" cy="1648075"/>
          </a:xfrm>
          <a:prstGeom prst="roundRect">
            <a:avLst>
              <a:gd name="adj" fmla="val 7179"/>
            </a:avLst>
          </a:prstGeom>
          <a:ln/>
        </p:spPr>
        <p:style>
          <a:lnRef idx="2">
            <a:schemeClr val="accent2"/>
          </a:lnRef>
          <a:fillRef idx="1">
            <a:schemeClr val="lt1"/>
          </a:fillRef>
          <a:effectRef idx="0">
            <a:schemeClr val="accent2"/>
          </a:effectRef>
          <a:fontRef idx="minor">
            <a:schemeClr val="dk1"/>
          </a:fontRef>
        </p:style>
        <p:txBody>
          <a:bodyPr/>
          <a:lstStyle/>
          <a:p>
            <a:pPr algn="ctr"/>
            <a:r>
              <a:rPr lang="en-US" sz="1400" dirty="0"/>
              <a:t>LinkedIn</a:t>
            </a:r>
          </a:p>
          <a:p>
            <a:endParaRPr lang="en-US" sz="1400" dirty="0"/>
          </a:p>
          <a:p>
            <a:r>
              <a:rPr lang="en-US" sz="1400" dirty="0"/>
              <a:t>Mohammed dad:</a:t>
            </a:r>
          </a:p>
          <a:p>
            <a:r>
              <a:rPr lang="en-US" sz="1400" dirty="0"/>
              <a:t>https://www.linkedin.com/in/dad-mohammed/ </a:t>
            </a:r>
            <a:r>
              <a:rPr lang="en-US" sz="1400" dirty="0" err="1"/>
              <a:t>Zouhair</a:t>
            </a:r>
            <a:r>
              <a:rPr lang="en-US" sz="1400" dirty="0"/>
              <a:t> </a:t>
            </a:r>
            <a:r>
              <a:rPr lang="en-US" sz="1400" dirty="0" err="1"/>
              <a:t>Alabassi</a:t>
            </a:r>
            <a:r>
              <a:rPr lang="en-US" sz="1400" dirty="0"/>
              <a:t>: </a:t>
            </a:r>
          </a:p>
          <a:p>
            <a:endParaRPr lang="fr-MA" sz="1400" dirty="0"/>
          </a:p>
        </p:txBody>
      </p:sp>
    </p:spTree>
    <p:extLst>
      <p:ext uri="{BB962C8B-B14F-4D97-AF65-F5344CB8AC3E}">
        <p14:creationId xmlns:p14="http://schemas.microsoft.com/office/powerpoint/2010/main" val="801841508"/>
      </p:ext>
    </p:extLst>
  </p:cSld>
  <p:clrMapOvr>
    <a:masterClrMapping/>
  </p:clrMapOvr>
  <p:transition spd="slow">
    <p:push dir="u"/>
  </p:transition>
</p:sld>
</file>

<file path=ppt/theme/theme1.xml><?xml version="1.0" encoding="utf-8"?>
<a:theme xmlns:a="http://schemas.openxmlformats.org/drawingml/2006/main" name="Face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195</TotalTime>
  <Words>765</Words>
  <Application>Microsoft Office PowerPoint</Application>
  <PresentationFormat>Widescreen</PresentationFormat>
  <Paragraphs>84</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Overpass</vt:lpstr>
      <vt:lpstr>Trebuchet MS</vt:lpstr>
      <vt:lpstr>Wingdings</vt:lpstr>
      <vt:lpstr>Wingdings 3</vt:lpstr>
      <vt:lpstr>Facet</vt:lpstr>
      <vt:lpstr>PowerPoint Presentation</vt:lpstr>
      <vt:lpstr>About</vt:lpstr>
      <vt:lpstr>Meet the Developers </vt:lpstr>
      <vt:lpstr>Project Overview </vt:lpstr>
      <vt:lpstr>Core Features Implementation</vt:lpstr>
      <vt:lpstr>Technology Stack </vt:lpstr>
      <vt:lpstr>Development Challenges </vt:lpstr>
      <vt:lpstr>Reflecting on the Alx Journey</vt:lpstr>
      <vt:lpstr>Contact Information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mohamed dad</dc:creator>
  <cp:lastModifiedBy>mohamed dad</cp:lastModifiedBy>
  <cp:revision>2</cp:revision>
  <dcterms:created xsi:type="dcterms:W3CDTF">2024-10-27T19:11:29Z</dcterms:created>
  <dcterms:modified xsi:type="dcterms:W3CDTF">2024-10-28T23:53:01Z</dcterms:modified>
</cp:coreProperties>
</file>