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1"/>
  </p:notesMasterIdLst>
  <p:sldIdLst>
    <p:sldId id="256" r:id="rId2"/>
    <p:sldId id="257" r:id="rId3"/>
    <p:sldId id="261" r:id="rId4"/>
    <p:sldId id="258" r:id="rId5"/>
    <p:sldId id="280" r:id="rId6"/>
    <p:sldId id="259" r:id="rId7"/>
    <p:sldId id="308" r:id="rId8"/>
    <p:sldId id="262" r:id="rId9"/>
    <p:sldId id="287" r:id="rId10"/>
  </p:sldIdLst>
  <p:sldSz cx="9144000" cy="5143500" type="screen16x9"/>
  <p:notesSz cx="6858000" cy="9144000"/>
  <p:embeddedFontLst>
    <p:embeddedFont>
      <p:font typeface="Bebas Neue" panose="020B0604020202020204" charset="0"/>
      <p:regular r:id="rId12"/>
    </p:embeddedFont>
    <p:embeddedFont>
      <p:font typeface="Raleway" panose="020B0604020202020204" charset="0"/>
      <p:bold r:id="rId13"/>
      <p:boldItalic r:id="rId14"/>
    </p:embeddedFont>
    <p:embeddedFont>
      <p:font typeface="Roboto Condensed" panose="02000000000000000000" pitchFamily="2" charset="0"/>
      <p:regular r:id="rId15"/>
      <p:bold r:id="rId16"/>
      <p:italic r:id="rId17"/>
      <p:boldItalic r:id="rId18"/>
    </p:embeddedFont>
    <p:embeddedFont>
      <p:font typeface="Tajawal" panose="020B0604020202020204" charset="-78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76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D27E34-0C50-4E15-9BC5-5D1B8F3B7612}">
  <a:tblStyle styleId="{3BD27E34-0C50-4E15-9BC5-5D1B8F3B76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71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b0dbcdf23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b0dbcdf23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b0dbcdf237_0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b0dbcdf237_0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b0dbcdf237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b0dbcdf237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gb17130de75_0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5" name="Google Shape;1305;gb17130de75_0_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b0dbcdf237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b0dbcdf237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gb17130de75_0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5" name="Google Shape;1305;gb17130de75_0_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7651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b17130de75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b17130de75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gb17130de75_0_10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5" name="Google Shape;1455;gb17130de75_0_10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slide" Target="../slides/slide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slide" Target="../slides/slide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slide" Target="../slides/slide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slide" Target="../slides/slide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slide" Target="../slides/slide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slide" Target="../slides/slide5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1185100" y="540000"/>
            <a:ext cx="6773700" cy="4063500"/>
            <a:chOff x="1185100" y="540000"/>
            <a:chExt cx="6773700" cy="4063500"/>
          </a:xfrm>
        </p:grpSpPr>
        <p:sp>
          <p:nvSpPr>
            <p:cNvPr id="11" name="Google Shape;11;p2"/>
            <p:cNvSpPr/>
            <p:nvPr/>
          </p:nvSpPr>
          <p:spPr>
            <a:xfrm>
              <a:off x="1185100" y="996900"/>
              <a:ext cx="6773700" cy="36066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185100" y="540000"/>
              <a:ext cx="6773700" cy="456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470700" y="540000"/>
              <a:ext cx="488100" cy="456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649106" y="1225500"/>
            <a:ext cx="5845800" cy="205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649100" y="3025314"/>
            <a:ext cx="5845800" cy="58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1" name="Google Shape;321;p21"/>
          <p:cNvGrpSpPr/>
          <p:nvPr/>
        </p:nvGrpSpPr>
        <p:grpSpPr>
          <a:xfrm>
            <a:off x="1506650" y="540000"/>
            <a:ext cx="6773700" cy="4063500"/>
            <a:chOff x="1185100" y="540000"/>
            <a:chExt cx="6773700" cy="4063500"/>
          </a:xfrm>
        </p:grpSpPr>
        <p:sp>
          <p:nvSpPr>
            <p:cNvPr id="322" name="Google Shape;322;p21"/>
            <p:cNvSpPr/>
            <p:nvPr/>
          </p:nvSpPr>
          <p:spPr>
            <a:xfrm>
              <a:off x="1185100" y="996900"/>
              <a:ext cx="6773700" cy="36066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1"/>
            <p:cNvSpPr/>
            <p:nvPr/>
          </p:nvSpPr>
          <p:spPr>
            <a:xfrm>
              <a:off x="1185100" y="540000"/>
              <a:ext cx="6773700" cy="456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1"/>
            <p:cNvSpPr/>
            <p:nvPr/>
          </p:nvSpPr>
          <p:spPr>
            <a:xfrm>
              <a:off x="7470700" y="540000"/>
              <a:ext cx="488100" cy="456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5" name="Google Shape;325;p21"/>
          <p:cNvSpPr txBox="1">
            <a:spLocks noGrp="1"/>
          </p:cNvSpPr>
          <p:nvPr>
            <p:ph type="ctrTitle"/>
          </p:nvPr>
        </p:nvSpPr>
        <p:spPr>
          <a:xfrm>
            <a:off x="1970600" y="1075100"/>
            <a:ext cx="5845800" cy="87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26" name="Google Shape;326;p21"/>
          <p:cNvSpPr txBox="1">
            <a:spLocks noGrp="1"/>
          </p:cNvSpPr>
          <p:nvPr>
            <p:ph type="subTitle" idx="1"/>
          </p:nvPr>
        </p:nvSpPr>
        <p:spPr>
          <a:xfrm>
            <a:off x="3306050" y="2456275"/>
            <a:ext cx="3174900" cy="312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21"/>
          <p:cNvSpPr txBox="1">
            <a:spLocks noGrp="1"/>
          </p:cNvSpPr>
          <p:nvPr>
            <p:ph type="subTitle" idx="2"/>
          </p:nvPr>
        </p:nvSpPr>
        <p:spPr>
          <a:xfrm>
            <a:off x="3688850" y="2769175"/>
            <a:ext cx="2409300" cy="82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21">
            <a:hlinkClick r:id="" action="ppaction://noaction"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29" name="Google Shape;329;p21">
            <a:hlinkClick r:id="" action="ppaction://noaction"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0" name="Google Shape;330;p21">
            <a:hlinkClick r:id="" action="ppaction://noaction"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1" name="Google Shape;331;p21">
            <a:hlinkClick r:id="" action="ppaction://noaction"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2" name="Google Shape;332;p21">
            <a:hlinkClick r:id="" action="ppaction://noaction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3" name="Google Shape;333;p21">
            <a:hlinkClick r:id=""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4" name="Google Shape;334;p21">
            <a:hlinkClick r:id="" action="ppaction://noaction"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5" name="Google Shape;335;p21">
            <a:hlinkClick r:id="" action="ppaction://noaction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1"/>
          <p:cNvSpPr txBox="1"/>
          <p:nvPr/>
        </p:nvSpPr>
        <p:spPr>
          <a:xfrm>
            <a:off x="2661650" y="3650450"/>
            <a:ext cx="44637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3025"/>
                </a:solidFill>
                <a:latin typeface="Tajawal"/>
                <a:ea typeface="Tajawal"/>
                <a:cs typeface="Tajawal"/>
                <a:sym typeface="Tajawal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Tajawal"/>
                <a:ea typeface="Tajawal"/>
                <a:cs typeface="Tajawal"/>
                <a:sym typeface="Tajaw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043025"/>
                </a:solidFill>
                <a:latin typeface="Tajawal"/>
                <a:ea typeface="Tajawal"/>
                <a:cs typeface="Tajawal"/>
                <a:sym typeface="Tajawal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Tajawal"/>
                <a:ea typeface="Tajawal"/>
                <a:cs typeface="Tajawal"/>
                <a:sym typeface="Tajaw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043025"/>
                </a:solidFill>
                <a:latin typeface="Tajawal"/>
                <a:ea typeface="Tajawal"/>
                <a:cs typeface="Tajawal"/>
                <a:sym typeface="Tajawal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Tajawal"/>
                <a:ea typeface="Tajawal"/>
                <a:cs typeface="Tajawal"/>
                <a:sym typeface="Tajaw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</p:spTree>
    <p:extLst>
      <p:ext uri="{BB962C8B-B14F-4D97-AF65-F5344CB8AC3E}">
        <p14:creationId xmlns:p14="http://schemas.microsoft.com/office/powerpoint/2010/main" val="3325533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" name="Google Shape;18;p3"/>
          <p:cNvGrpSpPr/>
          <p:nvPr/>
        </p:nvGrpSpPr>
        <p:grpSpPr>
          <a:xfrm>
            <a:off x="1411050" y="379256"/>
            <a:ext cx="6981000" cy="4385069"/>
            <a:chOff x="1411050" y="379256"/>
            <a:chExt cx="6981000" cy="4385069"/>
          </a:xfrm>
        </p:grpSpPr>
        <p:sp>
          <p:nvSpPr>
            <p:cNvPr id="19" name="Google Shape;19;p3"/>
            <p:cNvSpPr/>
            <p:nvPr/>
          </p:nvSpPr>
          <p:spPr>
            <a:xfrm flipH="1">
              <a:off x="5454429" y="379256"/>
              <a:ext cx="2489700" cy="11964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flipH="1">
              <a:off x="1411050" y="829825"/>
              <a:ext cx="6981000" cy="39345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2570850" y="2366563"/>
            <a:ext cx="4661400" cy="76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3159975" y="3992000"/>
            <a:ext cx="3483000" cy="70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4244000" y="1256362"/>
            <a:ext cx="1299000" cy="106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4" name="Google Shape;24;p3">
            <a:hlinkClick r:id="" action="ppaction://noaction"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" name="Google Shape;25;p3">
            <a:hlinkClick r:id="" action="ppaction://noaction"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" name="Google Shape;26;p3">
            <a:hlinkClick r:id="" action="ppaction://noaction"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7" name="Google Shape;27;p3">
            <a:hlinkClick r:id="" action="ppaction://noaction"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" name="Google Shape;28;p3">
            <a:hlinkClick r:id="rId3" action="ppaction://hlinksldjump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9" name="Google Shape;29;p3">
            <a:hlinkClick r:id=""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0" name="Google Shape;30;p3">
            <a:hlinkClick r:id="" action="ppaction://noaction"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1" name="Google Shape;31;p3">
            <a:hlinkClick r:id="rId4" action="ppaction://hlinksldjump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" name="Google Shape;34;p4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35" name="Google Shape;35;p4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1443550" y="1128325"/>
            <a:ext cx="6915900" cy="3450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4">
            <a:hlinkClick r:id="" action="ppaction://noaction"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" name="Google Shape;41;p4">
            <a:hlinkClick r:id="" action="ppaction://noaction"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" name="Google Shape;42;p4">
            <a:hlinkClick r:id="" action="ppaction://noaction"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" name="Google Shape;43;p4">
            <a:hlinkClick r:id="" action="ppaction://noaction"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" name="Google Shape;44;p4">
            <a:hlinkClick r:id="rId3" action="ppaction://hlinksldjump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5" name="Google Shape;45;p4">
            <a:hlinkClick r:id=""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" name="Google Shape;46;p4">
            <a:hlinkClick r:id="" action="ppaction://noaction"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7" name="Google Shape;47;p4">
            <a:hlinkClick r:id="rId4" action="ppaction://hlinksldjump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" name="Google Shape;69;p6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70" name="Google Shape;70;p6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73;p6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6">
            <a:hlinkClick r:id="" action="ppaction://noaction"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5" name="Google Shape;75;p6">
            <a:hlinkClick r:id="" action="ppaction://noaction"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6" name="Google Shape;76;p6">
            <a:hlinkClick r:id="" action="ppaction://noaction"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7" name="Google Shape;77;p6">
            <a:hlinkClick r:id="" action="ppaction://noaction"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8" name="Google Shape;78;p6">
            <a:hlinkClick r:id="rId3" action="ppaction://hlinksldjump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9" name="Google Shape;79;p6">
            <a:hlinkClick r:id=""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0" name="Google Shape;80;p6">
            <a:hlinkClick r:id="" action="ppaction://noaction"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1" name="Google Shape;81;p6">
            <a:hlinkClick r:id="rId4" action="ppaction://hlinksldjump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6" name="Google Shape;116;p9"/>
          <p:cNvGrpSpPr/>
          <p:nvPr/>
        </p:nvGrpSpPr>
        <p:grpSpPr>
          <a:xfrm>
            <a:off x="1954088" y="379200"/>
            <a:ext cx="5894825" cy="4385100"/>
            <a:chOff x="1954088" y="379200"/>
            <a:chExt cx="5894825" cy="4385100"/>
          </a:xfrm>
        </p:grpSpPr>
        <p:sp>
          <p:nvSpPr>
            <p:cNvPr id="117" name="Google Shape;117;p9"/>
            <p:cNvSpPr/>
            <p:nvPr/>
          </p:nvSpPr>
          <p:spPr>
            <a:xfrm>
              <a:off x="1954100" y="836100"/>
              <a:ext cx="5894700" cy="39282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9"/>
            <p:cNvSpPr/>
            <p:nvPr/>
          </p:nvSpPr>
          <p:spPr>
            <a:xfrm>
              <a:off x="7360813" y="379200"/>
              <a:ext cx="488100" cy="456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9"/>
            <p:cNvSpPr/>
            <p:nvPr/>
          </p:nvSpPr>
          <p:spPr>
            <a:xfrm>
              <a:off x="1954088" y="379200"/>
              <a:ext cx="5406600" cy="456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9"/>
          <p:cNvSpPr txBox="1">
            <a:spLocks noGrp="1"/>
          </p:cNvSpPr>
          <p:nvPr>
            <p:ph type="title"/>
          </p:nvPr>
        </p:nvSpPr>
        <p:spPr>
          <a:xfrm>
            <a:off x="2936200" y="1781550"/>
            <a:ext cx="39306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21" name="Google Shape;121;p9"/>
          <p:cNvSpPr txBox="1">
            <a:spLocks noGrp="1"/>
          </p:cNvSpPr>
          <p:nvPr>
            <p:ph type="subTitle" idx="1"/>
          </p:nvPr>
        </p:nvSpPr>
        <p:spPr>
          <a:xfrm>
            <a:off x="2936225" y="2623350"/>
            <a:ext cx="3930600" cy="1195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9">
            <a:hlinkClick r:id="" action="ppaction://noaction"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3" name="Google Shape;123;p9">
            <a:hlinkClick r:id="" action="ppaction://noaction"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4" name="Google Shape;124;p9">
            <a:hlinkClick r:id="" action="ppaction://noaction"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5" name="Google Shape;125;p9">
            <a:hlinkClick r:id="" action="ppaction://noaction"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6" name="Google Shape;126;p9">
            <a:hlinkClick r:id="rId3" action="ppaction://hlinksldjump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7" name="Google Shape;127;p9">
            <a:hlinkClick r:id=""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8" name="Google Shape;128;p9">
            <a:hlinkClick r:id="" action="ppaction://noaction"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9" name="Google Shape;129;p9">
            <a:hlinkClick r:id="rId4" action="ppaction://hlinksldjump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3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4" name="Google Shape;164;p13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165" name="Google Shape;165;p13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" name="Google Shape;168;p13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1"/>
          </p:nvPr>
        </p:nvSpPr>
        <p:spPr>
          <a:xfrm>
            <a:off x="1816375" y="1591475"/>
            <a:ext cx="6154200" cy="260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70" name="Google Shape;170;p13">
            <a:hlinkClick r:id="" action="ppaction://noaction"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1" name="Google Shape;171;p13">
            <a:hlinkClick r:id="" action="ppaction://noaction"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2" name="Google Shape;172;p13">
            <a:hlinkClick r:id="" action="ppaction://noaction"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3" name="Google Shape;173;p13">
            <a:hlinkClick r:id="" action="ppaction://noaction"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4" name="Google Shape;174;p13">
            <a:hlinkClick r:id="rId3" action="ppaction://hlinksldjump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5" name="Google Shape;175;p13">
            <a:hlinkClick r:id=""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6" name="Google Shape;176;p13">
            <a:hlinkClick r:id="" action="ppaction://noaction"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7" name="Google Shape;177;p13">
            <a:hlinkClick r:id="rId4" action="ppaction://hlinksldjump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3" name="Google Shape;203;p15"/>
          <p:cNvGrpSpPr/>
          <p:nvPr/>
        </p:nvGrpSpPr>
        <p:grpSpPr>
          <a:xfrm>
            <a:off x="1954088" y="379200"/>
            <a:ext cx="5894825" cy="4385100"/>
            <a:chOff x="1954088" y="379200"/>
            <a:chExt cx="5894825" cy="4385100"/>
          </a:xfrm>
        </p:grpSpPr>
        <p:sp>
          <p:nvSpPr>
            <p:cNvPr id="204" name="Google Shape;204;p15"/>
            <p:cNvSpPr/>
            <p:nvPr/>
          </p:nvSpPr>
          <p:spPr>
            <a:xfrm>
              <a:off x="1954100" y="836100"/>
              <a:ext cx="5894700" cy="39282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7360813" y="379200"/>
              <a:ext cx="488100" cy="456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1954088" y="379200"/>
              <a:ext cx="5406600" cy="456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" name="Google Shape;207;p15"/>
          <p:cNvSpPr txBox="1">
            <a:spLocks noGrp="1"/>
          </p:cNvSpPr>
          <p:nvPr>
            <p:ph type="title"/>
          </p:nvPr>
        </p:nvSpPr>
        <p:spPr>
          <a:xfrm>
            <a:off x="2473162" y="3385525"/>
            <a:ext cx="48567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9pPr>
          </a:lstStyle>
          <a:p>
            <a:endParaRPr/>
          </a:p>
        </p:txBody>
      </p:sp>
      <p:sp>
        <p:nvSpPr>
          <p:cNvPr id="208" name="Google Shape;208;p15"/>
          <p:cNvSpPr txBox="1">
            <a:spLocks noGrp="1"/>
          </p:cNvSpPr>
          <p:nvPr>
            <p:ph type="title" idx="2"/>
          </p:nvPr>
        </p:nvSpPr>
        <p:spPr>
          <a:xfrm>
            <a:off x="2473174" y="2088475"/>
            <a:ext cx="4856700" cy="129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Tajawal"/>
              <a:buNone/>
              <a:defRPr sz="23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Tajawal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Tajawal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Tajawal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Tajawal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Tajawal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Tajawal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Tajawal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Tajawal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9pPr>
          </a:lstStyle>
          <a:p>
            <a:endParaRPr/>
          </a:p>
        </p:txBody>
      </p:sp>
      <p:sp>
        <p:nvSpPr>
          <p:cNvPr id="209" name="Google Shape;209;p15">
            <a:hlinkClick r:id="" action="ppaction://noaction"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10" name="Google Shape;210;p15">
            <a:hlinkClick r:id="" action="ppaction://noaction"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11" name="Google Shape;211;p15">
            <a:hlinkClick r:id="" action="ppaction://noaction"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12" name="Google Shape;212;p15">
            <a:hlinkClick r:id="" action="ppaction://noaction"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13" name="Google Shape;213;p15">
            <a:hlinkClick r:id="rId3" action="ppaction://hlinksldjump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14" name="Google Shape;214;p15">
            <a:hlinkClick r:id=""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15" name="Google Shape;215;p15">
            <a:hlinkClick r:id="" action="ppaction://noaction"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16" name="Google Shape;216;p15">
            <a:hlinkClick r:id="rId4" action="ppaction://hlinksldjump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_1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●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○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■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●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○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■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●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○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Tajawal"/>
              <a:buChar char="■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8" r:id="rId6"/>
    <p:sldLayoutId id="2147483659" r:id="rId7"/>
    <p:sldLayoutId id="2147483661" r:id="rId8"/>
    <p:sldLayoutId id="2147483668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3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slide" Target="slide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" Target="slide5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" Target="slid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" Target="slide5.xml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" Target="slide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w3schools.com/tags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slide" Target="slide5.xml"/><Relationship Id="rId4" Type="http://schemas.openxmlformats.org/officeDocument/2006/relationships/image" Target="../media/image2.png"/><Relationship Id="rId9" Type="http://schemas.openxmlformats.org/officeDocument/2006/relationships/slide" Target="slide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" Target="slide5.xml"/><Relationship Id="rId7" Type="http://schemas.openxmlformats.org/officeDocument/2006/relationships/slide" Target="slide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25"/>
          <p:cNvPicPr preferRelativeResize="0"/>
          <p:nvPr/>
        </p:nvPicPr>
        <p:blipFill rotWithShape="1">
          <a:blip r:embed="rId3">
            <a:alphaModFix/>
          </a:blip>
          <a:srcRect t="465" b="465"/>
          <a:stretch/>
        </p:blipFill>
        <p:spPr>
          <a:xfrm>
            <a:off x="7599675" y="656275"/>
            <a:ext cx="230150" cy="22435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5"/>
          <p:cNvSpPr txBox="1">
            <a:spLocks noGrp="1"/>
          </p:cNvSpPr>
          <p:nvPr>
            <p:ph type="ctrTitle"/>
          </p:nvPr>
        </p:nvSpPr>
        <p:spPr>
          <a:xfrm>
            <a:off x="1649106" y="1225500"/>
            <a:ext cx="5845800" cy="205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/>
              <a:t>HTML DASAR</a:t>
            </a:r>
            <a:r>
              <a:rPr lang="en" sz="4500" dirty="0"/>
              <a:t> </a:t>
            </a:r>
            <a:br>
              <a:rPr lang="en" sz="4500" dirty="0"/>
            </a:br>
            <a:r>
              <a:rPr lang="en" sz="5700" dirty="0">
                <a:solidFill>
                  <a:schemeClr val="bg1">
                    <a:lumMod val="10000"/>
                  </a:schemeClr>
                </a:solidFill>
              </a:rPr>
              <a:t>TAG</a:t>
            </a:r>
            <a:endParaRPr sz="5700" dirty="0">
              <a:solidFill>
                <a:schemeClr val="bg1">
                  <a:lumMod val="10000"/>
                </a:schemeClr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9" name="Google Shape;349;p25"/>
          <p:cNvSpPr txBox="1">
            <a:spLocks noGrp="1"/>
          </p:cNvSpPr>
          <p:nvPr>
            <p:ph type="subTitle" idx="1"/>
          </p:nvPr>
        </p:nvSpPr>
        <p:spPr>
          <a:xfrm>
            <a:off x="1649100" y="3025314"/>
            <a:ext cx="5845800" cy="58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</a:t>
            </a:r>
            <a:r>
              <a:rPr lang="en-ID" dirty="0"/>
              <a:t>y. Irfan Ramadhani</a:t>
            </a:r>
            <a:endParaRPr dirty="0"/>
          </a:p>
        </p:txBody>
      </p:sp>
      <p:sp>
        <p:nvSpPr>
          <p:cNvPr id="350" name="Google Shape;350;p25">
            <a:hlinkClick r:id="rId4" action="ppaction://hlinksldjump"/>
          </p:cNvPr>
          <p:cNvSpPr/>
          <p:nvPr/>
        </p:nvSpPr>
        <p:spPr>
          <a:xfrm>
            <a:off x="3702200" y="3771475"/>
            <a:ext cx="1739700" cy="4569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ENTER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>
            <a:hlinkClick r:id="rId3" action="ppaction://hlinksldjump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6" name="Google Shape;356;p26">
            <a:hlinkClick r:id="" action="ppaction://noaction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7" name="Google Shape;357;p26">
            <a:hlinkClick r:id="" action="ppaction://noaction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8" name="Google Shape;358;p26">
            <a:hlinkClick r:id="" action="ppaction://noaction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59" name="Google Shape;359;p26">
            <a:hlinkClick r:id="" action="ppaction://noaction"/>
          </p:cNvPr>
          <p:cNvPicPr preferRelativeResize="0"/>
          <p:nvPr/>
        </p:nvPicPr>
        <p:blipFill rotWithShape="1">
          <a:blip r:embed="rId4">
            <a:alphaModFix/>
          </a:blip>
          <a:srcRect t="465" b="47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6">
            <a:hlinkClick r:id="rId5" action="ppaction://hlinksldjump"/>
          </p:cNvPr>
          <p:cNvPicPr preferRelativeResize="0"/>
          <p:nvPr/>
        </p:nvPicPr>
        <p:blipFill rotWithShape="1">
          <a:blip r:embed="rId6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6">
            <a:hlinkClick r:id="" action="ppaction://hlinkshowjump?jump=previous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6">
            <a:hlinkClick r:id="" action="ppaction://hlinkshowjump?jump=next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6">
            <a:hlinkClick r:id="" action="ppaction://noaction"/>
          </p:cNvPr>
          <p:cNvPicPr preferRelativeResize="0"/>
          <p:nvPr/>
        </p:nvPicPr>
        <p:blipFill rotWithShape="1">
          <a:blip r:embed="rId8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6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 OF THIS TEMPLATE</a:t>
            </a:r>
            <a:endParaRPr dirty="0"/>
          </a:p>
        </p:txBody>
      </p:sp>
      <p:sp>
        <p:nvSpPr>
          <p:cNvPr id="365" name="Google Shape;365;p26"/>
          <p:cNvSpPr txBox="1">
            <a:spLocks noGrp="1"/>
          </p:cNvSpPr>
          <p:nvPr>
            <p:ph type="body" idx="1"/>
          </p:nvPr>
        </p:nvSpPr>
        <p:spPr>
          <a:xfrm>
            <a:off x="1443550" y="1128325"/>
            <a:ext cx="6915900" cy="3450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buNone/>
            </a:pPr>
            <a:r>
              <a:rPr lang="en-ID" sz="3200" b="1" dirty="0">
                <a:solidFill>
                  <a:srgbClr val="30394B"/>
                </a:solidFill>
              </a:rPr>
              <a:t>Tag </a:t>
            </a:r>
            <a:r>
              <a:rPr lang="en-ID" sz="3200" b="1" dirty="0" err="1">
                <a:solidFill>
                  <a:srgbClr val="30394B"/>
                </a:solidFill>
              </a:rPr>
              <a:t>adalah</a:t>
            </a:r>
            <a:r>
              <a:rPr lang="en-ID" sz="3200" b="1" dirty="0">
                <a:solidFill>
                  <a:srgbClr val="30394B"/>
                </a:solidFill>
              </a:rPr>
              <a:t> </a:t>
            </a:r>
            <a:r>
              <a:rPr lang="en-ID" sz="3200" b="1" dirty="0" err="1">
                <a:solidFill>
                  <a:srgbClr val="30394B"/>
                </a:solidFill>
              </a:rPr>
              <a:t>sebauh</a:t>
            </a:r>
            <a:r>
              <a:rPr lang="en-ID" sz="3200" b="1" dirty="0">
                <a:solidFill>
                  <a:srgbClr val="30394B"/>
                </a:solidFill>
              </a:rPr>
              <a:t> </a:t>
            </a:r>
            <a:r>
              <a:rPr lang="en-ID" sz="3200" b="1" dirty="0" err="1">
                <a:solidFill>
                  <a:srgbClr val="30394B"/>
                </a:solidFill>
              </a:rPr>
              <a:t>penanda</a:t>
            </a:r>
            <a:r>
              <a:rPr lang="en-ID" sz="3200" b="1" dirty="0">
                <a:solidFill>
                  <a:srgbClr val="30394B"/>
                </a:solidFill>
              </a:rPr>
              <a:t> </a:t>
            </a:r>
            <a:r>
              <a:rPr lang="en-ID" sz="3200" b="1" dirty="0" err="1">
                <a:solidFill>
                  <a:srgbClr val="30394B"/>
                </a:solidFill>
              </a:rPr>
              <a:t>awalan</a:t>
            </a:r>
            <a:r>
              <a:rPr lang="en-ID" sz="3200" b="1" dirty="0">
                <a:solidFill>
                  <a:srgbClr val="30394B"/>
                </a:solidFill>
              </a:rPr>
              <a:t> dan </a:t>
            </a:r>
            <a:r>
              <a:rPr lang="en-ID" sz="3200" b="1" dirty="0" err="1">
                <a:solidFill>
                  <a:srgbClr val="30394B"/>
                </a:solidFill>
              </a:rPr>
              <a:t>akhiran</a:t>
            </a:r>
            <a:r>
              <a:rPr lang="en-ID" sz="3200" b="1" dirty="0">
                <a:solidFill>
                  <a:srgbClr val="30394B"/>
                </a:solidFill>
              </a:rPr>
              <a:t> </a:t>
            </a:r>
            <a:r>
              <a:rPr lang="en-ID" sz="3200" b="1" dirty="0" err="1">
                <a:solidFill>
                  <a:srgbClr val="30394B"/>
                </a:solidFill>
              </a:rPr>
              <a:t>dari</a:t>
            </a:r>
            <a:r>
              <a:rPr lang="en-ID" sz="3200" b="1" dirty="0">
                <a:solidFill>
                  <a:srgbClr val="30394B"/>
                </a:solidFill>
              </a:rPr>
              <a:t> </a:t>
            </a:r>
            <a:r>
              <a:rPr lang="en-ID" sz="3200" b="1" dirty="0" err="1">
                <a:solidFill>
                  <a:srgbClr val="30394B"/>
                </a:solidFill>
              </a:rPr>
              <a:t>sebuah</a:t>
            </a:r>
            <a:r>
              <a:rPr lang="en-ID" sz="3200" b="1" dirty="0">
                <a:solidFill>
                  <a:srgbClr val="30394B"/>
                </a:solidFill>
              </a:rPr>
              <a:t> </a:t>
            </a:r>
            <a:r>
              <a:rPr lang="en-ID" sz="3200" b="1" dirty="0" err="1">
                <a:solidFill>
                  <a:srgbClr val="30394B"/>
                </a:solidFill>
              </a:rPr>
              <a:t>elemen</a:t>
            </a:r>
            <a:r>
              <a:rPr lang="en-ID" sz="3200" b="1" dirty="0">
                <a:solidFill>
                  <a:srgbClr val="30394B"/>
                </a:solidFill>
              </a:rPr>
              <a:t> di HTML. Tag </a:t>
            </a:r>
            <a:r>
              <a:rPr lang="en-ID" sz="3200" b="1" dirty="0" err="1">
                <a:solidFill>
                  <a:srgbClr val="30394B"/>
                </a:solidFill>
              </a:rPr>
              <a:t>dibuat</a:t>
            </a:r>
            <a:r>
              <a:rPr lang="en-ID" sz="3200" b="1" dirty="0">
                <a:solidFill>
                  <a:srgbClr val="30394B"/>
                </a:solidFill>
              </a:rPr>
              <a:t> </a:t>
            </a:r>
            <a:r>
              <a:rPr lang="en-ID" sz="3200" b="1" dirty="0" err="1">
                <a:solidFill>
                  <a:srgbClr val="30394B"/>
                </a:solidFill>
              </a:rPr>
              <a:t>dengan</a:t>
            </a:r>
            <a:r>
              <a:rPr lang="en-ID" sz="3200" b="1" dirty="0">
                <a:solidFill>
                  <a:srgbClr val="30394B"/>
                </a:solidFill>
              </a:rPr>
              <a:t> </a:t>
            </a:r>
            <a:r>
              <a:rPr lang="en-ID" sz="3200" b="1" dirty="0" err="1">
                <a:solidFill>
                  <a:srgbClr val="30394B"/>
                </a:solidFill>
              </a:rPr>
              <a:t>kurung</a:t>
            </a:r>
            <a:r>
              <a:rPr lang="en-ID" sz="3200" b="1" dirty="0">
                <a:solidFill>
                  <a:srgbClr val="30394B"/>
                </a:solidFill>
              </a:rPr>
              <a:t> </a:t>
            </a:r>
            <a:r>
              <a:rPr lang="en-ID" sz="3200" b="1" dirty="0" err="1">
                <a:solidFill>
                  <a:srgbClr val="30394B"/>
                </a:solidFill>
              </a:rPr>
              <a:t>siku</a:t>
            </a:r>
            <a:r>
              <a:rPr lang="en-ID" sz="3200" b="1" dirty="0">
                <a:solidFill>
                  <a:srgbClr val="30394B"/>
                </a:solidFill>
              </a:rPr>
              <a:t> (&lt;...&gt;), </a:t>
            </a:r>
            <a:r>
              <a:rPr lang="en-ID" sz="3200" b="1" dirty="0" err="1">
                <a:solidFill>
                  <a:srgbClr val="30394B"/>
                </a:solidFill>
              </a:rPr>
              <a:t>lalu</a:t>
            </a:r>
            <a:r>
              <a:rPr lang="en-ID" sz="3200" b="1" dirty="0">
                <a:solidFill>
                  <a:srgbClr val="30394B"/>
                </a:solidFill>
              </a:rPr>
              <a:t> di </a:t>
            </a:r>
            <a:r>
              <a:rPr lang="en-ID" sz="3200" b="1" dirty="0" err="1">
                <a:solidFill>
                  <a:srgbClr val="30394B"/>
                </a:solidFill>
              </a:rPr>
              <a:t>dalamnya</a:t>
            </a:r>
            <a:r>
              <a:rPr lang="en-ID" sz="3200" b="1" dirty="0">
                <a:solidFill>
                  <a:srgbClr val="30394B"/>
                </a:solidFill>
              </a:rPr>
              <a:t> </a:t>
            </a:r>
            <a:r>
              <a:rPr lang="en-ID" sz="3200" b="1" dirty="0" err="1">
                <a:solidFill>
                  <a:srgbClr val="30394B"/>
                </a:solidFill>
              </a:rPr>
              <a:t>berisi</a:t>
            </a:r>
            <a:r>
              <a:rPr lang="en-ID" sz="3200" b="1" dirty="0">
                <a:solidFill>
                  <a:srgbClr val="30394B"/>
                </a:solidFill>
              </a:rPr>
              <a:t> </a:t>
            </a:r>
            <a:r>
              <a:rPr lang="en-ID" sz="3200" b="1" dirty="0" err="1">
                <a:solidFill>
                  <a:srgbClr val="30394B"/>
                </a:solidFill>
              </a:rPr>
              <a:t>nama</a:t>
            </a:r>
            <a:r>
              <a:rPr lang="en-ID" sz="3200" b="1" dirty="0">
                <a:solidFill>
                  <a:srgbClr val="30394B"/>
                </a:solidFill>
              </a:rPr>
              <a:t> tag dan </a:t>
            </a:r>
            <a:r>
              <a:rPr lang="en-ID" sz="3200" b="1" dirty="0" err="1">
                <a:solidFill>
                  <a:srgbClr val="30394B"/>
                </a:solidFill>
              </a:rPr>
              <a:t>kadang</a:t>
            </a:r>
            <a:r>
              <a:rPr lang="en-ID" sz="3200" b="1" dirty="0">
                <a:solidFill>
                  <a:srgbClr val="30394B"/>
                </a:solidFill>
              </a:rPr>
              <a:t> juga </a:t>
            </a:r>
            <a:r>
              <a:rPr lang="en-ID" sz="3200" b="1" dirty="0" err="1">
                <a:solidFill>
                  <a:srgbClr val="30394B"/>
                </a:solidFill>
              </a:rPr>
              <a:t>ditambahkan</a:t>
            </a:r>
            <a:r>
              <a:rPr lang="en-ID" sz="3200" b="1" dirty="0">
                <a:solidFill>
                  <a:srgbClr val="30394B"/>
                </a:solidFill>
              </a:rPr>
              <a:t> </a:t>
            </a:r>
            <a:r>
              <a:rPr lang="en-ID" sz="3200" b="1" dirty="0" err="1">
                <a:solidFill>
                  <a:srgbClr val="30394B"/>
                </a:solidFill>
              </a:rPr>
              <a:t>dengan</a:t>
            </a:r>
            <a:r>
              <a:rPr lang="en-ID" sz="3200" b="1" dirty="0">
                <a:solidFill>
                  <a:srgbClr val="30394B"/>
                </a:solidFill>
              </a:rPr>
              <a:t> </a:t>
            </a:r>
            <a:r>
              <a:rPr lang="en-ID" sz="3200" b="1" dirty="0" err="1">
                <a:solidFill>
                  <a:srgbClr val="30394B"/>
                </a:solidFill>
              </a:rPr>
              <a:t>atribut</a:t>
            </a:r>
            <a:r>
              <a:rPr lang="en-ID" sz="3200" b="1" dirty="0">
                <a:solidFill>
                  <a:srgbClr val="30394B"/>
                </a:solidFill>
              </a:rPr>
              <a:t>.</a:t>
            </a:r>
            <a:endParaRPr sz="3200" b="1" dirty="0">
              <a:solidFill>
                <a:srgbClr val="30394B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Google Shape;472;p30">
            <a:hlinkClick r:id="" action="ppaction://noaction"/>
          </p:cNvPr>
          <p:cNvPicPr preferRelativeResize="0"/>
          <p:nvPr/>
        </p:nvPicPr>
        <p:blipFill rotWithShape="1">
          <a:blip r:embed="rId3">
            <a:alphaModFix/>
          </a:blip>
          <a:srcRect t="465" b="475"/>
          <a:stretch/>
        </p:blipFill>
        <p:spPr>
          <a:xfrm>
            <a:off x="7533725" y="496125"/>
            <a:ext cx="265550" cy="258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3" name="Google Shape;473;p30"/>
          <p:cNvGrpSpPr/>
          <p:nvPr/>
        </p:nvGrpSpPr>
        <p:grpSpPr>
          <a:xfrm>
            <a:off x="2418350" y="3251300"/>
            <a:ext cx="4950300" cy="1725900"/>
            <a:chOff x="2418350" y="3251300"/>
            <a:chExt cx="4950300" cy="1725900"/>
          </a:xfrm>
        </p:grpSpPr>
        <p:sp>
          <p:nvSpPr>
            <p:cNvPr id="474" name="Google Shape;474;p30"/>
            <p:cNvSpPr/>
            <p:nvPr/>
          </p:nvSpPr>
          <p:spPr>
            <a:xfrm>
              <a:off x="2418350" y="3708200"/>
              <a:ext cx="4950300" cy="12690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0"/>
            <p:cNvSpPr/>
            <p:nvPr/>
          </p:nvSpPr>
          <p:spPr>
            <a:xfrm>
              <a:off x="2418350" y="3251300"/>
              <a:ext cx="4950300" cy="456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0"/>
            <p:cNvSpPr/>
            <p:nvPr/>
          </p:nvSpPr>
          <p:spPr>
            <a:xfrm>
              <a:off x="6880425" y="3251300"/>
              <a:ext cx="488100" cy="456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" name="Google Shape;477;p30"/>
          <p:cNvSpPr txBox="1">
            <a:spLocks noGrp="1"/>
          </p:cNvSpPr>
          <p:nvPr>
            <p:ph type="title"/>
          </p:nvPr>
        </p:nvSpPr>
        <p:spPr>
          <a:xfrm>
            <a:off x="2570850" y="2366563"/>
            <a:ext cx="4661400" cy="76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600" dirty="0"/>
              <a:t>STRUKTUR DASAR HTML</a:t>
            </a:r>
            <a:endParaRPr sz="3600" dirty="0"/>
          </a:p>
        </p:txBody>
      </p:sp>
      <p:sp>
        <p:nvSpPr>
          <p:cNvPr id="478" name="Google Shape;478;p30"/>
          <p:cNvSpPr txBox="1">
            <a:spLocks noGrp="1"/>
          </p:cNvSpPr>
          <p:nvPr>
            <p:ph type="subTitle" idx="1"/>
          </p:nvPr>
        </p:nvSpPr>
        <p:spPr>
          <a:xfrm>
            <a:off x="3397425" y="4275800"/>
            <a:ext cx="3483000" cy="70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/>
              <a:t>Tag &lt;head&gt; … &lt;/head&gt;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/>
              <a:t>Tag &lt;body&gt; … &lt;/body&gt;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  <p:sp>
        <p:nvSpPr>
          <p:cNvPr id="479" name="Google Shape;479;p30"/>
          <p:cNvSpPr txBox="1">
            <a:spLocks noGrp="1"/>
          </p:cNvSpPr>
          <p:nvPr>
            <p:ph type="title" idx="2"/>
          </p:nvPr>
        </p:nvSpPr>
        <p:spPr>
          <a:xfrm>
            <a:off x="4244000" y="1256362"/>
            <a:ext cx="1299000" cy="106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pic>
        <p:nvPicPr>
          <p:cNvPr id="480" name="Google Shape;480;p30">
            <a:hlinkClick r:id="" action="ppaction://noaction"/>
          </p:cNvPr>
          <p:cNvPicPr preferRelativeResize="0"/>
          <p:nvPr/>
        </p:nvPicPr>
        <p:blipFill rotWithShape="1">
          <a:blip r:embed="rId3">
            <a:alphaModFix/>
          </a:blip>
          <a:srcRect t="465" b="475"/>
          <a:stretch/>
        </p:blipFill>
        <p:spPr>
          <a:xfrm>
            <a:off x="6991700" y="3350325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30">
            <a:hlinkClick r:id="rId4" action="ppaction://hlinksldjump"/>
          </p:cNvPr>
          <p:cNvPicPr preferRelativeResize="0"/>
          <p:nvPr/>
        </p:nvPicPr>
        <p:blipFill rotWithShape="1">
          <a:blip r:embed="rId5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30">
            <a:hlinkClick r:id="" action="ppaction://hlinkshowjump?jump=previous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30">
            <a:hlinkClick r:id="" action="ppaction://hlinkshowjump?jump=next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30">
            <a:hlinkClick r:id="" action="ppaction://noaction"/>
          </p:cNvPr>
          <p:cNvPicPr preferRelativeResize="0"/>
          <p:nvPr/>
        </p:nvPicPr>
        <p:blipFill rotWithShape="1">
          <a:blip r:embed="rId7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30">
            <a:hlinkClick r:id="rId8" action="ppaction://hlinksldjump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86" name="Google Shape;486;p30">
            <a:hlinkClick r:id="" action="ppaction://noaction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87" name="Google Shape;487;p30">
            <a:hlinkClick r:id="" action="ppaction://noaction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88" name="Google Shape;488;p30">
            <a:hlinkClick r:id="" action="ppaction://noaction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27">
            <a:hlinkClick r:id="" action="ppaction://noaction"/>
          </p:cNvPr>
          <p:cNvPicPr preferRelativeResize="0"/>
          <p:nvPr/>
        </p:nvPicPr>
        <p:blipFill rotWithShape="1">
          <a:blip r:embed="rId3">
            <a:alphaModFix/>
          </a:blip>
          <a:srcRect t="465" b="475"/>
          <a:stretch/>
        </p:blipFill>
        <p:spPr>
          <a:xfrm>
            <a:off x="7472087" y="478225"/>
            <a:ext cx="265550" cy="258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7"/>
          <p:cNvGrpSpPr/>
          <p:nvPr/>
        </p:nvGrpSpPr>
        <p:grpSpPr>
          <a:xfrm>
            <a:off x="4175058" y="1480503"/>
            <a:ext cx="1453209" cy="282796"/>
            <a:chOff x="4175058" y="1480503"/>
            <a:chExt cx="1453209" cy="282796"/>
          </a:xfrm>
        </p:grpSpPr>
        <p:sp>
          <p:nvSpPr>
            <p:cNvPr id="374" name="Google Shape;374;p27"/>
            <p:cNvSpPr/>
            <p:nvPr/>
          </p:nvSpPr>
          <p:spPr>
            <a:xfrm>
              <a:off x="4175058" y="1480503"/>
              <a:ext cx="336133" cy="282796"/>
            </a:xfrm>
            <a:custGeom>
              <a:avLst/>
              <a:gdLst/>
              <a:ahLst/>
              <a:cxnLst/>
              <a:rect l="l" t="t" r="r" b="b"/>
              <a:pathLst>
                <a:path w="8556" h="7199" extrusionOk="0">
                  <a:moveTo>
                    <a:pt x="2214" y="1"/>
                  </a:moveTo>
                  <a:cubicBezTo>
                    <a:pt x="1086" y="1"/>
                    <a:pt x="1" y="876"/>
                    <a:pt x="1" y="2194"/>
                  </a:cubicBezTo>
                  <a:cubicBezTo>
                    <a:pt x="1" y="2774"/>
                    <a:pt x="224" y="3327"/>
                    <a:pt x="634" y="3737"/>
                  </a:cubicBezTo>
                  <a:lnTo>
                    <a:pt x="4381" y="7199"/>
                  </a:lnTo>
                  <a:cubicBezTo>
                    <a:pt x="7387" y="4014"/>
                    <a:pt x="8556" y="3389"/>
                    <a:pt x="8556" y="2194"/>
                  </a:cubicBezTo>
                  <a:cubicBezTo>
                    <a:pt x="8556" y="1605"/>
                    <a:pt x="8422" y="945"/>
                    <a:pt x="7914" y="642"/>
                  </a:cubicBezTo>
                  <a:cubicBezTo>
                    <a:pt x="7380" y="319"/>
                    <a:pt x="6898" y="129"/>
                    <a:pt x="6441" y="129"/>
                  </a:cubicBezTo>
                  <a:cubicBezTo>
                    <a:pt x="5990" y="129"/>
                    <a:pt x="5565" y="314"/>
                    <a:pt x="5139" y="740"/>
                  </a:cubicBezTo>
                  <a:lnTo>
                    <a:pt x="4381" y="1284"/>
                  </a:lnTo>
                  <a:lnTo>
                    <a:pt x="3739" y="642"/>
                  </a:lnTo>
                  <a:cubicBezTo>
                    <a:pt x="3296" y="199"/>
                    <a:pt x="2750" y="1"/>
                    <a:pt x="22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7"/>
            <p:cNvSpPr/>
            <p:nvPr/>
          </p:nvSpPr>
          <p:spPr>
            <a:xfrm>
              <a:off x="4733596" y="1480503"/>
              <a:ext cx="336133" cy="282796"/>
            </a:xfrm>
            <a:custGeom>
              <a:avLst/>
              <a:gdLst/>
              <a:ahLst/>
              <a:cxnLst/>
              <a:rect l="l" t="t" r="r" b="b"/>
              <a:pathLst>
                <a:path w="8556" h="7199" extrusionOk="0">
                  <a:moveTo>
                    <a:pt x="2214" y="1"/>
                  </a:moveTo>
                  <a:cubicBezTo>
                    <a:pt x="1086" y="1"/>
                    <a:pt x="1" y="876"/>
                    <a:pt x="1" y="2194"/>
                  </a:cubicBezTo>
                  <a:cubicBezTo>
                    <a:pt x="1" y="2774"/>
                    <a:pt x="224" y="3327"/>
                    <a:pt x="634" y="3737"/>
                  </a:cubicBezTo>
                  <a:lnTo>
                    <a:pt x="4381" y="7199"/>
                  </a:lnTo>
                  <a:cubicBezTo>
                    <a:pt x="7387" y="4014"/>
                    <a:pt x="8556" y="3389"/>
                    <a:pt x="8556" y="2194"/>
                  </a:cubicBezTo>
                  <a:cubicBezTo>
                    <a:pt x="8556" y="1605"/>
                    <a:pt x="8422" y="945"/>
                    <a:pt x="7914" y="642"/>
                  </a:cubicBezTo>
                  <a:cubicBezTo>
                    <a:pt x="7380" y="319"/>
                    <a:pt x="6898" y="129"/>
                    <a:pt x="6441" y="129"/>
                  </a:cubicBezTo>
                  <a:cubicBezTo>
                    <a:pt x="5990" y="129"/>
                    <a:pt x="5565" y="314"/>
                    <a:pt x="5139" y="740"/>
                  </a:cubicBezTo>
                  <a:lnTo>
                    <a:pt x="4381" y="1284"/>
                  </a:lnTo>
                  <a:lnTo>
                    <a:pt x="3739" y="642"/>
                  </a:lnTo>
                  <a:cubicBezTo>
                    <a:pt x="3296" y="199"/>
                    <a:pt x="2750" y="1"/>
                    <a:pt x="22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7"/>
            <p:cNvSpPr/>
            <p:nvPr/>
          </p:nvSpPr>
          <p:spPr>
            <a:xfrm>
              <a:off x="5292134" y="1480503"/>
              <a:ext cx="336133" cy="282796"/>
            </a:xfrm>
            <a:custGeom>
              <a:avLst/>
              <a:gdLst/>
              <a:ahLst/>
              <a:cxnLst/>
              <a:rect l="l" t="t" r="r" b="b"/>
              <a:pathLst>
                <a:path w="8556" h="7199" extrusionOk="0">
                  <a:moveTo>
                    <a:pt x="2214" y="1"/>
                  </a:moveTo>
                  <a:cubicBezTo>
                    <a:pt x="1086" y="1"/>
                    <a:pt x="1" y="876"/>
                    <a:pt x="1" y="2194"/>
                  </a:cubicBezTo>
                  <a:cubicBezTo>
                    <a:pt x="1" y="2774"/>
                    <a:pt x="224" y="3327"/>
                    <a:pt x="634" y="3737"/>
                  </a:cubicBezTo>
                  <a:lnTo>
                    <a:pt x="4381" y="7199"/>
                  </a:lnTo>
                  <a:cubicBezTo>
                    <a:pt x="7387" y="4014"/>
                    <a:pt x="8556" y="3389"/>
                    <a:pt x="8556" y="2194"/>
                  </a:cubicBezTo>
                  <a:cubicBezTo>
                    <a:pt x="8556" y="1605"/>
                    <a:pt x="8422" y="945"/>
                    <a:pt x="7914" y="642"/>
                  </a:cubicBezTo>
                  <a:cubicBezTo>
                    <a:pt x="7380" y="319"/>
                    <a:pt x="6898" y="129"/>
                    <a:pt x="6441" y="129"/>
                  </a:cubicBezTo>
                  <a:cubicBezTo>
                    <a:pt x="5990" y="129"/>
                    <a:pt x="5565" y="314"/>
                    <a:pt x="5139" y="740"/>
                  </a:cubicBezTo>
                  <a:lnTo>
                    <a:pt x="4381" y="1284"/>
                  </a:lnTo>
                  <a:lnTo>
                    <a:pt x="3739" y="642"/>
                  </a:lnTo>
                  <a:cubicBezTo>
                    <a:pt x="3296" y="199"/>
                    <a:pt x="2750" y="1"/>
                    <a:pt x="22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77" name="Google Shape;377;p27">
            <a:hlinkClick r:id="rId4" action="ppaction://hlinksldjump"/>
          </p:cNvPr>
          <p:cNvPicPr preferRelativeResize="0"/>
          <p:nvPr/>
        </p:nvPicPr>
        <p:blipFill rotWithShape="1">
          <a:blip r:embed="rId5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27">
            <a:hlinkClick r:id="" action="ppaction://hlinkshowjump?jump=previous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27">
            <a:hlinkClick r:id="" action="ppaction://hlinkshowjump?jump=next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27">
            <a:hlinkClick r:id="" action="ppaction://noaction"/>
          </p:cNvPr>
          <p:cNvPicPr preferRelativeResize="0"/>
          <p:nvPr/>
        </p:nvPicPr>
        <p:blipFill rotWithShape="1">
          <a:blip r:embed="rId7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27">
            <a:hlinkClick r:id="rId8" action="ppaction://hlinksldjump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82" name="Google Shape;382;p27">
            <a:hlinkClick r:id="" action="ppaction://noaction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83" name="Google Shape;383;p27">
            <a:hlinkClick r:id="" action="ppaction://noaction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84" name="Google Shape;384;p27">
            <a:hlinkClick r:id="" action="ppaction://noaction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" name="Google Shape;364;p26">
            <a:extLst>
              <a:ext uri="{FF2B5EF4-FFF2-40B4-BE49-F238E27FC236}">
                <a16:creationId xmlns:a16="http://schemas.microsoft.com/office/drawing/2014/main" id="{C21DD290-F006-4EC3-BEA5-1C6C574A281F}"/>
              </a:ext>
            </a:extLst>
          </p:cNvPr>
          <p:cNvSpPr txBox="1">
            <a:spLocks/>
          </p:cNvSpPr>
          <p:nvPr/>
        </p:nvSpPr>
        <p:spPr>
          <a:xfrm>
            <a:off x="2170317" y="321300"/>
            <a:ext cx="691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ID" sz="2000" dirty="0"/>
              <a:t>STRUKTUR DASAR HTML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01F098-BCD0-4A65-A5B6-19EE451B417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02937" y="1158089"/>
            <a:ext cx="4061317" cy="3391348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7376EC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49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&lt;tag&gt; </a:t>
            </a:r>
            <a:r>
              <a:rPr lang="en-ID" sz="2400" dirty="0"/>
              <a:t>Yang </a:t>
            </a:r>
            <a:r>
              <a:rPr lang="en-ID" sz="2400" dirty="0" err="1"/>
              <a:t>bisa</a:t>
            </a:r>
            <a:r>
              <a:rPr lang="en-ID" sz="2400" dirty="0"/>
              <a:t> </a:t>
            </a:r>
            <a:r>
              <a:rPr lang="en-ID" sz="2400" dirty="0" err="1"/>
              <a:t>didalam</a:t>
            </a:r>
            <a:r>
              <a:rPr lang="en-ID" sz="2400" dirty="0"/>
              <a:t> tag &lt;head&gt;</a:t>
            </a:r>
            <a:endParaRPr sz="2400" dirty="0"/>
          </a:p>
        </p:txBody>
      </p:sp>
      <p:sp>
        <p:nvSpPr>
          <p:cNvPr id="1311" name="Google Shape;1311;p49"/>
          <p:cNvSpPr txBox="1"/>
          <p:nvPr/>
        </p:nvSpPr>
        <p:spPr>
          <a:xfrm flipH="1">
            <a:off x="3480827" y="3547800"/>
            <a:ext cx="4467900" cy="19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jawal"/>
              <a:buChar char="●"/>
            </a:pPr>
            <a:r>
              <a:rPr lang="en" sz="1600" dirty="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rPr>
              <a:t>Write your recommendations here</a:t>
            </a:r>
            <a:endParaRPr sz="1600" dirty="0">
              <a:solidFill>
                <a:schemeClr val="dk2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  <p:pic>
        <p:nvPicPr>
          <p:cNvPr id="1312" name="Google Shape;1312;p49">
            <a:hlinkClick r:id="" action="ppaction://noaction"/>
          </p:cNvPr>
          <p:cNvPicPr preferRelativeResize="0"/>
          <p:nvPr/>
        </p:nvPicPr>
        <p:blipFill rotWithShape="1">
          <a:blip r:embed="rId3">
            <a:alphaModFix/>
          </a:blip>
          <a:srcRect t="465" b="47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3" name="Google Shape;1313;p49">
            <a:hlinkClick r:id="rId4" action="ppaction://hlinksldjump"/>
          </p:cNvPr>
          <p:cNvPicPr preferRelativeResize="0"/>
          <p:nvPr/>
        </p:nvPicPr>
        <p:blipFill rotWithShape="1">
          <a:blip r:embed="rId5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4" name="Google Shape;1314;p49">
            <a:hlinkClick r:id="" action="ppaction://hlinkshowjump?jump=previous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5" name="Google Shape;1315;p49">
            <a:hlinkClick r:id="" action="ppaction://hlinkshowjump?jump=next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6" name="Google Shape;1316;p49">
            <a:hlinkClick r:id="" action="ppaction://noaction"/>
          </p:cNvPr>
          <p:cNvPicPr preferRelativeResize="0"/>
          <p:nvPr/>
        </p:nvPicPr>
        <p:blipFill rotWithShape="1">
          <a:blip r:embed="rId7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7" name="Google Shape;1317;p49">
            <a:hlinkClick r:id="rId8" action="ppaction://hlinksldjump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18" name="Google Shape;1318;p49">
            <a:hlinkClick r:id="" action="ppaction://noaction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19" name="Google Shape;1319;p49">
            <a:hlinkClick r:id="" action="ppaction://noaction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20" name="Google Shape;1320;p49">
            <a:hlinkClick r:id="" action="ppaction://noaction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A8B6D8-C712-48E0-AB5A-8FD847487117}"/>
              </a:ext>
            </a:extLst>
          </p:cNvPr>
          <p:cNvSpPr txBox="1"/>
          <p:nvPr/>
        </p:nvSpPr>
        <p:spPr>
          <a:xfrm>
            <a:off x="1493240" y="1150959"/>
            <a:ext cx="22076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7376EC"/>
                </a:solidFill>
                <a:latin typeface="Raleway" panose="020B0604020202020204" charset="0"/>
              </a:rPr>
              <a:t>JUDUL HALAMAN</a:t>
            </a:r>
          </a:p>
          <a:p>
            <a:r>
              <a:rPr lang="en-US" sz="1600" dirty="0">
                <a:latin typeface="Tajawal" panose="020B0604020202020204" charset="-78"/>
                <a:cs typeface="Tajawal" panose="020B0604020202020204" charset="-78"/>
              </a:rPr>
              <a:t>       &lt;title&gt; … &lt;/title&gt;</a:t>
            </a:r>
            <a:endParaRPr lang="en-ID" sz="1600" dirty="0">
              <a:latin typeface="Tajawal" panose="020B0604020202020204" charset="-78"/>
              <a:cs typeface="Tajawal" panose="020B0604020202020204" charset="-78"/>
            </a:endParaRPr>
          </a:p>
          <a:p>
            <a:endParaRPr lang="en-US" sz="1600" dirty="0">
              <a:solidFill>
                <a:srgbClr val="7376EC"/>
              </a:solidFill>
              <a:latin typeface="Raleway" panose="020B060402020202020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F57839-FFDD-43A6-BE3A-B6CD1F29A2FD}"/>
              </a:ext>
            </a:extLst>
          </p:cNvPr>
          <p:cNvSpPr txBox="1"/>
          <p:nvPr/>
        </p:nvSpPr>
        <p:spPr>
          <a:xfrm>
            <a:off x="1493240" y="1810664"/>
            <a:ext cx="20393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7376EC"/>
                </a:solidFill>
                <a:latin typeface="Raleway" panose="020B0604020202020204" charset="0"/>
              </a:rPr>
              <a:t>CSS</a:t>
            </a:r>
          </a:p>
          <a:p>
            <a:r>
              <a:rPr lang="en-US" sz="1600" dirty="0">
                <a:latin typeface="Tajawal" panose="020B0604020202020204" charset="-78"/>
                <a:cs typeface="Tajawal" panose="020B0604020202020204" charset="-78"/>
              </a:rPr>
              <a:t>       &lt;style&gt; … &lt;/style&gt;</a:t>
            </a:r>
            <a:endParaRPr lang="en-ID" sz="1600" dirty="0">
              <a:latin typeface="Tajawal" panose="020B0604020202020204" charset="-78"/>
              <a:cs typeface="Tajawal" panose="020B0604020202020204" charset="-78"/>
            </a:endParaRPr>
          </a:p>
          <a:p>
            <a:endParaRPr lang="en-US" sz="1600" dirty="0">
              <a:solidFill>
                <a:srgbClr val="7376EC"/>
              </a:solidFill>
              <a:latin typeface="Raleway" panose="020B060402020202020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0831EC-1B11-41B1-8BD0-28F16B50D2E1}"/>
              </a:ext>
            </a:extLst>
          </p:cNvPr>
          <p:cNvSpPr txBox="1"/>
          <p:nvPr/>
        </p:nvSpPr>
        <p:spPr>
          <a:xfrm>
            <a:off x="1493240" y="2641661"/>
            <a:ext cx="22220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7376EC"/>
                </a:solidFill>
                <a:latin typeface="Raleway" panose="020B0604020202020204" charset="0"/>
              </a:rPr>
              <a:t>JAVASCRIPT</a:t>
            </a:r>
          </a:p>
          <a:p>
            <a:r>
              <a:rPr lang="en-US" sz="1600" dirty="0">
                <a:latin typeface="Tajawal" panose="020B0604020202020204" charset="-78"/>
                <a:cs typeface="Tajawal" panose="020B0604020202020204" charset="-78"/>
              </a:rPr>
              <a:t>       &lt;</a:t>
            </a:r>
            <a:r>
              <a:rPr lang="en-US" sz="1600" dirty="0" err="1">
                <a:latin typeface="Tajawal" panose="020B0604020202020204" charset="-78"/>
                <a:cs typeface="Tajawal" panose="020B0604020202020204" charset="-78"/>
              </a:rPr>
              <a:t>sripty</a:t>
            </a:r>
            <a:r>
              <a:rPr lang="en-US" sz="1600" dirty="0">
                <a:latin typeface="Tajawal" panose="020B0604020202020204" charset="-78"/>
                <a:cs typeface="Tajawal" panose="020B0604020202020204" charset="-78"/>
              </a:rPr>
              <a:t>&gt; … &lt;/</a:t>
            </a:r>
            <a:r>
              <a:rPr lang="en-US" sz="1600" dirty="0" err="1">
                <a:latin typeface="Tajawal" panose="020B0604020202020204" charset="-78"/>
                <a:cs typeface="Tajawal" panose="020B0604020202020204" charset="-78"/>
              </a:rPr>
              <a:t>sripty</a:t>
            </a:r>
            <a:r>
              <a:rPr lang="en-US" sz="1600" dirty="0">
                <a:latin typeface="Tajawal" panose="020B0604020202020204" charset="-78"/>
                <a:cs typeface="Tajawal" panose="020B0604020202020204" charset="-78"/>
              </a:rPr>
              <a:t>&gt;</a:t>
            </a:r>
            <a:endParaRPr lang="en-ID" sz="1600" dirty="0">
              <a:latin typeface="Tajawal" panose="020B0604020202020204" charset="-78"/>
              <a:cs typeface="Tajawal" panose="020B0604020202020204" charset="-78"/>
            </a:endParaRPr>
          </a:p>
          <a:p>
            <a:endParaRPr lang="en-US" sz="1600" dirty="0">
              <a:solidFill>
                <a:srgbClr val="7376EC"/>
              </a:solidFill>
              <a:latin typeface="Raleway" panose="020B060402020202020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3A8ED2-1BBF-4159-BFF1-08E021D4967F}"/>
              </a:ext>
            </a:extLst>
          </p:cNvPr>
          <p:cNvSpPr txBox="1"/>
          <p:nvPr/>
        </p:nvSpPr>
        <p:spPr>
          <a:xfrm>
            <a:off x="1493240" y="3301366"/>
            <a:ext cx="21291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7376EC"/>
                </a:solidFill>
                <a:latin typeface="Raleway" panose="020B0604020202020204" charset="0"/>
              </a:rPr>
              <a:t>META DATA</a:t>
            </a:r>
          </a:p>
          <a:p>
            <a:r>
              <a:rPr lang="en-US" sz="1600" dirty="0">
                <a:latin typeface="Tajawal" panose="020B0604020202020204" charset="-78"/>
                <a:cs typeface="Tajawal" panose="020B0604020202020204" charset="-78"/>
              </a:rPr>
              <a:t>       &lt;meta&gt; … &lt;/meta&gt;</a:t>
            </a:r>
            <a:endParaRPr lang="en-ID" sz="1600" dirty="0">
              <a:latin typeface="Tajawal" panose="020B0604020202020204" charset="-78"/>
              <a:cs typeface="Tajawal" panose="020B0604020202020204" charset="-78"/>
            </a:endParaRPr>
          </a:p>
          <a:p>
            <a:endParaRPr lang="en-US" sz="1600" dirty="0">
              <a:solidFill>
                <a:srgbClr val="7376EC"/>
              </a:solidFill>
              <a:latin typeface="Raleway" panose="020B06040202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8">
            <a:hlinkClick r:id="" action="ppaction://noaction"/>
          </p:cNvPr>
          <p:cNvPicPr preferRelativeResize="0"/>
          <p:nvPr/>
        </p:nvPicPr>
        <p:blipFill rotWithShape="1">
          <a:blip r:embed="rId3">
            <a:alphaModFix/>
          </a:blip>
          <a:srcRect t="465" b="475"/>
          <a:stretch/>
        </p:blipFill>
        <p:spPr>
          <a:xfrm>
            <a:off x="7472087" y="478225"/>
            <a:ext cx="265550" cy="25885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8"/>
          <p:cNvSpPr txBox="1">
            <a:spLocks noGrp="1"/>
          </p:cNvSpPr>
          <p:nvPr>
            <p:ph type="title"/>
          </p:nvPr>
        </p:nvSpPr>
        <p:spPr>
          <a:xfrm>
            <a:off x="2021746" y="321300"/>
            <a:ext cx="4775363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6EC"/>
                </a:solidFill>
                <a:latin typeface="Raleway" panose="020B0604020202020204" charset="0"/>
              </a:rPr>
              <a:t>META DATA</a:t>
            </a:r>
          </a:p>
        </p:txBody>
      </p:sp>
      <p:sp>
        <p:nvSpPr>
          <p:cNvPr id="391" name="Google Shape;391;p28"/>
          <p:cNvSpPr txBox="1">
            <a:spLocks noGrp="1"/>
          </p:cNvSpPr>
          <p:nvPr>
            <p:ph type="title" idx="2"/>
          </p:nvPr>
        </p:nvSpPr>
        <p:spPr>
          <a:xfrm>
            <a:off x="2021746" y="824918"/>
            <a:ext cx="4856700" cy="129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M</a:t>
            </a:r>
            <a:r>
              <a:rPr lang="en-ID" sz="1800" dirty="0"/>
              <a:t>eta data </a:t>
            </a:r>
            <a:r>
              <a:rPr lang="en-ID" sz="1800" dirty="0" err="1"/>
              <a:t>itu</a:t>
            </a:r>
            <a:r>
              <a:rPr lang="en-ID" sz="1800" dirty="0"/>
              <a:t> PENTING, Yang </a:t>
            </a:r>
            <a:r>
              <a:rPr lang="en-ID" sz="1800" dirty="0" err="1"/>
              <a:t>berguna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mendeskripsikan</a:t>
            </a:r>
            <a:r>
              <a:rPr lang="en-ID" sz="1800" dirty="0"/>
              <a:t> website </a:t>
            </a:r>
            <a:r>
              <a:rPr lang="en-ID" sz="1800" dirty="0" err="1"/>
              <a:t>kita</a:t>
            </a:r>
            <a:r>
              <a:rPr lang="en-ID" sz="1800" dirty="0"/>
              <a:t>.</a:t>
            </a:r>
            <a:br>
              <a:rPr lang="en-ID" sz="1800" dirty="0"/>
            </a:br>
            <a:br>
              <a:rPr lang="en-ID" sz="1800" dirty="0"/>
            </a:br>
            <a:r>
              <a:rPr lang="en-ID" sz="1800" b="1" dirty="0" err="1"/>
              <a:t>Contoh</a:t>
            </a:r>
            <a:r>
              <a:rPr lang="en-ID" sz="1800" b="1" dirty="0"/>
              <a:t> : </a:t>
            </a:r>
            <a:endParaRPr sz="1800" b="1" dirty="0"/>
          </a:p>
        </p:txBody>
      </p:sp>
      <p:pic>
        <p:nvPicPr>
          <p:cNvPr id="426" name="Google Shape;426;p28">
            <a:hlinkClick r:id="rId4" action="ppaction://hlinksldjump"/>
          </p:cNvPr>
          <p:cNvPicPr preferRelativeResize="0"/>
          <p:nvPr/>
        </p:nvPicPr>
        <p:blipFill rotWithShape="1">
          <a:blip r:embed="rId5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28">
            <a:hlinkClick r:id="" action="ppaction://hlinkshowjump?jump=previous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28">
            <a:hlinkClick r:id="" action="ppaction://hlinkshowjump?jump=next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28">
            <a:hlinkClick r:id="" action="ppaction://noaction"/>
          </p:cNvPr>
          <p:cNvPicPr preferRelativeResize="0"/>
          <p:nvPr/>
        </p:nvPicPr>
        <p:blipFill rotWithShape="1">
          <a:blip r:embed="rId7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28">
            <a:hlinkClick r:id="rId8" action="ppaction://hlinksldjump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31" name="Google Shape;431;p28">
            <a:hlinkClick r:id="" action="ppaction://noaction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32" name="Google Shape;432;p28">
            <a:hlinkClick r:id="" action="ppaction://noaction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33" name="Google Shape;433;p28">
            <a:hlinkClick r:id="" action="ppaction://noaction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D4203F-AA3F-4BE8-98C9-0416B15918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83915" y="2050335"/>
            <a:ext cx="4988172" cy="2485515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7376EC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49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&lt;tag&gt; </a:t>
            </a:r>
            <a:r>
              <a:rPr lang="en-ID" sz="2400" dirty="0"/>
              <a:t>Yang </a:t>
            </a:r>
            <a:r>
              <a:rPr lang="en-ID" sz="2400" dirty="0" err="1"/>
              <a:t>bisa</a:t>
            </a:r>
            <a:r>
              <a:rPr lang="en-ID" sz="2400" dirty="0"/>
              <a:t> </a:t>
            </a:r>
            <a:r>
              <a:rPr lang="en-ID" sz="2400" dirty="0" err="1"/>
              <a:t>didalam</a:t>
            </a:r>
            <a:r>
              <a:rPr lang="en-ID" sz="2400" dirty="0"/>
              <a:t> tag &lt;body&gt;</a:t>
            </a:r>
            <a:endParaRPr sz="2400" dirty="0"/>
          </a:p>
        </p:txBody>
      </p:sp>
      <p:pic>
        <p:nvPicPr>
          <p:cNvPr id="1312" name="Google Shape;1312;p49">
            <a:hlinkClick r:id="" action="ppaction://noaction"/>
          </p:cNvPr>
          <p:cNvPicPr preferRelativeResize="0"/>
          <p:nvPr/>
        </p:nvPicPr>
        <p:blipFill rotWithShape="1">
          <a:blip r:embed="rId3">
            <a:alphaModFix/>
          </a:blip>
          <a:srcRect t="465" b="47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3" name="Google Shape;1313;p49">
            <a:hlinkClick r:id="rId4" action="ppaction://hlinksldjump"/>
          </p:cNvPr>
          <p:cNvPicPr preferRelativeResize="0"/>
          <p:nvPr/>
        </p:nvPicPr>
        <p:blipFill rotWithShape="1">
          <a:blip r:embed="rId5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4" name="Google Shape;1314;p49">
            <a:hlinkClick r:id="" action="ppaction://hlinkshowjump?jump=previous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5" name="Google Shape;1315;p49">
            <a:hlinkClick r:id="" action="ppaction://hlinkshowjump?jump=next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6" name="Google Shape;1316;p49">
            <a:hlinkClick r:id="" action="ppaction://noaction"/>
          </p:cNvPr>
          <p:cNvPicPr preferRelativeResize="0"/>
          <p:nvPr/>
        </p:nvPicPr>
        <p:blipFill rotWithShape="1">
          <a:blip r:embed="rId7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7" name="Google Shape;1317;p49">
            <a:hlinkClick r:id="rId8" action="ppaction://hlinksldjump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18" name="Google Shape;1318;p49">
            <a:hlinkClick r:id="" action="ppaction://noaction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19" name="Google Shape;1319;p49">
            <a:hlinkClick r:id="" action="ppaction://noaction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20" name="Google Shape;1320;p49">
            <a:hlinkClick r:id="" action="ppaction://noaction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A8B6D8-C712-48E0-AB5A-8FD847487117}"/>
              </a:ext>
            </a:extLst>
          </p:cNvPr>
          <p:cNvSpPr txBox="1"/>
          <p:nvPr/>
        </p:nvSpPr>
        <p:spPr>
          <a:xfrm>
            <a:off x="1493240" y="1150959"/>
            <a:ext cx="41729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7376EC"/>
                </a:solidFill>
                <a:latin typeface="Raleway" panose="020B0604020202020204" charset="0"/>
              </a:rPr>
              <a:t>TEKS</a:t>
            </a:r>
          </a:p>
          <a:p>
            <a:r>
              <a:rPr lang="en-US" sz="1600" dirty="0">
                <a:latin typeface="Tajawal" panose="020B0604020202020204" charset="-78"/>
                <a:cs typeface="Tajawal" panose="020B0604020202020204" charset="-78"/>
              </a:rPr>
              <a:t>       &lt;h1&gt;, &lt;h2&gt;, &lt;h3&gt;, &lt;h4&gt;, &lt;h5&gt;, &lt;h6&gt;, &lt;p&gt;, …</a:t>
            </a:r>
            <a:endParaRPr lang="en-ID" sz="1600" dirty="0">
              <a:latin typeface="Tajawal" panose="020B0604020202020204" charset="-78"/>
              <a:cs typeface="Tajawal" panose="020B0604020202020204" charset="-78"/>
            </a:endParaRPr>
          </a:p>
          <a:p>
            <a:endParaRPr lang="en-US" sz="1600" dirty="0">
              <a:solidFill>
                <a:srgbClr val="7376EC"/>
              </a:solidFill>
              <a:latin typeface="Raleway" panose="020B060402020202020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F57839-FFDD-43A6-BE3A-B6CD1F29A2FD}"/>
              </a:ext>
            </a:extLst>
          </p:cNvPr>
          <p:cNvSpPr txBox="1"/>
          <p:nvPr/>
        </p:nvSpPr>
        <p:spPr>
          <a:xfrm>
            <a:off x="1493240" y="1810664"/>
            <a:ext cx="31197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7376EC"/>
                </a:solidFill>
                <a:latin typeface="Raleway" panose="020B0604020202020204" charset="0"/>
              </a:rPr>
              <a:t>PENDUKUNG TEKS</a:t>
            </a:r>
          </a:p>
          <a:p>
            <a:r>
              <a:rPr lang="en-US" sz="1600" dirty="0">
                <a:latin typeface="Tajawal" panose="020B0604020202020204" charset="-78"/>
                <a:cs typeface="Tajawal" panose="020B0604020202020204" charset="-78"/>
              </a:rPr>
              <a:t>       &lt;</a:t>
            </a:r>
            <a:r>
              <a:rPr lang="en-US" sz="1600" dirty="0" err="1">
                <a:latin typeface="Tajawal" panose="020B0604020202020204" charset="-78"/>
                <a:cs typeface="Tajawal" panose="020B0604020202020204" charset="-78"/>
              </a:rPr>
              <a:t>br</a:t>
            </a:r>
            <a:r>
              <a:rPr lang="en-US" sz="1600" dirty="0">
                <a:latin typeface="Tajawal" panose="020B0604020202020204" charset="-78"/>
                <a:cs typeface="Tajawal" panose="020B0604020202020204" charset="-78"/>
              </a:rPr>
              <a:t>&gt;, &lt;</a:t>
            </a:r>
            <a:r>
              <a:rPr lang="en-US" sz="1600" dirty="0" err="1">
                <a:latin typeface="Tajawal" panose="020B0604020202020204" charset="-78"/>
                <a:cs typeface="Tajawal" panose="020B0604020202020204" charset="-78"/>
              </a:rPr>
              <a:t>hr</a:t>
            </a:r>
            <a:r>
              <a:rPr lang="en-US" sz="1600" dirty="0">
                <a:latin typeface="Tajawal" panose="020B0604020202020204" charset="-78"/>
                <a:cs typeface="Tajawal" panose="020B0604020202020204" charset="-78"/>
              </a:rPr>
              <a:t>&gt;, &lt;</a:t>
            </a:r>
            <a:r>
              <a:rPr lang="en-US" sz="1600" dirty="0" err="1">
                <a:latin typeface="Tajawal" panose="020B0604020202020204" charset="-78"/>
                <a:cs typeface="Tajawal" panose="020B0604020202020204" charset="-78"/>
              </a:rPr>
              <a:t>em</a:t>
            </a:r>
            <a:r>
              <a:rPr lang="en-US" sz="1600" dirty="0">
                <a:latin typeface="Tajawal" panose="020B0604020202020204" charset="-78"/>
                <a:cs typeface="Tajawal" panose="020B0604020202020204" charset="-78"/>
              </a:rPr>
              <a:t>&gt;, &lt;strong&gt;, …</a:t>
            </a:r>
            <a:endParaRPr lang="en-ID" sz="1600" dirty="0">
              <a:latin typeface="Tajawal" panose="020B0604020202020204" charset="-78"/>
              <a:cs typeface="Tajawal" panose="020B0604020202020204" charset="-78"/>
            </a:endParaRPr>
          </a:p>
          <a:p>
            <a:endParaRPr lang="en-US" sz="1600" dirty="0">
              <a:solidFill>
                <a:srgbClr val="7376EC"/>
              </a:solidFill>
              <a:latin typeface="Raleway" panose="020B060402020202020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0831EC-1B11-41B1-8BD0-28F16B50D2E1}"/>
              </a:ext>
            </a:extLst>
          </p:cNvPr>
          <p:cNvSpPr txBox="1"/>
          <p:nvPr/>
        </p:nvSpPr>
        <p:spPr>
          <a:xfrm>
            <a:off x="1493240" y="2641661"/>
            <a:ext cx="13516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7376EC"/>
                </a:solidFill>
                <a:latin typeface="Raleway" panose="020B0604020202020204" charset="0"/>
              </a:rPr>
              <a:t>GAMBAR</a:t>
            </a:r>
          </a:p>
          <a:p>
            <a:r>
              <a:rPr lang="en-US" sz="1600" dirty="0">
                <a:latin typeface="Tajawal" panose="020B0604020202020204" charset="-78"/>
                <a:cs typeface="Tajawal" panose="020B0604020202020204" charset="-78"/>
              </a:rPr>
              <a:t>       &lt;</a:t>
            </a:r>
            <a:r>
              <a:rPr lang="en-US" sz="1600" dirty="0" err="1">
                <a:latin typeface="Tajawal" panose="020B0604020202020204" charset="-78"/>
                <a:cs typeface="Tajawal" panose="020B0604020202020204" charset="-78"/>
              </a:rPr>
              <a:t>img</a:t>
            </a:r>
            <a:r>
              <a:rPr lang="en-US" sz="1600" dirty="0">
                <a:latin typeface="Tajawal" panose="020B0604020202020204" charset="-78"/>
                <a:cs typeface="Tajawal" panose="020B0604020202020204" charset="-78"/>
              </a:rPr>
              <a:t>&gt;</a:t>
            </a:r>
            <a:endParaRPr lang="en-ID" sz="1600" dirty="0">
              <a:latin typeface="Tajawal" panose="020B0604020202020204" charset="-78"/>
              <a:cs typeface="Tajawal" panose="020B0604020202020204" charset="-78"/>
            </a:endParaRPr>
          </a:p>
          <a:p>
            <a:endParaRPr lang="en-US" sz="1600" dirty="0">
              <a:solidFill>
                <a:srgbClr val="7376EC"/>
              </a:solidFill>
              <a:latin typeface="Raleway" panose="020B060402020202020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3A8ED2-1BBF-4159-BFF1-08E021D4967F}"/>
              </a:ext>
            </a:extLst>
          </p:cNvPr>
          <p:cNvSpPr txBox="1"/>
          <p:nvPr/>
        </p:nvSpPr>
        <p:spPr>
          <a:xfrm>
            <a:off x="1493240" y="3301366"/>
            <a:ext cx="16337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7376EC"/>
                </a:solidFill>
                <a:latin typeface="Raleway" panose="020B0604020202020204" charset="0"/>
              </a:rPr>
              <a:t>HYPERLINK</a:t>
            </a:r>
          </a:p>
          <a:p>
            <a:r>
              <a:rPr lang="en-US" sz="1600" dirty="0">
                <a:latin typeface="Tajawal" panose="020B0604020202020204" charset="-78"/>
                <a:cs typeface="Tajawal" panose="020B0604020202020204" charset="-78"/>
              </a:rPr>
              <a:t>       &lt;a&gt;</a:t>
            </a:r>
            <a:endParaRPr lang="en-US" sz="1600" dirty="0">
              <a:solidFill>
                <a:srgbClr val="7376EC"/>
              </a:solidFill>
              <a:latin typeface="Raleway" panose="020B060402020202020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73D9B2-5F39-4BE5-9D2B-6FD1B6F20FAD}"/>
              </a:ext>
            </a:extLst>
          </p:cNvPr>
          <p:cNvSpPr txBox="1"/>
          <p:nvPr/>
        </p:nvSpPr>
        <p:spPr>
          <a:xfrm>
            <a:off x="1493240" y="4073700"/>
            <a:ext cx="35157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7376EC"/>
                </a:solidFill>
                <a:latin typeface="Raleway" panose="020B0604020202020204" charset="0"/>
              </a:rPr>
              <a:t>LIST (BULLETS &amp; NUMBERING)</a:t>
            </a:r>
          </a:p>
          <a:p>
            <a:r>
              <a:rPr lang="en-US" sz="1600" dirty="0">
                <a:latin typeface="Tajawal" panose="020B0604020202020204" charset="-78"/>
                <a:cs typeface="Tajawal" panose="020B0604020202020204" charset="-78"/>
              </a:rPr>
              <a:t>       &lt;ul&gt;, &lt;</a:t>
            </a:r>
            <a:r>
              <a:rPr lang="en-US" sz="1600" dirty="0" err="1">
                <a:latin typeface="Tajawal" panose="020B0604020202020204" charset="-78"/>
                <a:cs typeface="Tajawal" panose="020B0604020202020204" charset="-78"/>
              </a:rPr>
              <a:t>ol</a:t>
            </a:r>
            <a:r>
              <a:rPr lang="en-US" sz="1600" dirty="0">
                <a:latin typeface="Tajawal" panose="020B0604020202020204" charset="-78"/>
                <a:cs typeface="Tajawal" panose="020B0604020202020204" charset="-78"/>
              </a:rPr>
              <a:t>&gt;, &lt;li&gt;, &lt;dl&gt;, &lt;dt&gt;, &lt;dd&gt;, …</a:t>
            </a:r>
            <a:endParaRPr lang="en-US" sz="1600" dirty="0">
              <a:solidFill>
                <a:srgbClr val="7376EC"/>
              </a:solidFill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992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1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TAG LENGKAP NYA BISA DICEK DI LINK DIBAWAH INI</a:t>
            </a:r>
            <a:endParaRPr sz="2000" dirty="0"/>
          </a:p>
        </p:txBody>
      </p:sp>
      <p:sp>
        <p:nvSpPr>
          <p:cNvPr id="494" name="Google Shape;494;p31"/>
          <p:cNvSpPr txBox="1">
            <a:spLocks noGrp="1"/>
          </p:cNvSpPr>
          <p:nvPr>
            <p:ph type="subTitle" idx="1"/>
          </p:nvPr>
        </p:nvSpPr>
        <p:spPr>
          <a:xfrm>
            <a:off x="1228909" y="1335531"/>
            <a:ext cx="7605133" cy="260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buNone/>
            </a:pPr>
            <a:r>
              <a:rPr lang="en-ID" sz="4800" dirty="0">
                <a:solidFill>
                  <a:schemeClr val="bg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https://www.w3schools.com/tags/</a:t>
            </a:r>
            <a:endParaRPr sz="4800" dirty="0">
              <a:solidFill>
                <a:schemeClr val="bg2"/>
              </a:solidFill>
            </a:endParaRPr>
          </a:p>
        </p:txBody>
      </p:sp>
      <p:pic>
        <p:nvPicPr>
          <p:cNvPr id="495" name="Google Shape;495;p31">
            <a:hlinkClick r:id="" action="ppaction://noaction"/>
          </p:cNvPr>
          <p:cNvPicPr preferRelativeResize="0"/>
          <p:nvPr/>
        </p:nvPicPr>
        <p:blipFill rotWithShape="1">
          <a:blip r:embed="rId4">
            <a:alphaModFix/>
          </a:blip>
          <a:srcRect t="465" b="47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31">
            <a:hlinkClick r:id="rId5" action="ppaction://hlinksldjump"/>
          </p:cNvPr>
          <p:cNvPicPr preferRelativeResize="0"/>
          <p:nvPr/>
        </p:nvPicPr>
        <p:blipFill rotWithShape="1">
          <a:blip r:embed="rId6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31">
            <a:hlinkClick r:id="" action="ppaction://hlinkshowjump?jump=previous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31">
            <a:hlinkClick r:id="" action="ppaction://hlinkshowjump?jump=next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31">
            <a:hlinkClick r:id="" action="ppaction://noaction"/>
          </p:cNvPr>
          <p:cNvPicPr preferRelativeResize="0"/>
          <p:nvPr/>
        </p:nvPicPr>
        <p:blipFill rotWithShape="1">
          <a:blip r:embed="rId8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31">
            <a:hlinkClick r:id="rId9" action="ppaction://hlinksldjump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1" name="Google Shape;501;p31">
            <a:hlinkClick r:id="" action="ppaction://noaction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2" name="Google Shape;502;p31">
            <a:hlinkClick r:id="" action="ppaction://noaction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3" name="Google Shape;503;p31">
            <a:hlinkClick r:id="" action="ppaction://noaction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55"/>
          <p:cNvSpPr txBox="1">
            <a:spLocks noGrp="1"/>
          </p:cNvSpPr>
          <p:nvPr>
            <p:ph type="ctrTitle"/>
          </p:nvPr>
        </p:nvSpPr>
        <p:spPr>
          <a:xfrm>
            <a:off x="1962211" y="2020663"/>
            <a:ext cx="5845800" cy="87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2060"/>
                </a:solidFill>
              </a:rPr>
              <a:t>AKHIR MATERI 1</a:t>
            </a:r>
            <a:br>
              <a:rPr lang="en" dirty="0">
                <a:solidFill>
                  <a:srgbClr val="002060"/>
                </a:solidFill>
              </a:rPr>
            </a:br>
            <a:r>
              <a:rPr lang="en" dirty="0">
                <a:solidFill>
                  <a:srgbClr val="002060"/>
                </a:solidFill>
              </a:rPr>
              <a:t>HTML DASAR “</a:t>
            </a:r>
            <a:r>
              <a:rPr lang="en-ID" dirty="0">
                <a:solidFill>
                  <a:srgbClr val="002060"/>
                </a:solidFill>
              </a:rPr>
              <a:t>TAG</a:t>
            </a:r>
            <a:r>
              <a:rPr lang="en" dirty="0">
                <a:solidFill>
                  <a:srgbClr val="002060"/>
                </a:solidFill>
              </a:rPr>
              <a:t>”</a:t>
            </a:r>
            <a:endParaRPr dirty="0">
              <a:solidFill>
                <a:srgbClr val="002060"/>
              </a:solidFill>
            </a:endParaRPr>
          </a:p>
        </p:txBody>
      </p:sp>
      <p:pic>
        <p:nvPicPr>
          <p:cNvPr id="1460" name="Google Shape;1460;p55">
            <a:hlinkClick r:id="rId3" action="ppaction://hlinksldjump"/>
          </p:cNvPr>
          <p:cNvPicPr preferRelativeResize="0"/>
          <p:nvPr/>
        </p:nvPicPr>
        <p:blipFill rotWithShape="1">
          <a:blip r:embed="rId4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1" name="Google Shape;1461;p55">
            <a:hlinkClick r:id="" action="ppaction://hlinkshowjump?jump=previousslide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2" name="Google Shape;1462;p55">
            <a:hlinkClick r:id="" action="ppaction://hlinkshowjump?jump=nextslide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3" name="Google Shape;1463;p55">
            <a:hlinkClick r:id="" action="ppaction://noaction"/>
          </p:cNvPr>
          <p:cNvPicPr preferRelativeResize="0"/>
          <p:nvPr/>
        </p:nvPicPr>
        <p:blipFill rotWithShape="1">
          <a:blip r:embed="rId6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4" name="Google Shape;1464;p55">
            <a:hlinkClick r:id="rId7" action="ppaction://hlinksldjump"/>
          </p:cNvPr>
          <p:cNvPicPr preferRelativeResize="0"/>
          <p:nvPr/>
        </p:nvPicPr>
        <p:blipFill rotWithShape="1">
          <a:blip r:embed="rId8">
            <a:alphaModFix/>
          </a:blip>
          <a:srcRect t="465" b="475"/>
          <a:stretch/>
        </p:blipFill>
        <p:spPr>
          <a:xfrm>
            <a:off x="7903525" y="639025"/>
            <a:ext cx="265550" cy="25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3" name="Google Shape;1483;p55">
            <a:hlinkClick r:id="rId9" action="ppaction://hlinksldjump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84" name="Google Shape;1484;p55">
            <a:hlinkClick r:id="" action="ppaction://noaction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85" name="Google Shape;1485;p55">
            <a:hlinkClick r:id="" action="ppaction://noaction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86" name="Google Shape;1486;p55">
            <a:hlinkClick r:id="" action="ppaction://noaction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te Lovely Interface by Slidesgo">
  <a:themeElements>
    <a:clrScheme name="Simple Light">
      <a:dk1>
        <a:srgbClr val="7376EC"/>
      </a:dk1>
      <a:lt1>
        <a:srgbClr val="CBCDF7"/>
      </a:lt1>
      <a:dk2>
        <a:srgbClr val="595959"/>
      </a:dk2>
      <a:lt2>
        <a:srgbClr val="FFFFFF"/>
      </a:lt2>
      <a:accent1>
        <a:srgbClr val="FFCCC2"/>
      </a:accent1>
      <a:accent2>
        <a:srgbClr val="7376EC"/>
      </a:accent2>
      <a:accent3>
        <a:srgbClr val="FFFFFF"/>
      </a:accent3>
      <a:accent4>
        <a:srgbClr val="FFCCC2"/>
      </a:accent4>
      <a:accent5>
        <a:srgbClr val="7376EC"/>
      </a:accent5>
      <a:accent6>
        <a:srgbClr val="FFFFFF"/>
      </a:accent6>
      <a:hlink>
        <a:srgbClr val="7376E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275</Words>
  <Application>Microsoft Office PowerPoint</Application>
  <PresentationFormat>On-screen Show (16:9)</PresentationFormat>
  <Paragraphs>68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Raleway</vt:lpstr>
      <vt:lpstr>Bebas Neue</vt:lpstr>
      <vt:lpstr>Tajawal</vt:lpstr>
      <vt:lpstr>Arial</vt:lpstr>
      <vt:lpstr>Livvic</vt:lpstr>
      <vt:lpstr>Roboto Condensed</vt:lpstr>
      <vt:lpstr>Cute Lovely Interface by Slidesgo</vt:lpstr>
      <vt:lpstr>HTML DASAR  TAG</vt:lpstr>
      <vt:lpstr>CONTENTS OF THIS TEMPLATE</vt:lpstr>
      <vt:lpstr>STRUKTUR DASAR HTML</vt:lpstr>
      <vt:lpstr>PowerPoint Presentation</vt:lpstr>
      <vt:lpstr>&lt;tag&gt; Yang bisa didalam tag &lt;head&gt;</vt:lpstr>
      <vt:lpstr>META DATA</vt:lpstr>
      <vt:lpstr>&lt;tag&gt; Yang bisa didalam tag &lt;body&gt;</vt:lpstr>
      <vt:lpstr>TAG LENGKAP NYA BISA DICEK DI LINK DIBAWAH INI</vt:lpstr>
      <vt:lpstr>AKHIR MATERI 1 HTML DASAR “TAG”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DASAR  TAG</dc:title>
  <dc:creator>IRVAN</dc:creator>
  <cp:lastModifiedBy>irfan ramadhani</cp:lastModifiedBy>
  <cp:revision>8</cp:revision>
  <dcterms:modified xsi:type="dcterms:W3CDTF">2021-07-26T03:25:02Z</dcterms:modified>
</cp:coreProperties>
</file>