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8"/>
  </p:notesMasterIdLst>
  <p:sldIdLst>
    <p:sldId id="308" r:id="rId2"/>
    <p:sldId id="257" r:id="rId3"/>
    <p:sldId id="310" r:id="rId4"/>
    <p:sldId id="311" r:id="rId5"/>
    <p:sldId id="312" r:id="rId6"/>
    <p:sldId id="309" r:id="rId7"/>
  </p:sldIdLst>
  <p:sldSz cx="9144000" cy="5143500" type="screen16x9"/>
  <p:notesSz cx="6858000" cy="9144000"/>
  <p:embeddedFontLst>
    <p:embeddedFont>
      <p:font typeface="Bebas Neue" panose="020B0604020202020204" charset="0"/>
      <p:regular r:id="rId9"/>
    </p:embeddedFont>
    <p:embeddedFont>
      <p:font typeface="Raleway" panose="020B0604020202020204" charset="0"/>
      <p:bold r:id="rId10"/>
      <p:boldItalic r:id="rId11"/>
    </p:embeddedFont>
    <p:embeddedFont>
      <p:font typeface="Roboto Condensed" panose="02000000000000000000" pitchFamily="2" charset="0"/>
      <p:regular r:id="rId12"/>
      <p:bold r:id="rId13"/>
      <p:italic r:id="rId14"/>
      <p:boldItalic r:id="rId15"/>
    </p:embeddedFont>
    <p:embeddedFont>
      <p:font typeface="Tajawal" panose="020B0604020202020204" charset="-78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5060"/>
    <a:srgbClr val="7376EC"/>
    <a:srgbClr val="616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D27E34-0C50-4E15-9BC5-5D1B8F3B7612}">
  <a:tblStyle styleId="{3BD27E34-0C50-4E15-9BC5-5D1B8F3B76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71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0dbcdf2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0dbcdf2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0dbcdf2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0dbcdf2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830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0dbcdf2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0dbcdf2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922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b17130de75_0_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b17130de75_0_1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1185100" y="540000"/>
            <a:ext cx="6773700" cy="4063500"/>
            <a:chOff x="1185100" y="540000"/>
            <a:chExt cx="6773700" cy="4063500"/>
          </a:xfrm>
        </p:grpSpPr>
        <p:sp>
          <p:nvSpPr>
            <p:cNvPr id="11" name="Google Shape;11;p2"/>
            <p:cNvSpPr/>
            <p:nvPr/>
          </p:nvSpPr>
          <p:spPr>
            <a:xfrm>
              <a:off x="1185100" y="996900"/>
              <a:ext cx="6773700" cy="36066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185100" y="540000"/>
              <a:ext cx="67737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70700" y="5400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649106" y="1225500"/>
            <a:ext cx="5845800" cy="205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649100" y="3025314"/>
            <a:ext cx="58458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oogle Shape;34;p4"/>
          <p:cNvGrpSpPr/>
          <p:nvPr/>
        </p:nvGrpSpPr>
        <p:grpSpPr>
          <a:xfrm>
            <a:off x="931900" y="379200"/>
            <a:ext cx="7939200" cy="4385100"/>
            <a:chOff x="931900" y="379200"/>
            <a:chExt cx="7939200" cy="4385100"/>
          </a:xfrm>
        </p:grpSpPr>
        <p:sp>
          <p:nvSpPr>
            <p:cNvPr id="35" name="Google Shape;35;p4"/>
            <p:cNvSpPr/>
            <p:nvPr/>
          </p:nvSpPr>
          <p:spPr>
            <a:xfrm>
              <a:off x="931900" y="379200"/>
              <a:ext cx="7939200" cy="43851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931900" y="379200"/>
              <a:ext cx="73557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287600" y="379200"/>
              <a:ext cx="583500" cy="5727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1443550" y="1128325"/>
            <a:ext cx="69159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4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41;p4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42;p4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43;p4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44;p4">
            <a:hlinkClick r:id="" action="ppaction://noaction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5" name="Google Shape;45;p4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46;p4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" name="Google Shape;47;p4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21"/>
          <p:cNvGrpSpPr/>
          <p:nvPr/>
        </p:nvGrpSpPr>
        <p:grpSpPr>
          <a:xfrm>
            <a:off x="1506650" y="540000"/>
            <a:ext cx="6773700" cy="4063500"/>
            <a:chOff x="1185100" y="540000"/>
            <a:chExt cx="6773700" cy="4063500"/>
          </a:xfrm>
        </p:grpSpPr>
        <p:sp>
          <p:nvSpPr>
            <p:cNvPr id="322" name="Google Shape;322;p21"/>
            <p:cNvSpPr/>
            <p:nvPr/>
          </p:nvSpPr>
          <p:spPr>
            <a:xfrm>
              <a:off x="1185100" y="996900"/>
              <a:ext cx="6773700" cy="36066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1185100" y="540000"/>
              <a:ext cx="67737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7470700" y="5400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21"/>
          <p:cNvSpPr txBox="1">
            <a:spLocks noGrp="1"/>
          </p:cNvSpPr>
          <p:nvPr>
            <p:ph type="ctrTitle"/>
          </p:nvPr>
        </p:nvSpPr>
        <p:spPr>
          <a:xfrm>
            <a:off x="1970600" y="1075100"/>
            <a:ext cx="5845800" cy="87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subTitle" idx="1"/>
          </p:nvPr>
        </p:nvSpPr>
        <p:spPr>
          <a:xfrm>
            <a:off x="3306050" y="2456275"/>
            <a:ext cx="3174900" cy="31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1"/>
          <p:cNvSpPr txBox="1">
            <a:spLocks noGrp="1"/>
          </p:cNvSpPr>
          <p:nvPr>
            <p:ph type="subTitle" idx="2"/>
          </p:nvPr>
        </p:nvSpPr>
        <p:spPr>
          <a:xfrm>
            <a:off x="3688850" y="2769175"/>
            <a:ext cx="2409300" cy="82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21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29" name="Google Shape;329;p21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0" name="Google Shape;330;p21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1" name="Google Shape;331;p21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2" name="Google Shape;332;p21">
            <a:hlinkClick r:id="" action="ppaction://noaction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3" name="Google Shape;333;p21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4" name="Google Shape;334;p21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5" name="Google Shape;335;p21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1"/>
          <p:cNvSpPr txBox="1"/>
          <p:nvPr/>
        </p:nvSpPr>
        <p:spPr>
          <a:xfrm>
            <a:off x="2661650" y="3650450"/>
            <a:ext cx="44637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043025"/>
                </a:solidFill>
                <a:latin typeface="Tajawal"/>
                <a:ea typeface="Tajawal"/>
                <a:cs typeface="Tajawal"/>
                <a:sym typeface="Tajawal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_1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7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l_bIYBc9gM&amp;list=PLFIM0718LjIVuONHysfOK0ZtiqUWvrx4F&amp;index=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5.xml"/><Relationship Id="rId7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25"/>
          <p:cNvPicPr preferRelativeResize="0"/>
          <p:nvPr/>
        </p:nvPicPr>
        <p:blipFill rotWithShape="1">
          <a:blip r:embed="rId3">
            <a:alphaModFix/>
          </a:blip>
          <a:srcRect t="465" b="465"/>
          <a:stretch/>
        </p:blipFill>
        <p:spPr>
          <a:xfrm>
            <a:off x="7599675" y="656275"/>
            <a:ext cx="230150" cy="2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5"/>
          <p:cNvSpPr txBox="1">
            <a:spLocks noGrp="1"/>
          </p:cNvSpPr>
          <p:nvPr>
            <p:ph type="ctrTitle"/>
          </p:nvPr>
        </p:nvSpPr>
        <p:spPr>
          <a:xfrm>
            <a:off x="1649106" y="1225500"/>
            <a:ext cx="5845800" cy="205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HTML DASAR</a:t>
            </a:r>
            <a:r>
              <a:rPr lang="en" sz="4500" dirty="0"/>
              <a:t> </a:t>
            </a:r>
            <a:br>
              <a:rPr lang="en" sz="4500" dirty="0"/>
            </a:br>
            <a:r>
              <a:rPr lang="en" sz="5700" dirty="0">
                <a:solidFill>
                  <a:schemeClr val="bg1">
                    <a:lumMod val="10000"/>
                  </a:schemeClr>
                </a:solidFill>
              </a:rPr>
              <a:t>PARAGRAF</a:t>
            </a:r>
            <a:endParaRPr sz="5700" dirty="0">
              <a:solidFill>
                <a:schemeClr val="bg1">
                  <a:lumMod val="10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9" name="Google Shape;349;p25"/>
          <p:cNvSpPr txBox="1">
            <a:spLocks noGrp="1"/>
          </p:cNvSpPr>
          <p:nvPr>
            <p:ph type="subTitle" idx="1"/>
          </p:nvPr>
        </p:nvSpPr>
        <p:spPr>
          <a:xfrm>
            <a:off x="1649100" y="3025314"/>
            <a:ext cx="58458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r>
              <a:rPr lang="en-ID" dirty="0"/>
              <a:t>y. Irfan Ramadhani</a:t>
            </a:r>
            <a:endParaRPr dirty="0"/>
          </a:p>
        </p:txBody>
      </p:sp>
      <p:sp>
        <p:nvSpPr>
          <p:cNvPr id="350" name="Google Shape;350;p25">
            <a:hlinkClick r:id="rId4" action="ppaction://hlinksldjump"/>
          </p:cNvPr>
          <p:cNvSpPr/>
          <p:nvPr/>
        </p:nvSpPr>
        <p:spPr>
          <a:xfrm>
            <a:off x="3702200" y="3771475"/>
            <a:ext cx="1739700" cy="4569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ENTER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>
            <a:hlinkClick r:id="" action="ppaction://noaction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6" name="Google Shape;356;p26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7" name="Google Shape;357;p26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p26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9" name="Google Shape;359;p26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6">
            <a:hlinkClick r:id="" action="ppaction://noaction"/>
          </p:cNvPr>
          <p:cNvPicPr preferRelativeResize="0"/>
          <p:nvPr/>
        </p:nvPicPr>
        <p:blipFill rotWithShape="1">
          <a:blip r:embed="rId4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>
            <a:hlinkClick r:id="" action="ppaction://hlinkshowjump?jump=previous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>
            <a:hlinkClick r:id="" action="ppaction://hlinkshowjump?jump=next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6">
            <a:hlinkClick r:id="" action="ppaction://noaction"/>
          </p:cNvPr>
          <p:cNvPicPr preferRelativeResize="0"/>
          <p:nvPr/>
        </p:nvPicPr>
        <p:blipFill rotWithShape="1">
          <a:blip r:embed="rId6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 DASAR PARAGRAF</a:t>
            </a:r>
            <a:endParaRPr dirty="0"/>
          </a:p>
        </p:txBody>
      </p:sp>
      <p:sp>
        <p:nvSpPr>
          <p:cNvPr id="365" name="Google Shape;365;p26"/>
          <p:cNvSpPr txBox="1">
            <a:spLocks noGrp="1"/>
          </p:cNvSpPr>
          <p:nvPr>
            <p:ph type="body" idx="1"/>
          </p:nvPr>
        </p:nvSpPr>
        <p:spPr>
          <a:xfrm>
            <a:off x="1443550" y="1128325"/>
            <a:ext cx="6915900" cy="44041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71450" indent="-171450"/>
            <a:r>
              <a:rPr lang="en" dirty="0">
                <a:solidFill>
                  <a:srgbClr val="30394B"/>
                </a:solidFill>
              </a:rPr>
              <a:t>Untuk membuat Paragraf yaitu dengan cara menambahkan tag </a:t>
            </a:r>
            <a:r>
              <a:rPr lang="en" b="1" dirty="0">
                <a:solidFill>
                  <a:srgbClr val="7376EC"/>
                </a:solidFill>
              </a:rPr>
              <a:t>&lt;p&gt; … &lt;p&gt; </a:t>
            </a:r>
            <a:endParaRPr b="1" dirty="0">
              <a:solidFill>
                <a:srgbClr val="7376EC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16B7F8-FBDC-4BEF-AE6D-841006996D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3198" y="1944488"/>
            <a:ext cx="3397829" cy="2462976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7376E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822CFC-8922-4BE9-B291-FE3A720E9016}"/>
              </a:ext>
            </a:extLst>
          </p:cNvPr>
          <p:cNvSpPr txBox="1"/>
          <p:nvPr/>
        </p:nvSpPr>
        <p:spPr>
          <a:xfrm>
            <a:off x="1113198" y="1568741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CONTOH :</a:t>
            </a:r>
            <a:endParaRPr lang="en-ID" b="1" dirty="0">
              <a:highlight>
                <a:srgbClr val="C0C0C0"/>
              </a:highlight>
              <a:latin typeface="Tajawal" panose="020B0604020202020204" charset="-78"/>
              <a:cs typeface="Tajawal" panose="020B060402020202020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112D2-9CF1-4648-B154-0C1E862166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0926" y="1944488"/>
            <a:ext cx="3588424" cy="1652401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7376E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E7C965-4AEE-4730-A3D6-F8E09140FC51}"/>
              </a:ext>
            </a:extLst>
          </p:cNvPr>
          <p:cNvSpPr txBox="1"/>
          <p:nvPr/>
        </p:nvSpPr>
        <p:spPr>
          <a:xfrm>
            <a:off x="4990926" y="1602726"/>
            <a:ext cx="1124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HASIL RUN :</a:t>
            </a:r>
            <a:endParaRPr lang="en-ID" b="1" dirty="0">
              <a:highlight>
                <a:srgbClr val="C0C0C0"/>
              </a:highlight>
              <a:latin typeface="Tajawal" panose="020B0604020202020204" charset="-78"/>
              <a:cs typeface="Tajawal" panose="020B0604020202020204" charset="-7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>
            <a:hlinkClick r:id="" action="ppaction://noaction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6" name="Google Shape;356;p26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7" name="Google Shape;357;p26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p26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9" name="Google Shape;359;p26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6">
            <a:hlinkClick r:id="" action="ppaction://noaction"/>
          </p:cNvPr>
          <p:cNvPicPr preferRelativeResize="0"/>
          <p:nvPr/>
        </p:nvPicPr>
        <p:blipFill rotWithShape="1">
          <a:blip r:embed="rId4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>
            <a:hlinkClick r:id="" action="ppaction://hlinkshowjump?jump=previous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>
            <a:hlinkClick r:id="" action="ppaction://hlinkshowjump?jump=next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6">
            <a:hlinkClick r:id="" action="ppaction://noaction"/>
          </p:cNvPr>
          <p:cNvPicPr preferRelativeResize="0"/>
          <p:nvPr/>
        </p:nvPicPr>
        <p:blipFill rotWithShape="1">
          <a:blip r:embed="rId6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 DASAR PARAGRAF</a:t>
            </a:r>
            <a:endParaRPr dirty="0"/>
          </a:p>
        </p:txBody>
      </p:sp>
      <p:sp>
        <p:nvSpPr>
          <p:cNvPr id="365" name="Google Shape;365;p26"/>
          <p:cNvSpPr txBox="1">
            <a:spLocks noGrp="1"/>
          </p:cNvSpPr>
          <p:nvPr>
            <p:ph type="body" idx="1"/>
          </p:nvPr>
        </p:nvSpPr>
        <p:spPr>
          <a:xfrm>
            <a:off x="1443550" y="1128325"/>
            <a:ext cx="6915900" cy="44041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71450" indent="-171450"/>
            <a:r>
              <a:rPr lang="en" dirty="0">
                <a:solidFill>
                  <a:srgbClr val="485060"/>
                </a:solidFill>
              </a:rPr>
              <a:t>Jika </a:t>
            </a:r>
            <a:r>
              <a:rPr lang="en-ID" dirty="0" err="1">
                <a:solidFill>
                  <a:srgbClr val="485060"/>
                </a:solidFill>
              </a:rPr>
              <a:t>jarak</a:t>
            </a:r>
            <a:r>
              <a:rPr lang="en-ID" dirty="0">
                <a:solidFill>
                  <a:srgbClr val="485060"/>
                </a:solidFill>
              </a:rPr>
              <a:t> pada paragraph 1 dan 2 </a:t>
            </a:r>
            <a:r>
              <a:rPr lang="en-ID" dirty="0" err="1">
                <a:solidFill>
                  <a:srgbClr val="485060"/>
                </a:solidFill>
              </a:rPr>
              <a:t>kurang</a:t>
            </a:r>
            <a:r>
              <a:rPr lang="en-ID" dirty="0">
                <a:solidFill>
                  <a:srgbClr val="485060"/>
                </a:solidFill>
              </a:rPr>
              <a:t> </a:t>
            </a:r>
            <a:r>
              <a:rPr lang="en-ID" dirty="0" err="1">
                <a:solidFill>
                  <a:srgbClr val="485060"/>
                </a:solidFill>
              </a:rPr>
              <a:t>maka</a:t>
            </a:r>
            <a:r>
              <a:rPr lang="en-ID" dirty="0">
                <a:solidFill>
                  <a:srgbClr val="485060"/>
                </a:solidFill>
              </a:rPr>
              <a:t> </a:t>
            </a:r>
            <a:r>
              <a:rPr lang="en-ID" dirty="0" err="1">
                <a:solidFill>
                  <a:srgbClr val="485060"/>
                </a:solidFill>
              </a:rPr>
              <a:t>tambahkan</a:t>
            </a:r>
            <a:r>
              <a:rPr lang="en-ID" dirty="0">
                <a:solidFill>
                  <a:srgbClr val="485060"/>
                </a:solidFill>
              </a:rPr>
              <a:t> tag </a:t>
            </a:r>
            <a:r>
              <a:rPr lang="en-ID" b="1" dirty="0">
                <a:solidFill>
                  <a:srgbClr val="7376EC"/>
                </a:solidFill>
              </a:rPr>
              <a:t>&lt;</a:t>
            </a:r>
            <a:r>
              <a:rPr lang="en-ID" b="1" dirty="0" err="1">
                <a:solidFill>
                  <a:srgbClr val="7376EC"/>
                </a:solidFill>
              </a:rPr>
              <a:t>br</a:t>
            </a:r>
            <a:r>
              <a:rPr lang="en-ID" b="1" dirty="0">
                <a:solidFill>
                  <a:srgbClr val="7376EC"/>
                </a:solidFill>
              </a:rPr>
              <a:t>&gt; … &lt;/</a:t>
            </a:r>
            <a:r>
              <a:rPr lang="en-ID" b="1" dirty="0" err="1">
                <a:solidFill>
                  <a:srgbClr val="7376EC"/>
                </a:solidFill>
              </a:rPr>
              <a:t>br</a:t>
            </a:r>
            <a:r>
              <a:rPr lang="en-ID" b="1" dirty="0">
                <a:solidFill>
                  <a:srgbClr val="7376EC"/>
                </a:solidFill>
              </a:rPr>
              <a:t>&gt; </a:t>
            </a:r>
            <a:r>
              <a:rPr lang="en-ID" dirty="0">
                <a:solidFill>
                  <a:srgbClr val="485060"/>
                </a:solidFill>
              </a:rPr>
              <a:t>dan</a:t>
            </a:r>
            <a:r>
              <a:rPr lang="en-ID" b="1" dirty="0">
                <a:solidFill>
                  <a:srgbClr val="7376EC"/>
                </a:solidFill>
              </a:rPr>
              <a:t> &lt;hr&gt; … &lt;/hr&gt; </a:t>
            </a:r>
            <a:endParaRPr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22CFC-8922-4BE9-B291-FE3A720E9016}"/>
              </a:ext>
            </a:extLst>
          </p:cNvPr>
          <p:cNvSpPr txBox="1"/>
          <p:nvPr/>
        </p:nvSpPr>
        <p:spPr>
          <a:xfrm>
            <a:off x="1049130" y="1649048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Contoh</a:t>
            </a:r>
            <a:r>
              <a:rPr lang="en-US" b="1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 :</a:t>
            </a:r>
            <a:endParaRPr lang="en-ID" b="1" dirty="0">
              <a:highlight>
                <a:srgbClr val="C0C0C0"/>
              </a:highlight>
              <a:latin typeface="Tajawal" panose="020B0604020202020204" charset="-78"/>
              <a:cs typeface="Tajawal" panose="020B0604020202020204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E7C965-4AEE-4730-A3D6-F8E09140FC51}"/>
              </a:ext>
            </a:extLst>
          </p:cNvPr>
          <p:cNvSpPr txBox="1"/>
          <p:nvPr/>
        </p:nvSpPr>
        <p:spPr>
          <a:xfrm>
            <a:off x="5220423" y="1675549"/>
            <a:ext cx="210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Hasil output di browser :</a:t>
            </a:r>
            <a:endParaRPr lang="en-ID" b="1" dirty="0">
              <a:highlight>
                <a:srgbClr val="C0C0C0"/>
              </a:highlight>
              <a:latin typeface="Tajawal" panose="020B0604020202020204" charset="-78"/>
              <a:cs typeface="Tajawal" panose="020B0604020202020204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8E7008-2CF9-4469-B6D6-8055ED5C82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9130" y="2041540"/>
            <a:ext cx="3911985" cy="2203979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7376E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C189E8-E5F3-4DF3-A68F-BF3A38251A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0423" y="2090134"/>
            <a:ext cx="3359649" cy="1858529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7376E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3457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>
            <a:hlinkClick r:id="" action="ppaction://noaction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6" name="Google Shape;356;p26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7" name="Google Shape;357;p26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p26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9" name="Google Shape;359;p26">
            <a:hlinkClick r:id="" action="ppaction://noaction"/>
          </p:cNvPr>
          <p:cNvPicPr preferRelativeResize="0"/>
          <p:nvPr/>
        </p:nvPicPr>
        <p:blipFill rotWithShape="1">
          <a:blip r:embed="rId3">
            <a:alphaModFix/>
          </a:blip>
          <a:srcRect t="465" b="475"/>
          <a:stretch/>
        </p:blipFill>
        <p:spPr>
          <a:xfrm>
            <a:off x="8446575" y="550350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6">
            <a:hlinkClick r:id="" action="ppaction://noaction"/>
          </p:cNvPr>
          <p:cNvPicPr preferRelativeResize="0"/>
          <p:nvPr/>
        </p:nvPicPr>
        <p:blipFill rotWithShape="1">
          <a:blip r:embed="rId4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>
            <a:hlinkClick r:id="" action="ppaction://hlinkshowjump?jump=previous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>
            <a:hlinkClick r:id="" action="ppaction://hlinkshowjump?jump=next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6">
            <a:hlinkClick r:id="" action="ppaction://noaction"/>
          </p:cNvPr>
          <p:cNvPicPr preferRelativeResize="0"/>
          <p:nvPr/>
        </p:nvPicPr>
        <p:blipFill rotWithShape="1">
          <a:blip r:embed="rId6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 DASAR PARAGRAF</a:t>
            </a:r>
            <a:endParaRPr dirty="0"/>
          </a:p>
        </p:txBody>
      </p:sp>
      <p:sp>
        <p:nvSpPr>
          <p:cNvPr id="365" name="Google Shape;365;p26"/>
          <p:cNvSpPr txBox="1">
            <a:spLocks noGrp="1"/>
          </p:cNvSpPr>
          <p:nvPr>
            <p:ph type="body" idx="1"/>
          </p:nvPr>
        </p:nvSpPr>
        <p:spPr>
          <a:xfrm>
            <a:off x="1114048" y="844477"/>
            <a:ext cx="6915900" cy="79496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71450" indent="-171450"/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Selanjutnya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membuat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tag : </a:t>
            </a:r>
            <a:r>
              <a:rPr lang="en-US" sz="1400" b="1" dirty="0">
                <a:solidFill>
                  <a:srgbClr val="7376EC"/>
                </a:solidFill>
              </a:rPr>
              <a:t>&lt;b&gt; … &lt;/b&gt;  </a:t>
            </a:r>
            <a:r>
              <a:rPr lang="en-US" sz="1400" b="1" dirty="0">
                <a:solidFill>
                  <a:srgbClr val="616875"/>
                </a:solidFill>
              </a:rPr>
              <a:t>,</a:t>
            </a:r>
            <a:r>
              <a:rPr lang="en-US" sz="1400" b="1" dirty="0">
                <a:solidFill>
                  <a:srgbClr val="7376EC"/>
                </a:solidFill>
              </a:rPr>
              <a:t> &lt;</a:t>
            </a:r>
            <a:r>
              <a:rPr lang="en-US" sz="1400" b="1" dirty="0" err="1">
                <a:solidFill>
                  <a:srgbClr val="7376EC"/>
                </a:solidFill>
              </a:rPr>
              <a:t>i</a:t>
            </a:r>
            <a:r>
              <a:rPr lang="en-US" sz="1400" b="1" dirty="0">
                <a:solidFill>
                  <a:srgbClr val="7376EC"/>
                </a:solidFill>
              </a:rPr>
              <a:t>&gt; … &lt;/</a:t>
            </a:r>
            <a:r>
              <a:rPr lang="en-US" sz="1400" b="1" dirty="0" err="1">
                <a:solidFill>
                  <a:srgbClr val="7376EC"/>
                </a:solidFill>
              </a:rPr>
              <a:t>i</a:t>
            </a:r>
            <a:r>
              <a:rPr lang="en-US" sz="1400" b="1" dirty="0">
                <a:solidFill>
                  <a:srgbClr val="7376EC"/>
                </a:solidFill>
              </a:rPr>
              <a:t>&gt; </a:t>
            </a:r>
            <a:r>
              <a:rPr lang="en-US" sz="1400" b="1" dirty="0">
                <a:solidFill>
                  <a:srgbClr val="616875"/>
                </a:solidFill>
              </a:rPr>
              <a:t>,</a:t>
            </a:r>
            <a:r>
              <a:rPr lang="en-US" sz="1400" b="1" dirty="0">
                <a:solidFill>
                  <a:srgbClr val="7376EC"/>
                </a:solidFill>
              </a:rPr>
              <a:t> &lt;u&gt; … &lt;/u&gt;</a:t>
            </a:r>
            <a:endParaRPr sz="1400" b="1" dirty="0">
              <a:solidFill>
                <a:srgbClr val="7376E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22CFC-8922-4BE9-B291-FE3A720E9016}"/>
              </a:ext>
            </a:extLst>
          </p:cNvPr>
          <p:cNvSpPr txBox="1"/>
          <p:nvPr/>
        </p:nvSpPr>
        <p:spPr>
          <a:xfrm>
            <a:off x="1215172" y="1523024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Contoh</a:t>
            </a:r>
            <a:r>
              <a:rPr lang="en-US" b="1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 :</a:t>
            </a:r>
            <a:endParaRPr lang="en-ID" b="1" dirty="0">
              <a:highlight>
                <a:srgbClr val="C0C0C0"/>
              </a:highlight>
              <a:latin typeface="Tajawal" panose="020B0604020202020204" charset="-78"/>
              <a:cs typeface="Tajawal" panose="020B0604020202020204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E7C965-4AEE-4730-A3D6-F8E09140FC51}"/>
              </a:ext>
            </a:extLst>
          </p:cNvPr>
          <p:cNvSpPr txBox="1"/>
          <p:nvPr/>
        </p:nvSpPr>
        <p:spPr>
          <a:xfrm>
            <a:off x="5175155" y="1545696"/>
            <a:ext cx="210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C0C0C0"/>
                </a:highlight>
                <a:latin typeface="Tajawal" panose="020B0604020202020204" charset="-78"/>
                <a:cs typeface="Tajawal" panose="020B0604020202020204" charset="-78"/>
              </a:rPr>
              <a:t>Hasil output di browser :</a:t>
            </a:r>
            <a:endParaRPr lang="en-ID" b="1" dirty="0">
              <a:highlight>
                <a:srgbClr val="C0C0C0"/>
              </a:highlight>
              <a:latin typeface="Tajawal" panose="020B0604020202020204" charset="-78"/>
              <a:cs typeface="Tajawal" panose="020B0604020202020204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7EF627-5E9A-4BEC-BBEF-542633DFD6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4048" y="1894016"/>
            <a:ext cx="4139957" cy="2258534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7376E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C61C74-ECDA-47A6-A8DF-38E5BCE6CB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5129" y="1894016"/>
            <a:ext cx="3431524" cy="944783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7376EC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4431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F41D-880F-40DE-9B01-839D0A51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F45F6-71BC-4E9F-AA5B-DAAE36A83D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400" dirty="0" err="1"/>
              <a:t>Belum</a:t>
            </a:r>
            <a:r>
              <a:rPr lang="en-US" sz="4400" dirty="0"/>
              <a:t> </a:t>
            </a:r>
            <a:r>
              <a:rPr lang="en-US" sz="4400" dirty="0" err="1"/>
              <a:t>selesai</a:t>
            </a:r>
            <a:r>
              <a:rPr lang="en-US" sz="4400" dirty="0"/>
              <a:t> </a:t>
            </a:r>
            <a:r>
              <a:rPr lang="en-US" sz="4400" dirty="0" err="1"/>
              <a:t>masih</a:t>
            </a:r>
            <a:r>
              <a:rPr lang="en-US" sz="4400" dirty="0"/>
              <a:t> di </a:t>
            </a:r>
            <a:r>
              <a:rPr lang="en-US" sz="4400" dirty="0" err="1"/>
              <a:t>menit</a:t>
            </a:r>
            <a:r>
              <a:rPr lang="en-US" sz="4400" dirty="0"/>
              <a:t> 6.09</a:t>
            </a:r>
          </a:p>
          <a:p>
            <a:pPr marL="152400" indent="0">
              <a:buNone/>
            </a:pPr>
            <a:r>
              <a:rPr lang="en-ID" sz="2400" b="1" dirty="0">
                <a:solidFill>
                  <a:srgbClr val="7376EC"/>
                </a:solidFill>
                <a:hlinkClick r:id="rId2"/>
              </a:rPr>
              <a:t>https://www.youtube.com/watch?v=Dl_bIYBc9gM&amp;list=PLFIM0718LjIVuONHysfOK0ZtiqUWvrx4F&amp;index=5</a:t>
            </a:r>
            <a:endParaRPr lang="en-ID" sz="2400" b="1" dirty="0">
              <a:solidFill>
                <a:srgbClr val="7376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60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55"/>
          <p:cNvSpPr txBox="1">
            <a:spLocks noGrp="1"/>
          </p:cNvSpPr>
          <p:nvPr>
            <p:ph type="ctrTitle"/>
          </p:nvPr>
        </p:nvSpPr>
        <p:spPr>
          <a:xfrm>
            <a:off x="1962211" y="2020663"/>
            <a:ext cx="5845800" cy="87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AKHIR MATERI 3</a:t>
            </a:r>
            <a:br>
              <a:rPr lang="en" dirty="0">
                <a:solidFill>
                  <a:srgbClr val="002060"/>
                </a:solidFill>
              </a:rPr>
            </a:br>
            <a:r>
              <a:rPr lang="en" dirty="0">
                <a:solidFill>
                  <a:srgbClr val="002060"/>
                </a:solidFill>
              </a:rPr>
              <a:t>HTML DASAR “</a:t>
            </a:r>
            <a:r>
              <a:rPr lang="en-ID" dirty="0">
                <a:solidFill>
                  <a:srgbClr val="002060"/>
                </a:solidFill>
              </a:rPr>
              <a:t>JUDUL</a:t>
            </a:r>
            <a:r>
              <a:rPr lang="en" dirty="0">
                <a:solidFill>
                  <a:srgbClr val="002060"/>
                </a:solidFill>
              </a:rPr>
              <a:t>”</a:t>
            </a:r>
            <a:endParaRPr dirty="0">
              <a:solidFill>
                <a:srgbClr val="002060"/>
              </a:solidFill>
            </a:endParaRPr>
          </a:p>
        </p:txBody>
      </p:sp>
      <p:pic>
        <p:nvPicPr>
          <p:cNvPr id="1460" name="Google Shape;1460;p55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1" name="Google Shape;1461;p55">
            <a:hlinkClick r:id="" action="ppaction://hlinkshowjump?jump=previous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2" name="Google Shape;1462;p55">
            <a:hlinkClick r:id="" action="ppaction://hlinkshowjump?jump=next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3" name="Google Shape;1463;p55">
            <a:hlinkClick r:id="" action="ppaction://noaction"/>
          </p:cNvPr>
          <p:cNvPicPr preferRelativeResize="0"/>
          <p:nvPr/>
        </p:nvPicPr>
        <p:blipFill rotWithShape="1">
          <a:blip r:embed="rId6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4" name="Google Shape;1464;p55">
            <a:hlinkClick r:id="rId7" action="ppaction://hlinksldjump"/>
          </p:cNvPr>
          <p:cNvPicPr preferRelativeResize="0"/>
          <p:nvPr/>
        </p:nvPicPr>
        <p:blipFill rotWithShape="1">
          <a:blip r:embed="rId8">
            <a:alphaModFix/>
          </a:blip>
          <a:srcRect t="465" b="475"/>
          <a:stretch/>
        </p:blipFill>
        <p:spPr>
          <a:xfrm>
            <a:off x="7903525" y="639025"/>
            <a:ext cx="265550" cy="2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3" name="Google Shape;1483;p55">
            <a:hlinkClick r:id="" action="ppaction://noaction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4" name="Google Shape;1484;p55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5" name="Google Shape;1485;p55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6" name="Google Shape;1486;p55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te Lovely Interface by Slidesgo">
  <a:themeElements>
    <a:clrScheme name="Simple Light">
      <a:dk1>
        <a:srgbClr val="7376EC"/>
      </a:dk1>
      <a:lt1>
        <a:srgbClr val="CBCDF7"/>
      </a:lt1>
      <a:dk2>
        <a:srgbClr val="595959"/>
      </a:dk2>
      <a:lt2>
        <a:srgbClr val="FFFFFF"/>
      </a:lt2>
      <a:accent1>
        <a:srgbClr val="FFCCC2"/>
      </a:accent1>
      <a:accent2>
        <a:srgbClr val="7376EC"/>
      </a:accent2>
      <a:accent3>
        <a:srgbClr val="FFFFFF"/>
      </a:accent3>
      <a:accent4>
        <a:srgbClr val="FFCCC2"/>
      </a:accent4>
      <a:accent5>
        <a:srgbClr val="7376EC"/>
      </a:accent5>
      <a:accent6>
        <a:srgbClr val="FFFFFF"/>
      </a:accent6>
      <a:hlink>
        <a:srgbClr val="7376E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152</Words>
  <Application>Microsoft Office PowerPoint</Application>
  <PresentationFormat>On-screen Show (16:9)</PresentationFormat>
  <Paragraphs>34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Raleway</vt:lpstr>
      <vt:lpstr>Tajawal</vt:lpstr>
      <vt:lpstr>Livvic</vt:lpstr>
      <vt:lpstr>Bebas Neue</vt:lpstr>
      <vt:lpstr>Roboto Condensed</vt:lpstr>
      <vt:lpstr>Arial</vt:lpstr>
      <vt:lpstr>Cute Lovely Interface by Slidesgo</vt:lpstr>
      <vt:lpstr>HTML DASAR  PARAGRAF</vt:lpstr>
      <vt:lpstr>HTML DASAR PARAGRAF</vt:lpstr>
      <vt:lpstr>HTML DASAR PARAGRAF</vt:lpstr>
      <vt:lpstr>HTML DASAR PARAGRAF</vt:lpstr>
      <vt:lpstr>PowerPoint Presentation</vt:lpstr>
      <vt:lpstr>AKHIR MATERI 3 HTML DASAR “JUDUL”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DASAR  JUDUL</dc:title>
  <dc:creator>IRVAN</dc:creator>
  <cp:lastModifiedBy>irfan ramadhani</cp:lastModifiedBy>
  <cp:revision>7</cp:revision>
  <dcterms:modified xsi:type="dcterms:W3CDTF">2021-07-26T15:36:15Z</dcterms:modified>
</cp:coreProperties>
</file>