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9"/>
  </p:notesMasterIdLst>
  <p:sldIdLst>
    <p:sldId id="308" r:id="rId2"/>
    <p:sldId id="257" r:id="rId3"/>
    <p:sldId id="310" r:id="rId4"/>
    <p:sldId id="312" r:id="rId5"/>
    <p:sldId id="311" r:id="rId6"/>
    <p:sldId id="313" r:id="rId7"/>
    <p:sldId id="309" r:id="rId8"/>
  </p:sldIdLst>
  <p:sldSz cx="9144000" cy="5143500" type="screen16x9"/>
  <p:notesSz cx="6858000" cy="9144000"/>
  <p:embeddedFontLst>
    <p:embeddedFont>
      <p:font typeface="Bebas Neue" panose="020B0604020202020204" charset="0"/>
      <p:regular r:id="rId10"/>
    </p:embeddedFont>
    <p:embeddedFont>
      <p:font typeface="Raleway" panose="020B0604020202020204" charset="0"/>
      <p:bold r:id="rId11"/>
      <p:boldItalic r:id="rId12"/>
    </p:embeddedFont>
    <p:embeddedFont>
      <p:font typeface="Roboto Condensed" panose="02000000000000000000" pitchFamily="2" charset="0"/>
      <p:regular r:id="rId13"/>
      <p:bold r:id="rId14"/>
      <p:italic r:id="rId15"/>
      <p:boldItalic r:id="rId16"/>
    </p:embeddedFont>
    <p:embeddedFont>
      <p:font typeface="Tajawal" panose="020B0604020202020204" charset="-78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6EC"/>
    <a:srgbClr val="485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D27E34-0C50-4E15-9BC5-5D1B8F3B7612}">
  <a:tblStyle styleId="{3BD27E34-0C50-4E15-9BC5-5D1B8F3B76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7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457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13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988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153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b17130de75_0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b17130de75_0_1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slide" Target="../slides/slide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185100" y="540000"/>
            <a:ext cx="6773700" cy="4063500"/>
            <a:chOff x="1185100" y="540000"/>
            <a:chExt cx="6773700" cy="4063500"/>
          </a:xfrm>
        </p:grpSpPr>
        <p:sp>
          <p:nvSpPr>
            <p:cNvPr id="11" name="Google Shape;11;p2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4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35" name="Google Shape;35;p4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41;p4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42;p4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43;p4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44;p4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" name="Google Shape;45;p4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46;p4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" name="Google Shape;47;p4">
            <a:hlinkClick r:id="rId4" action="ppaction://hlinksldjump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21"/>
          <p:cNvGrpSpPr/>
          <p:nvPr/>
        </p:nvGrpSpPr>
        <p:grpSpPr>
          <a:xfrm>
            <a:off x="1506650" y="540000"/>
            <a:ext cx="6773700" cy="4063500"/>
            <a:chOff x="1185100" y="540000"/>
            <a:chExt cx="6773700" cy="4063500"/>
          </a:xfrm>
        </p:grpSpPr>
        <p:sp>
          <p:nvSpPr>
            <p:cNvPr id="322" name="Google Shape;322;p21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21"/>
          <p:cNvSpPr txBox="1">
            <a:spLocks noGrp="1"/>
          </p:cNvSpPr>
          <p:nvPr>
            <p:ph type="ctrTitle"/>
          </p:nvPr>
        </p:nvSpPr>
        <p:spPr>
          <a:xfrm>
            <a:off x="1970600" y="1075100"/>
            <a:ext cx="5845800" cy="8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subTitle" idx="1"/>
          </p:nvPr>
        </p:nvSpPr>
        <p:spPr>
          <a:xfrm>
            <a:off x="3306050" y="2456275"/>
            <a:ext cx="3174900" cy="31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subTitle" idx="2"/>
          </p:nvPr>
        </p:nvSpPr>
        <p:spPr>
          <a:xfrm>
            <a:off x="3688850" y="2769175"/>
            <a:ext cx="2409300" cy="82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1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9" name="Google Shape;329;p21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0" name="Google Shape;330;p21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1" name="Google Shape;331;p21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2" name="Google Shape;332;p21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3" name="Google Shape;333;p21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4" name="Google Shape;334;p21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5" name="Google Shape;335;p21">
            <a:hlinkClick r:id="rId4" action="ppaction://hlinksldjump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1"/>
          <p:cNvSpPr txBox="1"/>
          <p:nvPr/>
        </p:nvSpPr>
        <p:spPr>
          <a:xfrm>
            <a:off x="2661650" y="3650450"/>
            <a:ext cx="44637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_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7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7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6.xml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7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6.xml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7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6.xml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7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6.xml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5"/>
          <p:cNvPicPr preferRelativeResize="0"/>
          <p:nvPr/>
        </p:nvPicPr>
        <p:blipFill rotWithShape="1">
          <a:blip r:embed="rId3">
            <a:alphaModFix/>
          </a:blip>
          <a:srcRect t="465" b="465"/>
          <a:stretch/>
        </p:blipFill>
        <p:spPr>
          <a:xfrm>
            <a:off x="7599675" y="656275"/>
            <a:ext cx="230150" cy="2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5"/>
          <p:cNvSpPr txBox="1">
            <a:spLocks noGrp="1"/>
          </p:cNvSpPr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HTML DASAR</a:t>
            </a:r>
            <a:r>
              <a:rPr lang="en" sz="4500" dirty="0"/>
              <a:t> </a:t>
            </a:r>
            <a:br>
              <a:rPr lang="en" sz="4500" dirty="0"/>
            </a:br>
            <a:r>
              <a:rPr lang="en" sz="5700" dirty="0">
                <a:solidFill>
                  <a:schemeClr val="bg1">
                    <a:lumMod val="10000"/>
                  </a:schemeClr>
                </a:solidFill>
              </a:rPr>
              <a:t>LIST</a:t>
            </a:r>
            <a:endParaRPr sz="5700" dirty="0">
              <a:solidFill>
                <a:schemeClr val="bg1">
                  <a:lumMod val="1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9" name="Google Shape;349;p25"/>
          <p:cNvSpPr txBox="1">
            <a:spLocks noGrp="1"/>
          </p:cNvSpPr>
          <p:nvPr>
            <p:ph type="subTitle" idx="1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-ID" dirty="0"/>
              <a:t>y. Irfan Ramadhani</a:t>
            </a:r>
            <a:endParaRPr dirty="0"/>
          </a:p>
        </p:txBody>
      </p:sp>
      <p:sp>
        <p:nvSpPr>
          <p:cNvPr id="350" name="Google Shape;350;p25">
            <a:hlinkClick r:id="" action="ppaction://noaction"/>
          </p:cNvPr>
          <p:cNvSpPr/>
          <p:nvPr/>
        </p:nvSpPr>
        <p:spPr>
          <a:xfrm>
            <a:off x="3702200" y="3771475"/>
            <a:ext cx="1739700" cy="456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ENTER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rId3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8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365" name="Google Shape;365;p26"/>
          <p:cNvSpPr txBox="1">
            <a:spLocks noGrp="1"/>
          </p:cNvSpPr>
          <p:nvPr>
            <p:ph type="body" idx="1"/>
          </p:nvPr>
        </p:nvSpPr>
        <p:spPr>
          <a:xfrm>
            <a:off x="1435161" y="1489513"/>
            <a:ext cx="69159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en-ID" sz="2400" b="1" dirty="0">
                <a:solidFill>
                  <a:srgbClr val="30394B"/>
                </a:solidFill>
              </a:rPr>
              <a:t>List </a:t>
            </a:r>
            <a:r>
              <a:rPr lang="en-ID" sz="2400" b="1" dirty="0" err="1">
                <a:solidFill>
                  <a:srgbClr val="30394B"/>
                </a:solidFill>
              </a:rPr>
              <a:t>dalam</a:t>
            </a:r>
            <a:r>
              <a:rPr lang="en-ID" sz="2400" b="1" dirty="0">
                <a:solidFill>
                  <a:srgbClr val="30394B"/>
                </a:solidFill>
              </a:rPr>
              <a:t> HTML </a:t>
            </a:r>
            <a:r>
              <a:rPr lang="en-ID" sz="2400" b="1" dirty="0" err="1">
                <a:solidFill>
                  <a:srgbClr val="30394B"/>
                </a:solidFill>
              </a:rPr>
              <a:t>adalah</a:t>
            </a:r>
            <a:r>
              <a:rPr lang="en-ID" sz="2400" b="1" dirty="0">
                <a:solidFill>
                  <a:srgbClr val="30394B"/>
                </a:solidFill>
              </a:rPr>
              <a:t> </a:t>
            </a:r>
            <a:r>
              <a:rPr lang="en-ID" sz="2400" b="1" dirty="0" err="1">
                <a:solidFill>
                  <a:srgbClr val="30394B"/>
                </a:solidFill>
              </a:rPr>
              <a:t>sebuah</a:t>
            </a:r>
            <a:r>
              <a:rPr lang="en-ID" sz="2400" b="1" dirty="0">
                <a:solidFill>
                  <a:srgbClr val="30394B"/>
                </a:solidFill>
              </a:rPr>
              <a:t> tag </a:t>
            </a:r>
            <a:r>
              <a:rPr lang="en-ID" sz="2400" b="1" dirty="0" err="1">
                <a:solidFill>
                  <a:srgbClr val="30394B"/>
                </a:solidFill>
              </a:rPr>
              <a:t>untuk</a:t>
            </a:r>
            <a:r>
              <a:rPr lang="en-ID" sz="2400" b="1" dirty="0">
                <a:solidFill>
                  <a:srgbClr val="30394B"/>
                </a:solidFill>
              </a:rPr>
              <a:t> </a:t>
            </a:r>
            <a:r>
              <a:rPr lang="en-ID" sz="2400" b="1" dirty="0" err="1">
                <a:solidFill>
                  <a:srgbClr val="30394B"/>
                </a:solidFill>
              </a:rPr>
              <a:t>mengelompokkan</a:t>
            </a:r>
            <a:r>
              <a:rPr lang="en-ID" sz="2400" b="1" dirty="0">
                <a:solidFill>
                  <a:srgbClr val="30394B"/>
                </a:solidFill>
              </a:rPr>
              <a:t> item-item </a:t>
            </a:r>
            <a:r>
              <a:rPr lang="en-ID" sz="2400" b="1" dirty="0" err="1">
                <a:solidFill>
                  <a:srgbClr val="30394B"/>
                </a:solidFill>
              </a:rPr>
              <a:t>dari</a:t>
            </a:r>
            <a:r>
              <a:rPr lang="en-ID" sz="2400" b="1" dirty="0">
                <a:solidFill>
                  <a:srgbClr val="30394B"/>
                </a:solidFill>
              </a:rPr>
              <a:t> </a:t>
            </a:r>
            <a:r>
              <a:rPr lang="en-ID" sz="2400" b="1" dirty="0" err="1">
                <a:solidFill>
                  <a:srgbClr val="30394B"/>
                </a:solidFill>
              </a:rPr>
              <a:t>suatu</a:t>
            </a:r>
            <a:r>
              <a:rPr lang="en-ID" sz="2400" b="1" dirty="0">
                <a:solidFill>
                  <a:srgbClr val="30394B"/>
                </a:solidFill>
              </a:rPr>
              <a:t> daftar </a:t>
            </a:r>
            <a:r>
              <a:rPr lang="en-ID" sz="2400" b="1" dirty="0" err="1">
                <a:solidFill>
                  <a:srgbClr val="30394B"/>
                </a:solidFill>
              </a:rPr>
              <a:t>baik</a:t>
            </a:r>
            <a:r>
              <a:rPr lang="en-ID" sz="2400" b="1" dirty="0">
                <a:solidFill>
                  <a:srgbClr val="30394B"/>
                </a:solidFill>
              </a:rPr>
              <a:t> </a:t>
            </a:r>
            <a:r>
              <a:rPr lang="en-ID" sz="2400" b="1" dirty="0" err="1">
                <a:solidFill>
                  <a:srgbClr val="30394B"/>
                </a:solidFill>
              </a:rPr>
              <a:t>secara</a:t>
            </a:r>
            <a:r>
              <a:rPr lang="en-ID" sz="2400" b="1" dirty="0">
                <a:solidFill>
                  <a:srgbClr val="30394B"/>
                </a:solidFill>
              </a:rPr>
              <a:t> </a:t>
            </a:r>
            <a:r>
              <a:rPr lang="en-ID" sz="2400" b="1" dirty="0" err="1">
                <a:solidFill>
                  <a:srgbClr val="30394B"/>
                </a:solidFill>
              </a:rPr>
              <a:t>berurutan</a:t>
            </a:r>
            <a:r>
              <a:rPr lang="en-ID" sz="2400" b="1" dirty="0">
                <a:solidFill>
                  <a:srgbClr val="30394B"/>
                </a:solidFill>
              </a:rPr>
              <a:t> </a:t>
            </a:r>
            <a:r>
              <a:rPr lang="en-ID" sz="2400" b="1" dirty="0" err="1">
                <a:solidFill>
                  <a:srgbClr val="30394B"/>
                </a:solidFill>
              </a:rPr>
              <a:t>maupun</a:t>
            </a:r>
            <a:r>
              <a:rPr lang="en-ID" sz="2400" b="1" dirty="0">
                <a:solidFill>
                  <a:srgbClr val="30394B"/>
                </a:solidFill>
              </a:rPr>
              <a:t> </a:t>
            </a:r>
            <a:r>
              <a:rPr lang="en-ID" sz="2400" b="1" dirty="0" err="1">
                <a:solidFill>
                  <a:srgbClr val="30394B"/>
                </a:solidFill>
              </a:rPr>
              <a:t>tidak</a:t>
            </a:r>
            <a:r>
              <a:rPr lang="en-ID" sz="2400" b="1" dirty="0">
                <a:solidFill>
                  <a:srgbClr val="30394B"/>
                </a:solidFill>
              </a:rPr>
              <a:t> </a:t>
            </a:r>
            <a:r>
              <a:rPr lang="en-ID" sz="2400" b="1" dirty="0" err="1">
                <a:solidFill>
                  <a:srgbClr val="30394B"/>
                </a:solidFill>
              </a:rPr>
              <a:t>berurutan</a:t>
            </a:r>
            <a:r>
              <a:rPr lang="en-ID" sz="2400" b="1" dirty="0">
                <a:solidFill>
                  <a:srgbClr val="30394B"/>
                </a:solidFill>
              </a:rPr>
              <a:t> yang </a:t>
            </a:r>
            <a:r>
              <a:rPr lang="en-ID" sz="2400" b="1" dirty="0" err="1">
                <a:solidFill>
                  <a:srgbClr val="30394B"/>
                </a:solidFill>
              </a:rPr>
              <a:t>dilengkapi</a:t>
            </a:r>
            <a:r>
              <a:rPr lang="en-ID" sz="2400" b="1" dirty="0">
                <a:solidFill>
                  <a:srgbClr val="30394B"/>
                </a:solidFill>
              </a:rPr>
              <a:t> </a:t>
            </a:r>
            <a:r>
              <a:rPr lang="en-ID" sz="2400" b="1" dirty="0" err="1">
                <a:solidFill>
                  <a:srgbClr val="30394B"/>
                </a:solidFill>
              </a:rPr>
              <a:t>dengan</a:t>
            </a:r>
            <a:r>
              <a:rPr lang="en-ID" sz="2400" b="1" dirty="0">
                <a:solidFill>
                  <a:srgbClr val="30394B"/>
                </a:solidFill>
              </a:rPr>
              <a:t> </a:t>
            </a:r>
            <a:r>
              <a:rPr lang="en-ID" sz="2400" b="1" dirty="0" err="1">
                <a:solidFill>
                  <a:srgbClr val="30394B"/>
                </a:solidFill>
              </a:rPr>
              <a:t>nomor</a:t>
            </a:r>
            <a:r>
              <a:rPr lang="en-ID" sz="2400" b="1" dirty="0">
                <a:solidFill>
                  <a:srgbClr val="30394B"/>
                </a:solidFill>
              </a:rPr>
              <a:t> </a:t>
            </a:r>
            <a:r>
              <a:rPr lang="en-ID" sz="2400" b="1" dirty="0" err="1">
                <a:solidFill>
                  <a:srgbClr val="30394B"/>
                </a:solidFill>
              </a:rPr>
              <a:t>alfabetik</a:t>
            </a:r>
            <a:r>
              <a:rPr lang="en-ID" sz="2400" b="1" dirty="0">
                <a:solidFill>
                  <a:srgbClr val="30394B"/>
                </a:solidFill>
              </a:rPr>
              <a:t>, </a:t>
            </a:r>
            <a:r>
              <a:rPr lang="en-ID" sz="2400" b="1" dirty="0" err="1">
                <a:solidFill>
                  <a:srgbClr val="30394B"/>
                </a:solidFill>
              </a:rPr>
              <a:t>nomor</a:t>
            </a:r>
            <a:r>
              <a:rPr lang="en-ID" sz="2400" b="1" dirty="0">
                <a:solidFill>
                  <a:srgbClr val="30394B"/>
                </a:solidFill>
              </a:rPr>
              <a:t> </a:t>
            </a:r>
            <a:r>
              <a:rPr lang="en-ID" sz="2400" b="1" dirty="0" err="1">
                <a:solidFill>
                  <a:srgbClr val="30394B"/>
                </a:solidFill>
              </a:rPr>
              <a:t>numerik</a:t>
            </a:r>
            <a:r>
              <a:rPr lang="en-ID" sz="2400" b="1" dirty="0">
                <a:solidFill>
                  <a:srgbClr val="30394B"/>
                </a:solidFill>
              </a:rPr>
              <a:t> </a:t>
            </a:r>
            <a:r>
              <a:rPr lang="en-ID" sz="2400" b="1" dirty="0" err="1">
                <a:solidFill>
                  <a:srgbClr val="30394B"/>
                </a:solidFill>
              </a:rPr>
              <a:t>ataupun</a:t>
            </a:r>
            <a:r>
              <a:rPr lang="en-ID" sz="2400" b="1" dirty="0">
                <a:solidFill>
                  <a:srgbClr val="30394B"/>
                </a:solidFill>
              </a:rPr>
              <a:t> </a:t>
            </a:r>
            <a:r>
              <a:rPr lang="en-ID" sz="2400" b="1" dirty="0" err="1">
                <a:solidFill>
                  <a:srgbClr val="30394B"/>
                </a:solidFill>
              </a:rPr>
              <a:t>dengan</a:t>
            </a:r>
            <a:r>
              <a:rPr lang="en-ID" sz="2400" b="1" dirty="0">
                <a:solidFill>
                  <a:srgbClr val="30394B"/>
                </a:solidFill>
              </a:rPr>
              <a:t> bullet. </a:t>
            </a: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dirty="0">
              <a:solidFill>
                <a:srgbClr val="30394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rId3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8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TAG LIST &lt;</a:t>
            </a:r>
            <a:r>
              <a:rPr lang="en-ID" dirty="0" err="1"/>
              <a:t>ol</a:t>
            </a:r>
            <a:r>
              <a:rPr lang="en-ID" dirty="0"/>
              <a:t>&gt; … &lt;/</a:t>
            </a:r>
            <a:r>
              <a:rPr lang="en-ID" dirty="0" err="1"/>
              <a:t>ol</a:t>
            </a:r>
            <a:r>
              <a:rPr lang="en-ID" dirty="0"/>
              <a:t>&gt;</a:t>
            </a:r>
            <a:r>
              <a:rPr lang="en" dirty="0"/>
              <a:t>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104D51-E103-4254-B60E-79DFA14537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3866" y="1874025"/>
            <a:ext cx="2598573" cy="278445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CFCC2D-D4A2-41B6-A346-95AE1E4DF361}"/>
              </a:ext>
            </a:extLst>
          </p:cNvPr>
          <p:cNvSpPr txBox="1"/>
          <p:nvPr/>
        </p:nvSpPr>
        <p:spPr>
          <a:xfrm>
            <a:off x="1114050" y="1027660"/>
            <a:ext cx="6704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Tag list yaitu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berfungsi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untuk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membuat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list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terurut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, default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urutan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akan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berbentuk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angka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. </a:t>
            </a:r>
          </a:p>
          <a:p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Dengan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tag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nya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yaitu : </a:t>
            </a:r>
            <a:r>
              <a:rPr lang="en-ID" sz="1200" b="1" dirty="0">
                <a:solidFill>
                  <a:srgbClr val="7376EC"/>
                </a:solidFill>
                <a:latin typeface="Tajawal" panose="020B0604020202020204" charset="-78"/>
                <a:cs typeface="Tajawal" panose="020B0604020202020204" charset="-78"/>
              </a:rPr>
              <a:t>&lt;</a:t>
            </a:r>
            <a:r>
              <a:rPr lang="en-ID" sz="1200" b="1" dirty="0" err="1">
                <a:solidFill>
                  <a:srgbClr val="7376EC"/>
                </a:solidFill>
                <a:latin typeface="Tajawal" panose="020B0604020202020204" charset="-78"/>
                <a:cs typeface="Tajawal" panose="020B0604020202020204" charset="-78"/>
              </a:rPr>
              <a:t>ol</a:t>
            </a:r>
            <a:r>
              <a:rPr lang="en-ID" sz="1200" b="1" dirty="0">
                <a:solidFill>
                  <a:srgbClr val="7376EC"/>
                </a:solidFill>
                <a:latin typeface="Tajawal" panose="020B0604020202020204" charset="-78"/>
                <a:cs typeface="Tajawal" panose="020B0604020202020204" charset="-78"/>
              </a:rPr>
              <a:t>&gt; … &lt;/</a:t>
            </a:r>
            <a:r>
              <a:rPr lang="en-ID" sz="1200" b="1" dirty="0" err="1">
                <a:solidFill>
                  <a:srgbClr val="7376EC"/>
                </a:solidFill>
                <a:latin typeface="Tajawal" panose="020B0604020202020204" charset="-78"/>
                <a:cs typeface="Tajawal" panose="020B0604020202020204" charset="-78"/>
              </a:rPr>
              <a:t>ol</a:t>
            </a:r>
            <a:r>
              <a:rPr lang="en-ID" sz="1200" b="1" dirty="0">
                <a:solidFill>
                  <a:srgbClr val="7376EC"/>
                </a:solidFill>
                <a:latin typeface="Tajawal" panose="020B0604020202020204" charset="-78"/>
                <a:cs typeface="Tajawal" panose="020B0604020202020204" charset="-78"/>
              </a:rPr>
              <a:t>&gt; </a:t>
            </a:r>
            <a:r>
              <a:rPr lang="en-ID" sz="1200" b="1" dirty="0">
                <a:solidFill>
                  <a:schemeClr val="accent6">
                    <a:lumMod val="50000"/>
                  </a:schemeClr>
                </a:solidFill>
                <a:latin typeface="Tajawal" panose="020B0604020202020204" charset="-78"/>
                <a:cs typeface="Tajawal" panose="020B0604020202020204" charset="-78"/>
              </a:rPr>
              <a:t>. </a:t>
            </a:r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Setelah </a:t>
            </a:r>
            <a:r>
              <a:rPr lang="en-ID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menulis</a:t>
            </a:r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tag </a:t>
            </a:r>
            <a:r>
              <a:rPr lang="en-ID" sz="1200" b="1" dirty="0">
                <a:solidFill>
                  <a:srgbClr val="7376EC"/>
                </a:solidFill>
                <a:latin typeface="Tajawal" panose="020B0604020202020204" charset="-78"/>
                <a:cs typeface="Tajawal" panose="020B0604020202020204" charset="-78"/>
              </a:rPr>
              <a:t>&lt;</a:t>
            </a:r>
            <a:r>
              <a:rPr lang="en-ID" sz="1200" b="1" dirty="0" err="1">
                <a:solidFill>
                  <a:srgbClr val="7376EC"/>
                </a:solidFill>
                <a:latin typeface="Tajawal" panose="020B0604020202020204" charset="-78"/>
                <a:cs typeface="Tajawal" panose="020B0604020202020204" charset="-78"/>
              </a:rPr>
              <a:t>ol</a:t>
            </a:r>
            <a:r>
              <a:rPr lang="en-ID" sz="1200" b="1" dirty="0">
                <a:solidFill>
                  <a:srgbClr val="7376EC"/>
                </a:solidFill>
                <a:latin typeface="Tajawal" panose="020B0604020202020204" charset="-78"/>
                <a:cs typeface="Tajawal" panose="020B0604020202020204" charset="-78"/>
              </a:rPr>
              <a:t>&gt; … &lt;/</a:t>
            </a:r>
            <a:r>
              <a:rPr lang="en-ID" sz="1200" b="1" dirty="0" err="1">
                <a:solidFill>
                  <a:srgbClr val="7376EC"/>
                </a:solidFill>
                <a:latin typeface="Tajawal" panose="020B0604020202020204" charset="-78"/>
                <a:cs typeface="Tajawal" panose="020B0604020202020204" charset="-78"/>
              </a:rPr>
              <a:t>ol</a:t>
            </a:r>
            <a:r>
              <a:rPr lang="en-ID" sz="1200" b="1" dirty="0">
                <a:solidFill>
                  <a:srgbClr val="7376EC"/>
                </a:solidFill>
                <a:latin typeface="Tajawal" panose="020B0604020202020204" charset="-78"/>
                <a:cs typeface="Tajawal" panose="020B0604020202020204" charset="-78"/>
              </a:rPr>
              <a:t>&gt; </a:t>
            </a:r>
            <a:r>
              <a:rPr lang="en-ID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maka</a:t>
            </a:r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diisi</a:t>
            </a:r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didalamnya</a:t>
            </a:r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memakai</a:t>
            </a:r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</a:p>
          <a:p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tag </a:t>
            </a:r>
            <a:r>
              <a:rPr lang="en-ID" sz="1200" b="1" dirty="0">
                <a:solidFill>
                  <a:srgbClr val="7376EC"/>
                </a:solidFill>
                <a:latin typeface="Tajawal" panose="020B0604020202020204" charset="-78"/>
                <a:cs typeface="Tajawal" panose="020B0604020202020204" charset="-78"/>
              </a:rPr>
              <a:t>&lt;li&gt; … &lt;/li&gt;</a:t>
            </a:r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/ list </a:t>
            </a:r>
            <a:r>
              <a:rPr lang="en-ID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itemYang</a:t>
            </a:r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berguna</a:t>
            </a:r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untuk</a:t>
            </a:r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menambahkan</a:t>
            </a:r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item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CFC7F-2B5A-437A-9986-BC8058A18229}"/>
              </a:ext>
            </a:extLst>
          </p:cNvPr>
          <p:cNvSpPr txBox="1"/>
          <p:nvPr/>
        </p:nvSpPr>
        <p:spPr>
          <a:xfrm>
            <a:off x="1132382" y="1597026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Contoh</a:t>
            </a:r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:</a:t>
            </a:r>
            <a:endParaRPr lang="en-ID" sz="1200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F0F98F-4102-4CDB-A894-4997620381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0630" y="2022908"/>
            <a:ext cx="1885950" cy="140970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D47A30-B135-4481-8C7B-E2D47854663F}"/>
              </a:ext>
            </a:extLst>
          </p:cNvPr>
          <p:cNvSpPr txBox="1"/>
          <p:nvPr/>
        </p:nvSpPr>
        <p:spPr>
          <a:xfrm>
            <a:off x="4614129" y="1673991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Hasil output di Browser :</a:t>
            </a:r>
            <a:endParaRPr lang="en-ID" sz="1200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7816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rId3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8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TAG LIST &lt;</a:t>
            </a:r>
            <a:r>
              <a:rPr lang="en-ID" dirty="0" err="1"/>
              <a:t>ol</a:t>
            </a:r>
            <a:r>
              <a:rPr lang="en-ID" dirty="0"/>
              <a:t> type = “ “&gt; … &lt;/</a:t>
            </a:r>
            <a:r>
              <a:rPr lang="en-ID" dirty="0" err="1"/>
              <a:t>ol</a:t>
            </a:r>
            <a:r>
              <a:rPr lang="en-ID" dirty="0"/>
              <a:t>&gt;</a:t>
            </a:r>
            <a:r>
              <a:rPr lang="en" dirty="0"/>
              <a:t>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FCC2D-D4A2-41B6-A346-95AE1E4DF361}"/>
              </a:ext>
            </a:extLst>
          </p:cNvPr>
          <p:cNvSpPr txBox="1"/>
          <p:nvPr/>
        </p:nvSpPr>
        <p:spPr>
          <a:xfrm>
            <a:off x="1114050" y="1027660"/>
            <a:ext cx="6183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Tag </a:t>
            </a:r>
            <a:r>
              <a:rPr lang="en-ID" sz="1200" b="1" dirty="0">
                <a:solidFill>
                  <a:srgbClr val="7376EC"/>
                </a:solidFill>
                <a:latin typeface="Tajawal" panose="020B0604020202020204" charset="-78"/>
                <a:cs typeface="Tajawal" panose="020B0604020202020204" charset="-78"/>
              </a:rPr>
              <a:t>list &lt;</a:t>
            </a:r>
            <a:r>
              <a:rPr lang="en-ID" sz="1200" b="1" dirty="0" err="1">
                <a:solidFill>
                  <a:srgbClr val="7376EC"/>
                </a:solidFill>
                <a:latin typeface="Tajawal" panose="020B0604020202020204" charset="-78"/>
                <a:cs typeface="Tajawal" panose="020B0604020202020204" charset="-78"/>
              </a:rPr>
              <a:t>ol</a:t>
            </a:r>
            <a:r>
              <a:rPr lang="en-ID" sz="1200" b="1" dirty="0">
                <a:solidFill>
                  <a:srgbClr val="7376EC"/>
                </a:solidFill>
                <a:latin typeface="Tajawal" panose="020B0604020202020204" charset="-78"/>
                <a:cs typeface="Tajawal" panose="020B0604020202020204" charset="-78"/>
              </a:rPr>
              <a:t> type = “ “&gt; … &lt;/</a:t>
            </a:r>
            <a:r>
              <a:rPr lang="en-ID" sz="1200" b="1" dirty="0" err="1">
                <a:solidFill>
                  <a:srgbClr val="7376EC"/>
                </a:solidFill>
                <a:latin typeface="Tajawal" panose="020B0604020202020204" charset="-78"/>
                <a:cs typeface="Tajawal" panose="020B0604020202020204" charset="-78"/>
              </a:rPr>
              <a:t>ol</a:t>
            </a:r>
            <a:r>
              <a:rPr lang="en-ID" sz="1200" b="1" dirty="0">
                <a:solidFill>
                  <a:srgbClr val="7376EC"/>
                </a:solidFill>
                <a:latin typeface="Tajawal" panose="020B0604020202020204" charset="-78"/>
                <a:cs typeface="Tajawal" panose="020B0604020202020204" charset="-78"/>
              </a:rPr>
              <a:t>&gt; </a:t>
            </a:r>
            <a:r>
              <a:rPr lang="en-ID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berguna</a:t>
            </a:r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untuk</a:t>
            </a:r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merubah</a:t>
            </a:r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list </a:t>
            </a:r>
            <a:r>
              <a:rPr lang="en-ID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urutan</a:t>
            </a:r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menjadi : </a:t>
            </a:r>
            <a:r>
              <a:rPr lang="en-ID" sz="1200" b="1" dirty="0">
                <a:solidFill>
                  <a:srgbClr val="7376EC"/>
                </a:solidFill>
                <a:latin typeface="Tajawal" panose="020B0604020202020204" charset="-78"/>
                <a:cs typeface="Tajawal" panose="020B0604020202020204" charset="-78"/>
              </a:rPr>
              <a:t> A </a:t>
            </a:r>
            <a:r>
              <a:rPr lang="en-ID" sz="1200" b="1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/</a:t>
            </a:r>
            <a:r>
              <a:rPr lang="en-ID" sz="1200" b="1" dirty="0">
                <a:solidFill>
                  <a:srgbClr val="7376EC"/>
                </a:solidFill>
                <a:latin typeface="Tajawal" panose="020B0604020202020204" charset="-78"/>
                <a:cs typeface="Tajawal" panose="020B0604020202020204" charset="-78"/>
              </a:rPr>
              <a:t> 1 </a:t>
            </a:r>
            <a:r>
              <a:rPr lang="en-ID" sz="1200" b="1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/</a:t>
            </a:r>
            <a:r>
              <a:rPr lang="en-ID" sz="1200" b="1" dirty="0">
                <a:solidFill>
                  <a:srgbClr val="7376EC"/>
                </a:solidFill>
                <a:latin typeface="Tajawal" panose="020B0604020202020204" charset="-78"/>
                <a:cs typeface="Tajawal" panose="020B0604020202020204" charset="-78"/>
              </a:rPr>
              <a:t> a </a:t>
            </a:r>
            <a:r>
              <a:rPr lang="en-ID" sz="1200" b="1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/</a:t>
            </a:r>
            <a:r>
              <a:rPr lang="en-ID" sz="1200" b="1" dirty="0">
                <a:solidFill>
                  <a:srgbClr val="7376EC"/>
                </a:solidFill>
                <a:latin typeface="Tajawal" panose="020B0604020202020204" charset="-78"/>
                <a:cs typeface="Tajawal" panose="020B0604020202020204" charset="-78"/>
              </a:rPr>
              <a:t> I </a:t>
            </a:r>
            <a:r>
              <a:rPr lang="en-ID" sz="1200" b="1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/</a:t>
            </a:r>
            <a:r>
              <a:rPr lang="en-ID" sz="1200" b="1" dirty="0">
                <a:solidFill>
                  <a:srgbClr val="7376EC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b="1" dirty="0" err="1">
                <a:solidFill>
                  <a:srgbClr val="7376EC"/>
                </a:solidFill>
                <a:latin typeface="Tajawal" panose="020B0604020202020204" charset="-78"/>
                <a:cs typeface="Tajawal" panose="020B0604020202020204" charset="-78"/>
              </a:rPr>
              <a:t>i</a:t>
            </a:r>
            <a:r>
              <a:rPr lang="en-ID" sz="1200" b="1" dirty="0">
                <a:solidFill>
                  <a:srgbClr val="7376EC"/>
                </a:solidFill>
                <a:latin typeface="Tajawal" panose="020B0604020202020204" charset="-78"/>
                <a:cs typeface="Tajawal" panose="020B0604020202020204" charset="-78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CFC7F-2B5A-437A-9986-BC8058A18229}"/>
              </a:ext>
            </a:extLst>
          </p:cNvPr>
          <p:cNvSpPr txBox="1"/>
          <p:nvPr/>
        </p:nvSpPr>
        <p:spPr>
          <a:xfrm>
            <a:off x="1031714" y="1367773"/>
            <a:ext cx="2619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Contoh</a:t>
            </a:r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missal </a:t>
            </a:r>
            <a:r>
              <a:rPr lang="en-US" sz="120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ingin</a:t>
            </a:r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merubah</a:t>
            </a:r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menjadi</a:t>
            </a:r>
            <a:endParaRPr lang="en-US" sz="1200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  <a:p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list </a:t>
            </a:r>
            <a:r>
              <a:rPr lang="en-US" sz="120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urutan</a:t>
            </a:r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huruf</a:t>
            </a:r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A :</a:t>
            </a:r>
            <a:endParaRPr lang="en-ID" sz="1200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D47A30-B135-4481-8C7B-E2D47854663F}"/>
              </a:ext>
            </a:extLst>
          </p:cNvPr>
          <p:cNvSpPr txBox="1"/>
          <p:nvPr/>
        </p:nvSpPr>
        <p:spPr>
          <a:xfrm>
            <a:off x="5231687" y="1600800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Hasil output di Browser :</a:t>
            </a:r>
            <a:endParaRPr lang="en-ID" sz="1200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0051F5-38C2-474D-821F-994B1F5C37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4050" y="1892553"/>
            <a:ext cx="3801899" cy="1441416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1FE4EE-FE07-4D6F-AD2A-415ADB50F9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6699" y="1892553"/>
            <a:ext cx="2512153" cy="185739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2582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rId3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8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dirty="0"/>
              <a:t>2. </a:t>
            </a:r>
            <a:r>
              <a:rPr lang="en-ID" dirty="0"/>
              <a:t>UNORDERED LIST &lt;ul&gt; … &lt;/ul&gt;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FCC2D-D4A2-41B6-A346-95AE1E4DF361}"/>
              </a:ext>
            </a:extLst>
          </p:cNvPr>
          <p:cNvSpPr txBox="1"/>
          <p:nvPr/>
        </p:nvSpPr>
        <p:spPr>
          <a:xfrm>
            <a:off x="1046938" y="1043049"/>
            <a:ext cx="7727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jika</a:t>
            </a:r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menggunakan</a:t>
            </a:r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ul, </a:t>
            </a:r>
            <a:r>
              <a:rPr lang="en-ID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urutan</a:t>
            </a:r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list item </a:t>
            </a:r>
            <a:r>
              <a:rPr lang="en-ID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tidak</a:t>
            </a:r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berpengaruh</a:t>
            </a:r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, dan </a:t>
            </a:r>
            <a:r>
              <a:rPr lang="en-ID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untuk</a:t>
            </a:r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bentuk</a:t>
            </a:r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urutan</a:t>
            </a:r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nya</a:t>
            </a:r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secara</a:t>
            </a:r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default </a:t>
            </a:r>
            <a:r>
              <a:rPr lang="en-ID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mengunakan</a:t>
            </a:r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titik</a:t>
            </a:r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. nah </a:t>
            </a:r>
            <a:r>
              <a:rPr lang="en-ID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jika</a:t>
            </a:r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ingin</a:t>
            </a:r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mengganti</a:t>
            </a:r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terdapat</a:t>
            </a:r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opsi</a:t>
            </a:r>
            <a:r>
              <a:rPr lang="en-ID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yaitu: </a:t>
            </a:r>
            <a:r>
              <a:rPr lang="en-ID" sz="1200" b="1" dirty="0">
                <a:solidFill>
                  <a:srgbClr val="7376EC"/>
                </a:solidFill>
                <a:latin typeface="Tajawal" panose="020B0604020202020204" charset="-78"/>
                <a:cs typeface="Tajawal" panose="020B0604020202020204" charset="-78"/>
              </a:rPr>
              <a:t>disc, </a:t>
            </a:r>
            <a:r>
              <a:rPr lang="en-ID" sz="1200" b="1" dirty="0" err="1">
                <a:solidFill>
                  <a:srgbClr val="7376EC"/>
                </a:solidFill>
                <a:latin typeface="Tajawal" panose="020B0604020202020204" charset="-78"/>
                <a:cs typeface="Tajawal" panose="020B0604020202020204" charset="-78"/>
              </a:rPr>
              <a:t>squere</a:t>
            </a:r>
            <a:r>
              <a:rPr lang="en-ID" sz="1200" b="1" dirty="0">
                <a:solidFill>
                  <a:srgbClr val="7376EC"/>
                </a:solidFill>
                <a:latin typeface="Tajawal" panose="020B0604020202020204" charset="-78"/>
                <a:cs typeface="Tajawal" panose="020B0604020202020204" charset="-78"/>
              </a:rPr>
              <a:t>, circle</a:t>
            </a:r>
          </a:p>
          <a:p>
            <a:endParaRPr lang="en-ID" sz="1200" dirty="0">
              <a:solidFill>
                <a:srgbClr val="485060"/>
              </a:solidFill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CFC7F-2B5A-437A-9986-BC8058A18229}"/>
              </a:ext>
            </a:extLst>
          </p:cNvPr>
          <p:cNvSpPr txBox="1"/>
          <p:nvPr/>
        </p:nvSpPr>
        <p:spPr>
          <a:xfrm>
            <a:off x="1114050" y="1713655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Contoh</a:t>
            </a:r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:</a:t>
            </a:r>
            <a:endParaRPr lang="en-ID" sz="1200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D47A30-B135-4481-8C7B-E2D47854663F}"/>
              </a:ext>
            </a:extLst>
          </p:cNvPr>
          <p:cNvSpPr txBox="1"/>
          <p:nvPr/>
        </p:nvSpPr>
        <p:spPr>
          <a:xfrm>
            <a:off x="4820626" y="1713655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Hasil output di Browser :</a:t>
            </a:r>
            <a:endParaRPr lang="en-ID" sz="1200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695B8F-9097-42FC-893C-5F9E4B7F65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4050" y="2066552"/>
            <a:ext cx="3297416" cy="1624604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8ECB47-8762-4229-9B45-0AF2953028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10911" y="2066552"/>
            <a:ext cx="2972254" cy="1322549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rnd">
            <a:solidFill>
              <a:srgbClr val="7376EC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2310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rId3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8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dirty="0"/>
              <a:t>3. </a:t>
            </a:r>
            <a:r>
              <a:rPr lang="en-ID" dirty="0"/>
              <a:t>DEFINITION LIST &lt;dl&gt; … &lt;/dl&gt;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FCC2D-D4A2-41B6-A346-95AE1E4DF361}"/>
              </a:ext>
            </a:extLst>
          </p:cNvPr>
          <p:cNvSpPr txBox="1"/>
          <p:nvPr/>
        </p:nvSpPr>
        <p:spPr>
          <a:xfrm>
            <a:off x="1046938" y="1043049"/>
            <a:ext cx="7727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Digunakan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untuk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membuat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terminologi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dan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deskripsi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dan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dibungkus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dengan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1" dirty="0">
                <a:solidFill>
                  <a:srgbClr val="7376EC"/>
                </a:solidFill>
                <a:latin typeface="Tajawal" panose="020B0604020202020204" charset="-78"/>
                <a:cs typeface="Tajawal" panose="020B0604020202020204" charset="-78"/>
              </a:rPr>
              <a:t>&lt;dl&gt; … &lt;/dl&gt; 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dan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didalam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nya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wajib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menggunakan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tag &lt;dl&gt; … &lt;/dl&gt; /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terminologinya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dan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baris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selanjutnya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dikasih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&lt;dd&gt; … &lt;/dd&gt; untuk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deskripsinya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.</a:t>
            </a:r>
            <a:endParaRPr lang="en-ID" sz="1200" b="1" dirty="0">
              <a:solidFill>
                <a:srgbClr val="7376EC"/>
              </a:solidFill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CFC7F-2B5A-437A-9986-BC8058A18229}"/>
              </a:ext>
            </a:extLst>
          </p:cNvPr>
          <p:cNvSpPr txBox="1"/>
          <p:nvPr/>
        </p:nvSpPr>
        <p:spPr>
          <a:xfrm>
            <a:off x="1114050" y="1713655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Contoh</a:t>
            </a:r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:</a:t>
            </a:r>
            <a:endParaRPr lang="en-ID" sz="1200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D47A30-B135-4481-8C7B-E2D47854663F}"/>
              </a:ext>
            </a:extLst>
          </p:cNvPr>
          <p:cNvSpPr txBox="1"/>
          <p:nvPr/>
        </p:nvSpPr>
        <p:spPr>
          <a:xfrm>
            <a:off x="4820626" y="1713655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Hasil output di Browser :</a:t>
            </a:r>
            <a:endParaRPr lang="en-ID" sz="1200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002DB4-9275-4DDE-82AE-5D1B48FEB8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937" y="2217889"/>
            <a:ext cx="3302173" cy="1330654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759960-8B42-448F-A664-0E82699A16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4892" y="2199595"/>
            <a:ext cx="2493730" cy="1460522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57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55"/>
          <p:cNvSpPr txBox="1">
            <a:spLocks noGrp="1"/>
          </p:cNvSpPr>
          <p:nvPr>
            <p:ph type="ctrTitle"/>
          </p:nvPr>
        </p:nvSpPr>
        <p:spPr>
          <a:xfrm>
            <a:off x="1962211" y="2020663"/>
            <a:ext cx="5845800" cy="8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AKHIR MATERI 5</a:t>
            </a:r>
            <a:br>
              <a:rPr lang="en" dirty="0">
                <a:solidFill>
                  <a:srgbClr val="002060"/>
                </a:solidFill>
              </a:rPr>
            </a:br>
            <a:r>
              <a:rPr lang="en" dirty="0">
                <a:solidFill>
                  <a:srgbClr val="002060"/>
                </a:solidFill>
              </a:rPr>
              <a:t>HTML DASAR “</a:t>
            </a:r>
            <a:r>
              <a:rPr lang="en-ID" dirty="0">
                <a:solidFill>
                  <a:srgbClr val="002060"/>
                </a:solidFill>
              </a:rPr>
              <a:t>LIST</a:t>
            </a:r>
            <a:r>
              <a:rPr lang="en" dirty="0">
                <a:solidFill>
                  <a:srgbClr val="002060"/>
                </a:solidFill>
              </a:rPr>
              <a:t>”</a:t>
            </a:r>
            <a:endParaRPr dirty="0">
              <a:solidFill>
                <a:srgbClr val="002060"/>
              </a:solidFill>
            </a:endParaRPr>
          </a:p>
        </p:txBody>
      </p:sp>
      <p:pic>
        <p:nvPicPr>
          <p:cNvPr id="1460" name="Google Shape;1460;p55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1" name="Google Shape;1461;p55">
            <a:hlinkClick r:id="" action="ppaction://hlinkshowjump?jump=previous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Google Shape;1462;p55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Google Shape;1463;p55">
            <a:hlinkClick r:id="" action="ppaction://noaction"/>
          </p:cNvPr>
          <p:cNvPicPr preferRelativeResize="0"/>
          <p:nvPr/>
        </p:nvPicPr>
        <p:blipFill rotWithShape="1">
          <a:blip r:embed="rId5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Google Shape;1464;p55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 t="465" b="475"/>
          <a:stretch/>
        </p:blipFill>
        <p:spPr>
          <a:xfrm>
            <a:off x="7903525" y="6390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3" name="Google Shape;1483;p55">
            <a:hlinkClick r:id="rId6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4" name="Google Shape;1484;p55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5" name="Google Shape;1485;p55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6" name="Google Shape;1486;p55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te Lovely Interface by Slidesgo">
  <a:themeElements>
    <a:clrScheme name="Simple Light">
      <a:dk1>
        <a:srgbClr val="7376EC"/>
      </a:dk1>
      <a:lt1>
        <a:srgbClr val="CBCDF7"/>
      </a:lt1>
      <a:dk2>
        <a:srgbClr val="595959"/>
      </a:dk2>
      <a:lt2>
        <a:srgbClr val="FFFFFF"/>
      </a:lt2>
      <a:accent1>
        <a:srgbClr val="FFCCC2"/>
      </a:accent1>
      <a:accent2>
        <a:srgbClr val="7376EC"/>
      </a:accent2>
      <a:accent3>
        <a:srgbClr val="FFFFFF"/>
      </a:accent3>
      <a:accent4>
        <a:srgbClr val="FFCCC2"/>
      </a:accent4>
      <a:accent5>
        <a:srgbClr val="7376EC"/>
      </a:accent5>
      <a:accent6>
        <a:srgbClr val="FFFFFF"/>
      </a:accent6>
      <a:hlink>
        <a:srgbClr val="7376E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316</Words>
  <Application>Microsoft Office PowerPoint</Application>
  <PresentationFormat>On-screen Show (16:9)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Roboto Condensed</vt:lpstr>
      <vt:lpstr>Raleway</vt:lpstr>
      <vt:lpstr>Bebas Neue</vt:lpstr>
      <vt:lpstr>Arial</vt:lpstr>
      <vt:lpstr>Tajawal</vt:lpstr>
      <vt:lpstr>Livvic</vt:lpstr>
      <vt:lpstr>Cute Lovely Interface by Slidesgo</vt:lpstr>
      <vt:lpstr>HTML DASAR  LIST</vt:lpstr>
      <vt:lpstr>CONTENTS OF THIS TEMPLATE</vt:lpstr>
      <vt:lpstr>1. TAG LIST &lt;ol&gt; … &lt;/ol&gt; </vt:lpstr>
      <vt:lpstr>1. TAG LIST &lt;ol type = “ “&gt; … &lt;/ol&gt; </vt:lpstr>
      <vt:lpstr>2. UNORDERED LIST &lt;ul&gt; … &lt;/ul&gt;</vt:lpstr>
      <vt:lpstr>3. DEFINITION LIST &lt;dl&gt; … &lt;/dl&gt;</vt:lpstr>
      <vt:lpstr>AKHIR MATERI 5 HTML DASAR “LIST”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DASAR  JUDUL</dc:title>
  <dc:creator>IRVAN</dc:creator>
  <cp:lastModifiedBy>irfan ramadhani</cp:lastModifiedBy>
  <cp:revision>7</cp:revision>
  <dcterms:modified xsi:type="dcterms:W3CDTF">2021-07-27T04:10:54Z</dcterms:modified>
</cp:coreProperties>
</file>