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308" r:id="rId2"/>
    <p:sldId id="257" r:id="rId3"/>
    <p:sldId id="310" r:id="rId4"/>
    <p:sldId id="311" r:id="rId5"/>
    <p:sldId id="312" r:id="rId6"/>
    <p:sldId id="313" r:id="rId7"/>
    <p:sldId id="309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Raleway" panose="020B0604020202020204" charset="0"/>
      <p:bold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Tajawal" panose="020B0604020202020204" charset="-78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6EC"/>
    <a:srgbClr val="48506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27E34-0C50-4E15-9BC5-5D1B8F3B7612}">
  <a:tblStyle styleId="{3BD27E34-0C50-4E15-9BC5-5D1B8F3B7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45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8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92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50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HTML DASAR</a:t>
            </a:r>
            <a:r>
              <a:rPr lang="en" sz="4500" dirty="0"/>
              <a:t> </a:t>
            </a:r>
            <a:br>
              <a:rPr lang="en" sz="4500" dirty="0"/>
            </a:br>
            <a:r>
              <a:rPr lang="en" sz="5700" dirty="0">
                <a:solidFill>
                  <a:schemeClr val="bg1">
                    <a:lumMod val="10000"/>
                  </a:schemeClr>
                </a:solidFill>
              </a:rPr>
              <a:t>HYPERLINK</a:t>
            </a:r>
            <a:endParaRPr sz="5700" dirty="0">
              <a:solidFill>
                <a:schemeClr val="bg1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ID" dirty="0"/>
              <a:t>y. Irfan Ramadhani</a:t>
            </a:r>
            <a:endParaRPr dirty="0"/>
          </a:p>
        </p:txBody>
      </p:sp>
      <p:sp>
        <p:nvSpPr>
          <p:cNvPr id="350" name="Google Shape;350;p25">
            <a:hlinkClick r:id="" action="ppaction://noaction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435161" y="1489513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ID" sz="2400" b="1" dirty="0">
                <a:solidFill>
                  <a:srgbClr val="30394B"/>
                </a:solidFill>
              </a:rPr>
              <a:t>Link </a:t>
            </a:r>
            <a:r>
              <a:rPr lang="en-ID" sz="2400" b="1" dirty="0" err="1">
                <a:solidFill>
                  <a:srgbClr val="30394B"/>
                </a:solidFill>
              </a:rPr>
              <a:t>atau</a:t>
            </a:r>
            <a:r>
              <a:rPr lang="en-ID" sz="2400" b="1" dirty="0">
                <a:solidFill>
                  <a:srgbClr val="30394B"/>
                </a:solidFill>
              </a:rPr>
              <a:t> Hyperlink </a:t>
            </a:r>
            <a:r>
              <a:rPr lang="en-ID" sz="2400" b="1" dirty="0" err="1">
                <a:solidFill>
                  <a:srgbClr val="30394B"/>
                </a:solidFill>
              </a:rPr>
              <a:t>adalah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elemen</a:t>
            </a:r>
            <a:r>
              <a:rPr lang="en-ID" sz="2400" b="1" dirty="0">
                <a:solidFill>
                  <a:srgbClr val="30394B"/>
                </a:solidFill>
              </a:rPr>
              <a:t> HTML yang </a:t>
            </a:r>
            <a:r>
              <a:rPr lang="en-ID" sz="2400" b="1" dirty="0" err="1">
                <a:solidFill>
                  <a:srgbClr val="30394B"/>
                </a:solidFill>
              </a:rPr>
              <a:t>berfungsi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menghubungkan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suatu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halaman</a:t>
            </a:r>
            <a:r>
              <a:rPr lang="en-ID" sz="2400" b="1" dirty="0">
                <a:solidFill>
                  <a:srgbClr val="30394B"/>
                </a:solidFill>
              </a:rPr>
              <a:t> web </a:t>
            </a:r>
            <a:r>
              <a:rPr lang="en-ID" sz="2400" b="1" dirty="0" err="1">
                <a:solidFill>
                  <a:srgbClr val="30394B"/>
                </a:solidFill>
              </a:rPr>
              <a:t>ke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halaman</a:t>
            </a:r>
            <a:r>
              <a:rPr lang="en-ID" sz="2400" b="1" dirty="0">
                <a:solidFill>
                  <a:srgbClr val="30394B"/>
                </a:solidFill>
              </a:rPr>
              <a:t> web yang lain.</a:t>
            </a:r>
          </a:p>
          <a:p>
            <a:pPr marL="0" lvl="0" indent="0">
              <a:buNone/>
            </a:pPr>
            <a:r>
              <a:rPr lang="en-ID" sz="2400" b="1" dirty="0" err="1">
                <a:solidFill>
                  <a:srgbClr val="30394B"/>
                </a:solidFill>
              </a:rPr>
              <a:t>Dibuat</a:t>
            </a:r>
            <a:r>
              <a:rPr lang="en-ID" sz="2400" b="1" dirty="0">
                <a:solidFill>
                  <a:srgbClr val="30394B"/>
                </a:solidFill>
              </a:rPr>
              <a:t> </a:t>
            </a:r>
            <a:r>
              <a:rPr lang="en-ID" sz="2400" b="1" dirty="0" err="1">
                <a:solidFill>
                  <a:srgbClr val="30394B"/>
                </a:solidFill>
              </a:rPr>
              <a:t>menggunakan</a:t>
            </a:r>
            <a:r>
              <a:rPr lang="en-ID" sz="2400" b="1" dirty="0">
                <a:solidFill>
                  <a:srgbClr val="30394B"/>
                </a:solidFill>
              </a:rPr>
              <a:t> tag &lt;a&gt; … &lt;/a&gt;</a:t>
            </a: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lang="en-ID" dirty="0">
              <a:solidFill>
                <a:srgbClr val="30394B"/>
              </a:solidFill>
            </a:endParaRPr>
          </a:p>
          <a:p>
            <a:pPr marL="0" lvl="0" indent="0">
              <a:buNone/>
            </a:pPr>
            <a:endParaRPr dirty="0">
              <a:solidFill>
                <a:srgbClr val="30394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-ID" dirty="0"/>
              <a:t>H</a:t>
            </a:r>
            <a:r>
              <a:rPr lang="en" dirty="0"/>
              <a:t>yperlink dengan </a:t>
            </a:r>
            <a:r>
              <a:rPr lang="en-ID" dirty="0"/>
              <a:t>tag &lt;a&gt; … &lt;/a&gt;</a:t>
            </a:r>
            <a:r>
              <a:rPr lang="en" dirty="0"/>
              <a:t>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FCC2D-D4A2-41B6-A346-95AE1E4DF361}"/>
              </a:ext>
            </a:extLst>
          </p:cNvPr>
          <p:cNvSpPr txBox="1"/>
          <p:nvPr/>
        </p:nvSpPr>
        <p:spPr>
          <a:xfrm>
            <a:off x="1114050" y="1027660"/>
            <a:ext cx="7662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M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embuat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tag link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yaitu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cara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memanggil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sintak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&lt;a&gt; … &lt;/a&gt;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Didalam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&lt;a&gt;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pembuka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wajib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menambahkan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href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dilanjutkan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tambahkan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link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didalam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href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nya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: &lt;a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href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=“ “&gt; … &lt;/a&gt;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Seperti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dibawah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ini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saya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paragraf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dan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kalimat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“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disini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”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saya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buat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untuk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menuju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link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tujuan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</a:p>
          <a:p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Yaitu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cara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seperti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dibawah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ID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ini</a:t>
            </a:r>
            <a:r>
              <a:rPr lang="en-ID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:</a:t>
            </a:r>
            <a:endParaRPr lang="en-ID" sz="1200" dirty="0">
              <a:solidFill>
                <a:srgbClr val="485060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FC7F-2B5A-437A-9986-BC8058A18229}"/>
              </a:ext>
            </a:extLst>
          </p:cNvPr>
          <p:cNvSpPr txBox="1"/>
          <p:nvPr/>
        </p:nvSpPr>
        <p:spPr>
          <a:xfrm>
            <a:off x="972991" y="1984784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47A30-B135-4481-8C7B-E2D47854663F}"/>
              </a:ext>
            </a:extLst>
          </p:cNvPr>
          <p:cNvSpPr txBox="1"/>
          <p:nvPr/>
        </p:nvSpPr>
        <p:spPr>
          <a:xfrm>
            <a:off x="5657270" y="1984783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6CD8C-2993-4D10-B0F8-D706AF3FA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03" y="2261783"/>
            <a:ext cx="4303779" cy="15563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CA74E0-455A-4D46-A938-60DCDB7157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7270" y="2302615"/>
            <a:ext cx="3054855" cy="7773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816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Internal link /relative url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FCC2D-D4A2-41B6-A346-95AE1E4DF361}"/>
              </a:ext>
            </a:extLst>
          </p:cNvPr>
          <p:cNvSpPr txBox="1"/>
          <p:nvPr/>
        </p:nvSpPr>
        <p:spPr>
          <a:xfrm>
            <a:off x="1114050" y="1027660"/>
            <a:ext cx="762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tag link tidak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harus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menuju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ke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link yang lain /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berbeda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website.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Namun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bisa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untuk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menuju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ke</a:t>
            </a:r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 link dalam</a:t>
            </a:r>
          </a:p>
          <a:p>
            <a:r>
              <a:rPr lang="en-US" sz="1200" dirty="0">
                <a:solidFill>
                  <a:srgbClr val="30394B"/>
                </a:solidFill>
                <a:latin typeface="Tajawal" panose="020B0604020202020204" charset="-78"/>
                <a:cs typeface="Tajawal" panose="020B0604020202020204" charset="-78"/>
              </a:rPr>
              <a:t>1 link / 1 domain.</a:t>
            </a:r>
            <a:endParaRPr lang="en-ID" sz="1200" dirty="0">
              <a:solidFill>
                <a:srgbClr val="7376EC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FC7F-2B5A-437A-9986-BC8058A18229}"/>
              </a:ext>
            </a:extLst>
          </p:cNvPr>
          <p:cNvSpPr txBox="1"/>
          <p:nvPr/>
        </p:nvSpPr>
        <p:spPr>
          <a:xfrm>
            <a:off x="937672" y="1517942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baris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12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link untuk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menuju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ke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dalam</a:t>
            </a:r>
          </a:p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link yang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masih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satu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folder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47A30-B135-4481-8C7B-E2D47854663F}"/>
              </a:ext>
            </a:extLst>
          </p:cNvPr>
          <p:cNvSpPr txBox="1"/>
          <p:nvPr/>
        </p:nvSpPr>
        <p:spPr>
          <a:xfrm>
            <a:off x="6028764" y="1569285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40177-9D39-43E9-B8F2-F77F3B6B3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066" y="1979971"/>
            <a:ext cx="4932727" cy="18791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64A154-4F85-4574-8FB7-328FE3B4626D}"/>
              </a:ext>
            </a:extLst>
          </p:cNvPr>
          <p:cNvSpPr txBox="1"/>
          <p:nvPr/>
        </p:nvSpPr>
        <p:spPr>
          <a:xfrm>
            <a:off x="6050859" y="1805988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Halaman</a:t>
            </a:r>
            <a:r>
              <a:rPr lang="en-US" sz="1050" dirty="0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 web </a:t>
            </a:r>
            <a:r>
              <a:rPr lang="en-US" sz="1050" dirty="0" err="1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pertama</a:t>
            </a:r>
            <a:r>
              <a:rPr lang="en-US" sz="1050" dirty="0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:</a:t>
            </a:r>
            <a:endParaRPr lang="en-ID" sz="1200" dirty="0">
              <a:highlight>
                <a:srgbClr val="80808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22FCF-464C-4C19-9D77-1BD589650F60}"/>
              </a:ext>
            </a:extLst>
          </p:cNvPr>
          <p:cNvSpPr txBox="1"/>
          <p:nvPr/>
        </p:nvSpPr>
        <p:spPr>
          <a:xfrm>
            <a:off x="6025187" y="2757184"/>
            <a:ext cx="23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Halaman</a:t>
            </a:r>
            <a:r>
              <a:rPr lang="en-US" sz="105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web </a:t>
            </a:r>
            <a:r>
              <a:rPr lang="en-US" sz="105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kedua</a:t>
            </a:r>
            <a:r>
              <a:rPr lang="en-US" sz="105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05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setelah</a:t>
            </a:r>
            <a:r>
              <a:rPr lang="en-US" sz="105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05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klik</a:t>
            </a:r>
            <a:r>
              <a:rPr lang="en-US" sz="105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05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disini</a:t>
            </a:r>
            <a:r>
              <a:rPr lang="en-US" sz="105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105CF-F17E-4CD4-A0B5-F8E21BD277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9104" y="2104292"/>
            <a:ext cx="2659127" cy="3948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E6E6E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5EF040-5935-48C5-8041-34246E87F6EE}"/>
              </a:ext>
            </a:extLst>
          </p:cNvPr>
          <p:cNvSpPr txBox="1"/>
          <p:nvPr/>
        </p:nvSpPr>
        <p:spPr>
          <a:xfrm>
            <a:off x="6050859" y="3034183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Halaman</a:t>
            </a:r>
            <a:r>
              <a:rPr lang="en-US" sz="1050" dirty="0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 web </a:t>
            </a:r>
            <a:r>
              <a:rPr lang="en-US" sz="1050" dirty="0" err="1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kedua</a:t>
            </a:r>
            <a:r>
              <a:rPr lang="en-US" sz="1050" dirty="0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>
                <a:highlight>
                  <a:srgbClr val="808080"/>
                </a:highlight>
                <a:latin typeface="Tajawal" panose="020B0604020202020204" charset="-78"/>
                <a:cs typeface="Tajawal" panose="020B0604020202020204" charset="-78"/>
              </a:rPr>
              <a:t>:</a:t>
            </a:r>
            <a:endParaRPr lang="en-ID" sz="1200" dirty="0">
              <a:highlight>
                <a:srgbClr val="80808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44368-8AB4-4B42-81CA-F04A696FE1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9393" y="3378373"/>
            <a:ext cx="2409957" cy="4196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31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Page </a:t>
            </a:r>
            <a:r>
              <a:rPr lang="en-ID" dirty="0"/>
              <a:t>Anchor &lt;a </a:t>
            </a:r>
            <a:r>
              <a:rPr lang="en-ID" dirty="0" err="1"/>
              <a:t>href</a:t>
            </a:r>
            <a:r>
              <a:rPr lang="en-ID" dirty="0"/>
              <a:t>=“ “&gt; &lt;/a&gt;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FCC2D-D4A2-41B6-A346-95AE1E4DF361}"/>
              </a:ext>
            </a:extLst>
          </p:cNvPr>
          <p:cNvSpPr txBox="1"/>
          <p:nvPr/>
        </p:nvSpPr>
        <p:spPr>
          <a:xfrm>
            <a:off x="1005314" y="984139"/>
            <a:ext cx="778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Jadi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page anchor yaitu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kita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dapat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menyambungkan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link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didalam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1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halaman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untuk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berpindah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ke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bagian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lainnya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dalam</a:t>
            </a:r>
          </a:p>
          <a:p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1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halaman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.</a:t>
            </a:r>
            <a:endParaRPr lang="en-ID" sz="1200" dirty="0">
              <a:solidFill>
                <a:srgbClr val="485060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FC7F-2B5A-437A-9986-BC8058A18229}"/>
              </a:ext>
            </a:extLst>
          </p:cNvPr>
          <p:cNvSpPr txBox="1"/>
          <p:nvPr/>
        </p:nvSpPr>
        <p:spPr>
          <a:xfrm>
            <a:off x="1005314" y="1385637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47A30-B135-4481-8C7B-E2D47854663F}"/>
              </a:ext>
            </a:extLst>
          </p:cNvPr>
          <p:cNvSpPr txBox="1"/>
          <p:nvPr/>
        </p:nvSpPr>
        <p:spPr>
          <a:xfrm>
            <a:off x="6376665" y="1416654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C8596-1542-45E1-8BBD-0D743F322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473" y="2421879"/>
            <a:ext cx="3579364" cy="22861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E347D0-1DA5-40CE-93D8-D1D69DF15136}"/>
              </a:ext>
            </a:extLst>
          </p:cNvPr>
          <p:cNvSpPr txBox="1"/>
          <p:nvPr/>
        </p:nvSpPr>
        <p:spPr>
          <a:xfrm>
            <a:off x="1005314" y="1590882"/>
            <a:ext cx="476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Jadi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saya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2 paragraph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judul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bagian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1 Dan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bagian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2, nah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saya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link untuk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menuju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Ke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bagian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2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atau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1.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cara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menambahkan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id dan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dipanggil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Dengan tag #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seperti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di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di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bawah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ini :</a:t>
            </a:r>
            <a:endParaRPr lang="en-ID" sz="1200" dirty="0">
              <a:solidFill>
                <a:srgbClr val="485060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4909F-B9EE-411F-A2F4-DD9C7EF50E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6783" y="2052547"/>
            <a:ext cx="2342232" cy="8692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3265E-3391-480E-BF2F-A7F378C0B372}"/>
              </a:ext>
            </a:extLst>
          </p:cNvPr>
          <p:cNvSpPr txBox="1"/>
          <p:nvPr/>
        </p:nvSpPr>
        <p:spPr>
          <a:xfrm>
            <a:off x="5839833" y="1590882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Saya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menuju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ke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bagian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2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</a:p>
          <a:p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Klik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link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ke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bagian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2</a:t>
            </a:r>
            <a:endParaRPr lang="en-ID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F65DB-C539-4FB1-8980-97036139714F}"/>
              </a:ext>
            </a:extLst>
          </p:cNvPr>
          <p:cNvSpPr txBox="1"/>
          <p:nvPr/>
        </p:nvSpPr>
        <p:spPr>
          <a:xfrm>
            <a:off x="5839833" y="2968813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Setelah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klik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bagian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2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langsung</a:t>
            </a:r>
            <a:endParaRPr lang="en-US" sz="1200" dirty="0">
              <a:latin typeface="Tajawal" panose="020B0604020202020204" charset="-78"/>
              <a:cs typeface="Tajawal" panose="020B0604020202020204" charset="-78"/>
            </a:endParaRPr>
          </a:p>
          <a:p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Tampil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bagian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2</a:t>
            </a:r>
            <a:endParaRPr lang="en-ID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A42B1-DF65-4F08-A1C9-E96977ABD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6832" y="3477462"/>
            <a:ext cx="2788334" cy="11531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53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 </a:t>
            </a:r>
            <a:r>
              <a:rPr lang="en-ID" sz="2400" dirty="0"/>
              <a:t>M</a:t>
            </a:r>
            <a:r>
              <a:rPr lang="en" sz="2400" dirty="0"/>
              <a:t>embuat new tab &lt;a target= “ “&gt; … &lt;</a:t>
            </a:r>
            <a:r>
              <a:rPr lang="en-ID" sz="2400" dirty="0"/>
              <a:t>/a&gt;</a:t>
            </a: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FCC2D-D4A2-41B6-A346-95AE1E4DF361}"/>
              </a:ext>
            </a:extLst>
          </p:cNvPr>
          <p:cNvSpPr txBox="1"/>
          <p:nvPr/>
        </p:nvSpPr>
        <p:spPr>
          <a:xfrm>
            <a:off x="1005314" y="984139"/>
            <a:ext cx="778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Jadi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saat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kita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klik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link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maka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new tab browser yaitu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cara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menambahkan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tag target pada tag hyperlink</a:t>
            </a:r>
            <a:endParaRPr lang="en-ID" sz="1200" dirty="0">
              <a:solidFill>
                <a:srgbClr val="485060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FC7F-2B5A-437A-9986-BC8058A18229}"/>
              </a:ext>
            </a:extLst>
          </p:cNvPr>
          <p:cNvSpPr txBox="1"/>
          <p:nvPr/>
        </p:nvSpPr>
        <p:spPr>
          <a:xfrm>
            <a:off x="1005314" y="1385637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47A30-B135-4481-8C7B-E2D47854663F}"/>
              </a:ext>
            </a:extLst>
          </p:cNvPr>
          <p:cNvSpPr txBox="1"/>
          <p:nvPr/>
        </p:nvSpPr>
        <p:spPr>
          <a:xfrm>
            <a:off x="6376665" y="1416654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sz="1200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347D0-1DA5-40CE-93D8-D1D69DF15136}"/>
              </a:ext>
            </a:extLst>
          </p:cNvPr>
          <p:cNvSpPr txBox="1"/>
          <p:nvPr/>
        </p:nvSpPr>
        <p:spPr>
          <a:xfrm>
            <a:off x="1005314" y="1590882"/>
            <a:ext cx="427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Jadi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saya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akan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baris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12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atau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dari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klik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file hyperlink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menuju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hyper link 2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dengan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hasil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link 2 </a:t>
            </a:r>
            <a:r>
              <a:rPr lang="en-US" sz="1200" dirty="0" err="1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menjadi</a:t>
            </a:r>
            <a:r>
              <a:rPr lang="en-US" sz="1200" dirty="0">
                <a:solidFill>
                  <a:srgbClr val="485060"/>
                </a:solidFill>
                <a:latin typeface="Tajawal" panose="020B0604020202020204" charset="-78"/>
                <a:cs typeface="Tajawal" panose="020B0604020202020204" charset="-78"/>
              </a:rPr>
              <a:t> new tab browser </a:t>
            </a:r>
            <a:endParaRPr lang="en-ID" sz="1200" dirty="0">
              <a:solidFill>
                <a:srgbClr val="485060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3265E-3391-480E-BF2F-A7F378C0B372}"/>
              </a:ext>
            </a:extLst>
          </p:cNvPr>
          <p:cNvSpPr txBox="1"/>
          <p:nvPr/>
        </p:nvSpPr>
        <p:spPr>
          <a:xfrm>
            <a:off x="5839833" y="1590882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Link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satu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klik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disini</a:t>
            </a:r>
            <a:endParaRPr lang="en-ID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F65DB-C539-4FB1-8980-97036139714F}"/>
              </a:ext>
            </a:extLst>
          </p:cNvPr>
          <p:cNvSpPr txBox="1"/>
          <p:nvPr/>
        </p:nvSpPr>
        <p:spPr>
          <a:xfrm>
            <a:off x="5824741" y="2571750"/>
            <a:ext cx="287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Link 2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membuat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new tab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setelah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klik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disini</a:t>
            </a:r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 pada link </a:t>
            </a:r>
            <a:r>
              <a:rPr lang="en-US" sz="1200" dirty="0" err="1">
                <a:latin typeface="Tajawal" panose="020B0604020202020204" charset="-78"/>
                <a:cs typeface="Tajawal" panose="020B0604020202020204" charset="-78"/>
              </a:rPr>
              <a:t>pertama</a:t>
            </a:r>
            <a:endParaRPr lang="en-ID" sz="1200" dirty="0"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324B0-1719-43BD-8EE3-2DD8BDF79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928" y="2064134"/>
            <a:ext cx="4236240" cy="15982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C9FA2C-029A-41D9-8349-436576B7F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182" y="1910132"/>
            <a:ext cx="2990390" cy="5327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5F6A52-0EFC-4BD7-A334-1D41F3DCFA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2796" y="3105243"/>
            <a:ext cx="2811591" cy="13992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31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5"/>
          <p:cNvSpPr txBox="1">
            <a:spLocks noGrp="1"/>
          </p:cNvSpPr>
          <p:nvPr>
            <p:ph type="ctrTitle"/>
          </p:nvPr>
        </p:nvSpPr>
        <p:spPr>
          <a:xfrm>
            <a:off x="1962211" y="2020663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AKHIR MATERI 6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HTML DASAR “</a:t>
            </a:r>
            <a:r>
              <a:rPr lang="en-ID" dirty="0">
                <a:solidFill>
                  <a:srgbClr val="002060"/>
                </a:solidFill>
              </a:rPr>
              <a:t>HYPER LINK</a:t>
            </a:r>
            <a:r>
              <a:rPr lang="en" dirty="0">
                <a:solidFill>
                  <a:srgbClr val="002060"/>
                </a:solidFill>
              </a:rPr>
              <a:t>”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460" name="Google Shape;1460;p55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5">
            <a:hlinkClick r:id=""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5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5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5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4" name="Google Shape;1484;p5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5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6" name="Google Shape;1486;p5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408</Words>
  <Application>Microsoft Office PowerPoint</Application>
  <PresentationFormat>On-screen Show 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 Condensed</vt:lpstr>
      <vt:lpstr>Tajawal</vt:lpstr>
      <vt:lpstr>Bebas Neue</vt:lpstr>
      <vt:lpstr>Arial</vt:lpstr>
      <vt:lpstr>Livvic</vt:lpstr>
      <vt:lpstr>Raleway</vt:lpstr>
      <vt:lpstr>Cute Lovely Interface by Slidesgo</vt:lpstr>
      <vt:lpstr>HTML DASAR  HYPERLINK</vt:lpstr>
      <vt:lpstr>CONTENTS OF THIS TEMPLATE</vt:lpstr>
      <vt:lpstr>1. Hyperlink dengan tag &lt;a&gt; … &lt;/a&gt; </vt:lpstr>
      <vt:lpstr>2. Internal link /relative url</vt:lpstr>
      <vt:lpstr>3. Page Anchor &lt;a href=“ “&gt; &lt;/a&gt;</vt:lpstr>
      <vt:lpstr>3. Membuat new tab &lt;a target= “ “&gt; … &lt;/a&gt;</vt:lpstr>
      <vt:lpstr>AKHIR MATERI 6 HTML DASAR “HYPER LINK”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DASAR  JUDUL</dc:title>
  <dc:creator>IRVAN</dc:creator>
  <cp:lastModifiedBy>irfan ramadhani</cp:lastModifiedBy>
  <cp:revision>13</cp:revision>
  <dcterms:modified xsi:type="dcterms:W3CDTF">2021-07-28T03:29:42Z</dcterms:modified>
</cp:coreProperties>
</file>