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300" r:id="rId5"/>
    <p:sldId id="288" r:id="rId6"/>
    <p:sldId id="281" r:id="rId7"/>
    <p:sldId id="285" r:id="rId8"/>
    <p:sldId id="294" r:id="rId9"/>
    <p:sldId id="295" r:id="rId10"/>
    <p:sldId id="296" r:id="rId11"/>
    <p:sldId id="292" r:id="rId12"/>
    <p:sldId id="298" r:id="rId13"/>
    <p:sldId id="301"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51E3FB-7119-401D-B13E-3E4C196BBDF2}">
          <p14:sldIdLst>
            <p14:sldId id="300"/>
            <p14:sldId id="288"/>
            <p14:sldId id="281"/>
            <p14:sldId id="285"/>
            <p14:sldId id="294"/>
            <p14:sldId id="295"/>
            <p14:sldId id="296"/>
            <p14:sldId id="292"/>
            <p14:sldId id="298"/>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A4381C-241B-4D12-A991-EC2D0313757C}" v="79" dt="2024-11-23T03:20:38.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autoAdjust="0"/>
  </p:normalViewPr>
  <p:slideViewPr>
    <p:cSldViewPr snapToGrid="0">
      <p:cViewPr varScale="1">
        <p:scale>
          <a:sx n="84" d="100"/>
          <a:sy n="84" d="100"/>
        </p:scale>
        <p:origin x="65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Data Scrapping </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Extraction Of Redbus </a:t>
          </a:r>
        </a:p>
        <a:p>
          <a:pPr>
            <a:lnSpc>
              <a:spcPct val="100000"/>
            </a:lnSpc>
          </a:pPr>
          <a:r>
            <a:rPr lang="en-US" dirty="0"/>
            <a:t>Data Using Selenium </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Data Storage</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Storing the Scrapped data in a Data base using SQL</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Streamlit</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Build Streamlit App to display scrapped data </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tabase with solid fill"/>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4878BC-2557-43EC-A251-C1B98797CB1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91018D70-C92D-4A95-BE4D-1E18F975EAAD}">
      <dgm:prSet custT="1"/>
      <dgm:spPr/>
      <dgm:t>
        <a:bodyPr/>
        <a:lstStyle/>
        <a:p>
          <a:r>
            <a:rPr lang="en-IN" sz="4800" dirty="0"/>
            <a:t>Outcomes of the Project</a:t>
          </a:r>
        </a:p>
      </dgm:t>
    </dgm:pt>
    <dgm:pt modelId="{06BEAFE1-2F60-40AB-B7B2-26A7CE0BE4FB}" type="parTrans" cxnId="{6B10172A-BE69-4C00-9205-ACA8BD719EE9}">
      <dgm:prSet/>
      <dgm:spPr/>
      <dgm:t>
        <a:bodyPr/>
        <a:lstStyle/>
        <a:p>
          <a:endParaRPr lang="en-IN"/>
        </a:p>
      </dgm:t>
    </dgm:pt>
    <dgm:pt modelId="{12A74F02-693D-448D-82BF-80ADC7005B48}" type="sibTrans" cxnId="{6B10172A-BE69-4C00-9205-ACA8BD719EE9}">
      <dgm:prSet/>
      <dgm:spPr/>
      <dgm:t>
        <a:bodyPr/>
        <a:lstStyle/>
        <a:p>
          <a:endParaRPr lang="en-IN"/>
        </a:p>
      </dgm:t>
    </dgm:pt>
    <dgm:pt modelId="{1AB911E2-DC76-469D-B8F1-2F6F6ACA6F0F}" type="pres">
      <dgm:prSet presAssocID="{C54878BC-2557-43EC-A251-C1B98797CB1D}" presName="Name0" presStyleCnt="0">
        <dgm:presLayoutVars>
          <dgm:dir/>
          <dgm:resizeHandles val="exact"/>
        </dgm:presLayoutVars>
      </dgm:prSet>
      <dgm:spPr/>
    </dgm:pt>
    <dgm:pt modelId="{67507B80-5349-46E3-A403-65B714988103}" type="pres">
      <dgm:prSet presAssocID="{C54878BC-2557-43EC-A251-C1B98797CB1D}" presName="arrow" presStyleLbl="bgShp" presStyleIdx="0" presStyleCnt="1"/>
      <dgm:spPr/>
    </dgm:pt>
    <dgm:pt modelId="{FED7C74F-E9C4-41BB-8EC5-69B8D2DFD1E8}" type="pres">
      <dgm:prSet presAssocID="{C54878BC-2557-43EC-A251-C1B98797CB1D}" presName="points" presStyleCnt="0"/>
      <dgm:spPr/>
    </dgm:pt>
    <dgm:pt modelId="{156E8D74-772E-460C-A973-62748B760645}" type="pres">
      <dgm:prSet presAssocID="{91018D70-C92D-4A95-BE4D-1E18F975EAAD}" presName="compositeA" presStyleCnt="0"/>
      <dgm:spPr/>
    </dgm:pt>
    <dgm:pt modelId="{BD00F529-181B-4E18-8256-2C0A3CFB8F95}" type="pres">
      <dgm:prSet presAssocID="{91018D70-C92D-4A95-BE4D-1E18F975EAAD}" presName="textA" presStyleLbl="revTx" presStyleIdx="0" presStyleCnt="1">
        <dgm:presLayoutVars>
          <dgm:bulletEnabled val="1"/>
        </dgm:presLayoutVars>
      </dgm:prSet>
      <dgm:spPr/>
    </dgm:pt>
    <dgm:pt modelId="{E1660624-B14C-49B7-BFFF-29423E6E0933}" type="pres">
      <dgm:prSet presAssocID="{91018D70-C92D-4A95-BE4D-1E18F975EAAD}" presName="circleA" presStyleLbl="node1" presStyleIdx="0" presStyleCnt="1"/>
      <dgm:spPr/>
    </dgm:pt>
    <dgm:pt modelId="{61C66E5E-5388-496E-8B92-77D1414E3E1E}" type="pres">
      <dgm:prSet presAssocID="{91018D70-C92D-4A95-BE4D-1E18F975EAAD}" presName="spaceA" presStyleCnt="0"/>
      <dgm:spPr/>
    </dgm:pt>
  </dgm:ptLst>
  <dgm:cxnLst>
    <dgm:cxn modelId="{6B10172A-BE69-4C00-9205-ACA8BD719EE9}" srcId="{C54878BC-2557-43EC-A251-C1B98797CB1D}" destId="{91018D70-C92D-4A95-BE4D-1E18F975EAAD}" srcOrd="0" destOrd="0" parTransId="{06BEAFE1-2F60-40AB-B7B2-26A7CE0BE4FB}" sibTransId="{12A74F02-693D-448D-82BF-80ADC7005B48}"/>
    <dgm:cxn modelId="{4F4C5252-E4CC-4E57-8A59-15B4BFC65E3F}" type="presOf" srcId="{C54878BC-2557-43EC-A251-C1B98797CB1D}" destId="{1AB911E2-DC76-469D-B8F1-2F6F6ACA6F0F}" srcOrd="0" destOrd="0" presId="urn:microsoft.com/office/officeart/2005/8/layout/hProcess11"/>
    <dgm:cxn modelId="{6D1B26BF-79B7-46E6-A0AD-C0BD5B2078C8}" type="presOf" srcId="{91018D70-C92D-4A95-BE4D-1E18F975EAAD}" destId="{BD00F529-181B-4E18-8256-2C0A3CFB8F95}" srcOrd="0" destOrd="0" presId="urn:microsoft.com/office/officeart/2005/8/layout/hProcess11"/>
    <dgm:cxn modelId="{9C83E3EB-F2C7-4DD5-8E43-4CF8C8935C8B}" type="presParOf" srcId="{1AB911E2-DC76-469D-B8F1-2F6F6ACA6F0F}" destId="{67507B80-5349-46E3-A403-65B714988103}" srcOrd="0" destOrd="0" presId="urn:microsoft.com/office/officeart/2005/8/layout/hProcess11"/>
    <dgm:cxn modelId="{E6F64B49-DCDE-43E8-AF51-CF52E8180B4C}" type="presParOf" srcId="{1AB911E2-DC76-469D-B8F1-2F6F6ACA6F0F}" destId="{FED7C74F-E9C4-41BB-8EC5-69B8D2DFD1E8}" srcOrd="1" destOrd="0" presId="urn:microsoft.com/office/officeart/2005/8/layout/hProcess11"/>
    <dgm:cxn modelId="{F6D771B0-C09F-48E7-80B8-7E582178F0C1}" type="presParOf" srcId="{FED7C74F-E9C4-41BB-8EC5-69B8D2DFD1E8}" destId="{156E8D74-772E-460C-A973-62748B760645}" srcOrd="0" destOrd="0" presId="urn:microsoft.com/office/officeart/2005/8/layout/hProcess11"/>
    <dgm:cxn modelId="{CF265ADB-FCA8-4517-A0F0-5BB0D6D822A2}" type="presParOf" srcId="{156E8D74-772E-460C-A973-62748B760645}" destId="{BD00F529-181B-4E18-8256-2C0A3CFB8F95}" srcOrd="0" destOrd="0" presId="urn:microsoft.com/office/officeart/2005/8/layout/hProcess11"/>
    <dgm:cxn modelId="{694BBAA7-A0CC-4586-AB59-45F0A70491A3}" type="presParOf" srcId="{156E8D74-772E-460C-A973-62748B760645}" destId="{E1660624-B14C-49B7-BFFF-29423E6E0933}" srcOrd="1" destOrd="0" presId="urn:microsoft.com/office/officeart/2005/8/layout/hProcess11"/>
    <dgm:cxn modelId="{BC5AE44B-E574-494D-AFDA-C8FF1FDAEEE4}" type="presParOf" srcId="{156E8D74-772E-460C-A973-62748B760645}" destId="{61C66E5E-5388-496E-8B92-77D1414E3E1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81BBA3-DE23-4D35-BA7E-2000CC190D4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CD99BF4E-9DC5-4ABE-9B86-79BF95CC3EDA}">
      <dgm:prSet phldrT="[Text]"/>
      <dgm:spPr>
        <a:solidFill>
          <a:schemeClr val="tx2">
            <a:lumMod val="20000"/>
            <a:lumOff val="80000"/>
          </a:schemeClr>
        </a:solidFill>
      </dgm:spPr>
      <dgm:t>
        <a:bodyPr/>
        <a:lstStyle/>
        <a:p>
          <a:endParaRPr lang="en-IN" dirty="0"/>
        </a:p>
      </dgm:t>
    </dgm:pt>
    <dgm:pt modelId="{E5630151-E21A-4F82-9A24-29C629B9B0C4}" type="parTrans" cxnId="{8BF8523B-EA8B-4869-BB38-2DCC4AEF8829}">
      <dgm:prSet/>
      <dgm:spPr/>
      <dgm:t>
        <a:bodyPr/>
        <a:lstStyle/>
        <a:p>
          <a:endParaRPr lang="en-IN"/>
        </a:p>
      </dgm:t>
    </dgm:pt>
    <dgm:pt modelId="{5E3AD922-FC9F-4EA7-A651-37EDD70294AC}" type="sibTrans" cxnId="{8BF8523B-EA8B-4869-BB38-2DCC4AEF8829}">
      <dgm:prSet/>
      <dgm:spPr/>
      <dgm:t>
        <a:bodyPr/>
        <a:lstStyle/>
        <a:p>
          <a:endParaRPr lang="en-IN"/>
        </a:p>
      </dgm:t>
    </dgm:pt>
    <dgm:pt modelId="{D4A44690-7F2D-49F1-AFCC-FD8439DCE4B6}">
      <dgm:prSet phldrT="[Text]"/>
      <dgm:spPr/>
      <dgm:t>
        <a:bodyPr/>
        <a:lstStyle/>
        <a:p>
          <a:r>
            <a:rPr lang="en-IN" b="1" dirty="0"/>
            <a:t>Automated Real-Time Data Scraping :Ensures up-to-date information availability.</a:t>
          </a:r>
          <a:endParaRPr lang="en-IN" dirty="0"/>
        </a:p>
      </dgm:t>
    </dgm:pt>
    <dgm:pt modelId="{8EEBF552-79E8-42BF-9552-21E85D6FC2B5}" type="parTrans" cxnId="{B660196A-B68B-49A5-BDA1-D0B9DEA65D73}">
      <dgm:prSet/>
      <dgm:spPr/>
      <dgm:t>
        <a:bodyPr/>
        <a:lstStyle/>
        <a:p>
          <a:endParaRPr lang="en-IN"/>
        </a:p>
      </dgm:t>
    </dgm:pt>
    <dgm:pt modelId="{7DDDAE8C-71FA-4EDE-BC0D-8EB6E1AA36CA}" type="sibTrans" cxnId="{B660196A-B68B-49A5-BDA1-D0B9DEA65D73}">
      <dgm:prSet/>
      <dgm:spPr/>
      <dgm:t>
        <a:bodyPr/>
        <a:lstStyle/>
        <a:p>
          <a:endParaRPr lang="en-IN"/>
        </a:p>
      </dgm:t>
    </dgm:pt>
    <dgm:pt modelId="{3420DE45-0ACB-4005-9B16-F1236B1E4745}">
      <dgm:prSet phldrT="[Text]"/>
      <dgm:spPr/>
      <dgm:t>
        <a:bodyPr/>
        <a:lstStyle/>
        <a:p>
          <a:r>
            <a:rPr lang="en-IN" b="1" dirty="0"/>
            <a:t>Comprehensive Filtering and Visualization:</a:t>
          </a:r>
          <a:r>
            <a:rPr lang="en-US" b="1" dirty="0"/>
            <a:t>Offers filtering by route, price, availability, and ratings with a user-friendly interface.</a:t>
          </a:r>
          <a:endParaRPr lang="en-IN" dirty="0"/>
        </a:p>
      </dgm:t>
    </dgm:pt>
    <dgm:pt modelId="{E8C6EAF8-1DDA-48C9-AD88-000D63566E5D}" type="parTrans" cxnId="{2D3F8B57-F6BC-4D13-8553-E18C44F429C7}">
      <dgm:prSet/>
      <dgm:spPr/>
      <dgm:t>
        <a:bodyPr/>
        <a:lstStyle/>
        <a:p>
          <a:endParaRPr lang="en-IN"/>
        </a:p>
      </dgm:t>
    </dgm:pt>
    <dgm:pt modelId="{16591594-3CA9-45AE-9E68-E8466EB7EEB3}" type="sibTrans" cxnId="{2D3F8B57-F6BC-4D13-8553-E18C44F429C7}">
      <dgm:prSet/>
      <dgm:spPr/>
      <dgm:t>
        <a:bodyPr/>
        <a:lstStyle/>
        <a:p>
          <a:endParaRPr lang="en-IN"/>
        </a:p>
      </dgm:t>
    </dgm:pt>
    <dgm:pt modelId="{6EEA647C-5065-449E-90A5-4F8E5BE1BD10}">
      <dgm:prSet phldrT="[Text]"/>
      <dgm:spPr>
        <a:solidFill>
          <a:schemeClr val="tx2">
            <a:lumMod val="20000"/>
            <a:lumOff val="80000"/>
          </a:schemeClr>
        </a:solidFill>
      </dgm:spPr>
      <dgm:t>
        <a:bodyPr/>
        <a:lstStyle/>
        <a:p>
          <a:endParaRPr lang="en-IN" dirty="0"/>
        </a:p>
      </dgm:t>
    </dgm:pt>
    <dgm:pt modelId="{B4CC630B-B5EC-41BE-B16F-30815D9764C7}" type="parTrans" cxnId="{D4FA643D-B4EE-4759-A465-5B15EC97B200}">
      <dgm:prSet/>
      <dgm:spPr/>
      <dgm:t>
        <a:bodyPr/>
        <a:lstStyle/>
        <a:p>
          <a:endParaRPr lang="en-IN"/>
        </a:p>
      </dgm:t>
    </dgm:pt>
    <dgm:pt modelId="{8F0EBEFC-14EF-41EB-AC68-9DE7B8B403DD}" type="sibTrans" cxnId="{D4FA643D-B4EE-4759-A465-5B15EC97B200}">
      <dgm:prSet/>
      <dgm:spPr/>
      <dgm:t>
        <a:bodyPr/>
        <a:lstStyle/>
        <a:p>
          <a:endParaRPr lang="en-IN"/>
        </a:p>
      </dgm:t>
    </dgm:pt>
    <dgm:pt modelId="{43190FF8-0712-4C77-B786-0406A03D55B4}">
      <dgm:prSet phldrT="[Text]"/>
      <dgm:spPr/>
      <dgm:t>
        <a:bodyPr/>
        <a:lstStyle/>
        <a:p>
          <a:r>
            <a:rPr lang="en-US" b="1" dirty="0"/>
            <a:t>SQL-Based Data Analysis and Retrieval: Enables efficient querying and handling of large data sets. </a:t>
          </a:r>
          <a:endParaRPr lang="en-IN" dirty="0"/>
        </a:p>
      </dgm:t>
    </dgm:pt>
    <dgm:pt modelId="{B8BF6351-B11C-412C-8A29-422FCB2927A0}" type="parTrans" cxnId="{3B5F3299-BB00-44EC-BE1C-74A104A172B0}">
      <dgm:prSet/>
      <dgm:spPr/>
      <dgm:t>
        <a:bodyPr/>
        <a:lstStyle/>
        <a:p>
          <a:endParaRPr lang="en-IN"/>
        </a:p>
      </dgm:t>
    </dgm:pt>
    <dgm:pt modelId="{0767EDEF-0310-4629-A6B5-FD5410C1175E}" type="sibTrans" cxnId="{3B5F3299-BB00-44EC-BE1C-74A104A172B0}">
      <dgm:prSet/>
      <dgm:spPr/>
      <dgm:t>
        <a:bodyPr/>
        <a:lstStyle/>
        <a:p>
          <a:endParaRPr lang="en-IN"/>
        </a:p>
      </dgm:t>
    </dgm:pt>
    <dgm:pt modelId="{7593D60B-36BE-429A-9926-633AE7A8D67E}">
      <dgm:prSet phldrT="[Text]"/>
      <dgm:spPr/>
      <dgm:t>
        <a:bodyPr/>
        <a:lstStyle/>
        <a:p>
          <a:r>
            <a:rPr lang="en-US" b="1" dirty="0"/>
            <a:t>Simplified Data Management and Insights: Facilitates streamlined data collection and actionable decision-making.</a:t>
          </a:r>
          <a:endParaRPr lang="en-IN" dirty="0"/>
        </a:p>
      </dgm:t>
    </dgm:pt>
    <dgm:pt modelId="{055D4363-4EE0-4B2E-8151-1289DF0A60FC}" type="parTrans" cxnId="{956C3C2F-346C-4B3D-80B9-66FABED75119}">
      <dgm:prSet/>
      <dgm:spPr/>
      <dgm:t>
        <a:bodyPr/>
        <a:lstStyle/>
        <a:p>
          <a:endParaRPr lang="en-IN"/>
        </a:p>
      </dgm:t>
    </dgm:pt>
    <dgm:pt modelId="{AD19BF7B-94B3-49F2-BE42-1B6D2980ABEF}" type="sibTrans" cxnId="{956C3C2F-346C-4B3D-80B9-66FABED75119}">
      <dgm:prSet/>
      <dgm:spPr/>
      <dgm:t>
        <a:bodyPr/>
        <a:lstStyle/>
        <a:p>
          <a:endParaRPr lang="en-IN"/>
        </a:p>
      </dgm:t>
    </dgm:pt>
    <dgm:pt modelId="{65040CEE-7FA9-42A6-B3B0-FDB76951726E}">
      <dgm:prSet phldrT="[Text]"/>
      <dgm:spPr>
        <a:solidFill>
          <a:schemeClr val="tx2">
            <a:lumMod val="20000"/>
            <a:lumOff val="80000"/>
          </a:schemeClr>
        </a:solidFill>
      </dgm:spPr>
      <dgm:t>
        <a:bodyPr/>
        <a:lstStyle/>
        <a:p>
          <a:endParaRPr lang="en-IN" dirty="0"/>
        </a:p>
      </dgm:t>
    </dgm:pt>
    <dgm:pt modelId="{263FA859-0FB9-4EF1-8BFE-2CAE81DD5A9A}" type="parTrans" cxnId="{0A611B75-DAAB-4AD8-9B68-1951490D48CE}">
      <dgm:prSet/>
      <dgm:spPr/>
      <dgm:t>
        <a:bodyPr/>
        <a:lstStyle/>
        <a:p>
          <a:endParaRPr lang="en-IN"/>
        </a:p>
      </dgm:t>
    </dgm:pt>
    <dgm:pt modelId="{23D02FEE-A859-42EA-AD91-44D9BC54CFD0}" type="sibTrans" cxnId="{0A611B75-DAAB-4AD8-9B68-1951490D48CE}">
      <dgm:prSet/>
      <dgm:spPr/>
      <dgm:t>
        <a:bodyPr/>
        <a:lstStyle/>
        <a:p>
          <a:endParaRPr lang="en-IN"/>
        </a:p>
      </dgm:t>
    </dgm:pt>
    <dgm:pt modelId="{AABDD5E7-0BFE-415E-A9C1-27CADC41711B}">
      <dgm:prSet phldrT="[Text]"/>
      <dgm:spPr/>
      <dgm:t>
        <a:bodyPr/>
        <a:lstStyle/>
        <a:p>
          <a:r>
            <a:rPr lang="en-US" b="1" dirty="0"/>
            <a:t>Enhanced Efficiency and Resource Savings : Improves operational performance and reduces time and costs in the transportation sector.</a:t>
          </a:r>
          <a:endParaRPr lang="en-IN" dirty="0"/>
        </a:p>
      </dgm:t>
    </dgm:pt>
    <dgm:pt modelId="{BD15C593-567D-4293-919E-217563A33124}" type="parTrans" cxnId="{D8CFF93E-8260-4856-8BBD-60177E875214}">
      <dgm:prSet/>
      <dgm:spPr/>
      <dgm:t>
        <a:bodyPr/>
        <a:lstStyle/>
        <a:p>
          <a:endParaRPr lang="en-IN"/>
        </a:p>
      </dgm:t>
    </dgm:pt>
    <dgm:pt modelId="{086659DA-F959-4A35-88E7-F3AD2F5D2411}" type="sibTrans" cxnId="{D8CFF93E-8260-4856-8BBD-60177E875214}">
      <dgm:prSet/>
      <dgm:spPr/>
      <dgm:t>
        <a:bodyPr/>
        <a:lstStyle/>
        <a:p>
          <a:endParaRPr lang="en-IN"/>
        </a:p>
      </dgm:t>
    </dgm:pt>
    <dgm:pt modelId="{B3C9F0F3-BAD4-49C2-AD57-EA0BB6F332A7}" type="pres">
      <dgm:prSet presAssocID="{B581BBA3-DE23-4D35-BA7E-2000CC190D41}" presName="linearFlow" presStyleCnt="0">
        <dgm:presLayoutVars>
          <dgm:dir/>
          <dgm:animLvl val="lvl"/>
          <dgm:resizeHandles val="exact"/>
        </dgm:presLayoutVars>
      </dgm:prSet>
      <dgm:spPr/>
    </dgm:pt>
    <dgm:pt modelId="{C210ED80-B62E-4F54-8DEF-DA525BC55644}" type="pres">
      <dgm:prSet presAssocID="{CD99BF4E-9DC5-4ABE-9B86-79BF95CC3EDA}" presName="composite" presStyleCnt="0"/>
      <dgm:spPr/>
    </dgm:pt>
    <dgm:pt modelId="{6A6E0D5C-6CC6-4955-AA2D-8A7C270D5C7E}" type="pres">
      <dgm:prSet presAssocID="{CD99BF4E-9DC5-4ABE-9B86-79BF95CC3EDA}" presName="parentText" presStyleLbl="alignNode1" presStyleIdx="0" presStyleCnt="3">
        <dgm:presLayoutVars>
          <dgm:chMax val="1"/>
          <dgm:bulletEnabled val="1"/>
        </dgm:presLayoutVars>
      </dgm:prSet>
      <dgm:spPr/>
    </dgm:pt>
    <dgm:pt modelId="{0195094D-7BC3-44CC-BB0D-996189D892AC}" type="pres">
      <dgm:prSet presAssocID="{CD99BF4E-9DC5-4ABE-9B86-79BF95CC3EDA}" presName="descendantText" presStyleLbl="alignAcc1" presStyleIdx="0" presStyleCnt="3">
        <dgm:presLayoutVars>
          <dgm:bulletEnabled val="1"/>
        </dgm:presLayoutVars>
      </dgm:prSet>
      <dgm:spPr/>
    </dgm:pt>
    <dgm:pt modelId="{A4893B81-0C9F-45E4-A5E8-48C8D613840D}" type="pres">
      <dgm:prSet presAssocID="{5E3AD922-FC9F-4EA7-A651-37EDD70294AC}" presName="sp" presStyleCnt="0"/>
      <dgm:spPr/>
    </dgm:pt>
    <dgm:pt modelId="{8C59608A-B7E1-4EAB-A660-F61A68E7A9FF}" type="pres">
      <dgm:prSet presAssocID="{6EEA647C-5065-449E-90A5-4F8E5BE1BD10}" presName="composite" presStyleCnt="0"/>
      <dgm:spPr/>
    </dgm:pt>
    <dgm:pt modelId="{0CD4E039-6872-4933-B057-5E8A78434E3A}" type="pres">
      <dgm:prSet presAssocID="{6EEA647C-5065-449E-90A5-4F8E5BE1BD10}" presName="parentText" presStyleLbl="alignNode1" presStyleIdx="1" presStyleCnt="3">
        <dgm:presLayoutVars>
          <dgm:chMax val="1"/>
          <dgm:bulletEnabled val="1"/>
        </dgm:presLayoutVars>
      </dgm:prSet>
      <dgm:spPr/>
    </dgm:pt>
    <dgm:pt modelId="{8AFF3574-D337-4930-8BAE-B1695006C8A9}" type="pres">
      <dgm:prSet presAssocID="{6EEA647C-5065-449E-90A5-4F8E5BE1BD10}" presName="descendantText" presStyleLbl="alignAcc1" presStyleIdx="1" presStyleCnt="3">
        <dgm:presLayoutVars>
          <dgm:bulletEnabled val="1"/>
        </dgm:presLayoutVars>
      </dgm:prSet>
      <dgm:spPr/>
    </dgm:pt>
    <dgm:pt modelId="{B138D725-DFB2-413B-BC1B-87B883AC0766}" type="pres">
      <dgm:prSet presAssocID="{8F0EBEFC-14EF-41EB-AC68-9DE7B8B403DD}" presName="sp" presStyleCnt="0"/>
      <dgm:spPr/>
    </dgm:pt>
    <dgm:pt modelId="{40EE8918-D1DE-49C3-94B4-AB68D7658D5B}" type="pres">
      <dgm:prSet presAssocID="{65040CEE-7FA9-42A6-B3B0-FDB76951726E}" presName="composite" presStyleCnt="0"/>
      <dgm:spPr/>
    </dgm:pt>
    <dgm:pt modelId="{6C3C66F3-F1C4-4D53-ACC0-706A7C08AC51}" type="pres">
      <dgm:prSet presAssocID="{65040CEE-7FA9-42A6-B3B0-FDB76951726E}" presName="parentText" presStyleLbl="alignNode1" presStyleIdx="2" presStyleCnt="3">
        <dgm:presLayoutVars>
          <dgm:chMax val="1"/>
          <dgm:bulletEnabled val="1"/>
        </dgm:presLayoutVars>
      </dgm:prSet>
      <dgm:spPr/>
    </dgm:pt>
    <dgm:pt modelId="{371B30F3-1DC4-4215-A965-280768DFCB49}" type="pres">
      <dgm:prSet presAssocID="{65040CEE-7FA9-42A6-B3B0-FDB76951726E}" presName="descendantText" presStyleLbl="alignAcc1" presStyleIdx="2" presStyleCnt="3">
        <dgm:presLayoutVars>
          <dgm:bulletEnabled val="1"/>
        </dgm:presLayoutVars>
      </dgm:prSet>
      <dgm:spPr/>
    </dgm:pt>
  </dgm:ptLst>
  <dgm:cxnLst>
    <dgm:cxn modelId="{07A24C00-EC10-4E33-9ADA-0B69FF4DC7F7}" type="presOf" srcId="{CD99BF4E-9DC5-4ABE-9B86-79BF95CC3EDA}" destId="{6A6E0D5C-6CC6-4955-AA2D-8A7C270D5C7E}" srcOrd="0" destOrd="0" presId="urn:microsoft.com/office/officeart/2005/8/layout/chevron2"/>
    <dgm:cxn modelId="{956C3C2F-346C-4B3D-80B9-66FABED75119}" srcId="{6EEA647C-5065-449E-90A5-4F8E5BE1BD10}" destId="{7593D60B-36BE-429A-9926-633AE7A8D67E}" srcOrd="1" destOrd="0" parTransId="{055D4363-4EE0-4B2E-8151-1289DF0A60FC}" sibTransId="{AD19BF7B-94B3-49F2-BE42-1B6D2980ABEF}"/>
    <dgm:cxn modelId="{8BF8523B-EA8B-4869-BB38-2DCC4AEF8829}" srcId="{B581BBA3-DE23-4D35-BA7E-2000CC190D41}" destId="{CD99BF4E-9DC5-4ABE-9B86-79BF95CC3EDA}" srcOrd="0" destOrd="0" parTransId="{E5630151-E21A-4F82-9A24-29C629B9B0C4}" sibTransId="{5E3AD922-FC9F-4EA7-A651-37EDD70294AC}"/>
    <dgm:cxn modelId="{D4FA643D-B4EE-4759-A465-5B15EC97B200}" srcId="{B581BBA3-DE23-4D35-BA7E-2000CC190D41}" destId="{6EEA647C-5065-449E-90A5-4F8E5BE1BD10}" srcOrd="1" destOrd="0" parTransId="{B4CC630B-B5EC-41BE-B16F-30815D9764C7}" sibTransId="{8F0EBEFC-14EF-41EB-AC68-9DE7B8B403DD}"/>
    <dgm:cxn modelId="{D8CFF93E-8260-4856-8BBD-60177E875214}" srcId="{65040CEE-7FA9-42A6-B3B0-FDB76951726E}" destId="{AABDD5E7-0BFE-415E-A9C1-27CADC41711B}" srcOrd="0" destOrd="0" parTransId="{BD15C593-567D-4293-919E-217563A33124}" sibTransId="{086659DA-F959-4A35-88E7-F3AD2F5D2411}"/>
    <dgm:cxn modelId="{B660196A-B68B-49A5-BDA1-D0B9DEA65D73}" srcId="{CD99BF4E-9DC5-4ABE-9B86-79BF95CC3EDA}" destId="{D4A44690-7F2D-49F1-AFCC-FD8439DCE4B6}" srcOrd="0" destOrd="0" parTransId="{8EEBF552-79E8-42BF-9552-21E85D6FC2B5}" sibTransId="{7DDDAE8C-71FA-4EDE-BC0D-8EB6E1AA36CA}"/>
    <dgm:cxn modelId="{60D7C571-946A-41D4-A867-3A9106C2F95E}" type="presOf" srcId="{43190FF8-0712-4C77-B786-0406A03D55B4}" destId="{8AFF3574-D337-4930-8BAE-B1695006C8A9}" srcOrd="0" destOrd="0" presId="urn:microsoft.com/office/officeart/2005/8/layout/chevron2"/>
    <dgm:cxn modelId="{0A611B75-DAAB-4AD8-9B68-1951490D48CE}" srcId="{B581BBA3-DE23-4D35-BA7E-2000CC190D41}" destId="{65040CEE-7FA9-42A6-B3B0-FDB76951726E}" srcOrd="2" destOrd="0" parTransId="{263FA859-0FB9-4EF1-8BFE-2CAE81DD5A9A}" sibTransId="{23D02FEE-A859-42EA-AD91-44D9BC54CFD0}"/>
    <dgm:cxn modelId="{FC5EA375-DB13-4607-96D6-130309EF6998}" type="presOf" srcId="{AABDD5E7-0BFE-415E-A9C1-27CADC41711B}" destId="{371B30F3-1DC4-4215-A965-280768DFCB49}" srcOrd="0" destOrd="0" presId="urn:microsoft.com/office/officeart/2005/8/layout/chevron2"/>
    <dgm:cxn modelId="{2D3F8B57-F6BC-4D13-8553-E18C44F429C7}" srcId="{CD99BF4E-9DC5-4ABE-9B86-79BF95CC3EDA}" destId="{3420DE45-0ACB-4005-9B16-F1236B1E4745}" srcOrd="1" destOrd="0" parTransId="{E8C6EAF8-1DDA-48C9-AD88-000D63566E5D}" sibTransId="{16591594-3CA9-45AE-9E68-E8466EB7EEB3}"/>
    <dgm:cxn modelId="{8C5E0582-29DA-416E-983B-6DCD1EB47813}" type="presOf" srcId="{65040CEE-7FA9-42A6-B3B0-FDB76951726E}" destId="{6C3C66F3-F1C4-4D53-ACC0-706A7C08AC51}" srcOrd="0" destOrd="0" presId="urn:microsoft.com/office/officeart/2005/8/layout/chevron2"/>
    <dgm:cxn modelId="{F38C1598-14C1-44EF-802B-BC6409F0EFB4}" type="presOf" srcId="{B581BBA3-DE23-4D35-BA7E-2000CC190D41}" destId="{B3C9F0F3-BAD4-49C2-AD57-EA0BB6F332A7}" srcOrd="0" destOrd="0" presId="urn:microsoft.com/office/officeart/2005/8/layout/chevron2"/>
    <dgm:cxn modelId="{3B5F3299-BB00-44EC-BE1C-74A104A172B0}" srcId="{6EEA647C-5065-449E-90A5-4F8E5BE1BD10}" destId="{43190FF8-0712-4C77-B786-0406A03D55B4}" srcOrd="0" destOrd="0" parTransId="{B8BF6351-B11C-412C-8A29-422FCB2927A0}" sibTransId="{0767EDEF-0310-4629-A6B5-FD5410C1175E}"/>
    <dgm:cxn modelId="{9B99ABAC-1852-4183-9CDE-917E85466E24}" type="presOf" srcId="{3420DE45-0ACB-4005-9B16-F1236B1E4745}" destId="{0195094D-7BC3-44CC-BB0D-996189D892AC}" srcOrd="0" destOrd="1" presId="urn:microsoft.com/office/officeart/2005/8/layout/chevron2"/>
    <dgm:cxn modelId="{3487EED2-E554-4B5F-BDF3-255188A38D69}" type="presOf" srcId="{6EEA647C-5065-449E-90A5-4F8E5BE1BD10}" destId="{0CD4E039-6872-4933-B057-5E8A78434E3A}" srcOrd="0" destOrd="0" presId="urn:microsoft.com/office/officeart/2005/8/layout/chevron2"/>
    <dgm:cxn modelId="{9BEB50EB-FE40-4444-902F-5AC41F2C6C37}" type="presOf" srcId="{7593D60B-36BE-429A-9926-633AE7A8D67E}" destId="{8AFF3574-D337-4930-8BAE-B1695006C8A9}" srcOrd="0" destOrd="1" presId="urn:microsoft.com/office/officeart/2005/8/layout/chevron2"/>
    <dgm:cxn modelId="{4BF208FD-73F3-4C4F-A2AA-501B2A1DCB22}" type="presOf" srcId="{D4A44690-7F2D-49F1-AFCC-FD8439DCE4B6}" destId="{0195094D-7BC3-44CC-BB0D-996189D892AC}" srcOrd="0" destOrd="0" presId="urn:microsoft.com/office/officeart/2005/8/layout/chevron2"/>
    <dgm:cxn modelId="{55E6AE72-1E81-437C-9984-9116912F84F3}" type="presParOf" srcId="{B3C9F0F3-BAD4-49C2-AD57-EA0BB6F332A7}" destId="{C210ED80-B62E-4F54-8DEF-DA525BC55644}" srcOrd="0" destOrd="0" presId="urn:microsoft.com/office/officeart/2005/8/layout/chevron2"/>
    <dgm:cxn modelId="{AD15E877-F16B-4360-B2DC-1015D55755D0}" type="presParOf" srcId="{C210ED80-B62E-4F54-8DEF-DA525BC55644}" destId="{6A6E0D5C-6CC6-4955-AA2D-8A7C270D5C7E}" srcOrd="0" destOrd="0" presId="urn:microsoft.com/office/officeart/2005/8/layout/chevron2"/>
    <dgm:cxn modelId="{F4CA0AFF-35C3-4EDF-95EF-31434CEF239C}" type="presParOf" srcId="{C210ED80-B62E-4F54-8DEF-DA525BC55644}" destId="{0195094D-7BC3-44CC-BB0D-996189D892AC}" srcOrd="1" destOrd="0" presId="urn:microsoft.com/office/officeart/2005/8/layout/chevron2"/>
    <dgm:cxn modelId="{D96B7713-BF68-4274-A8C6-509BB0C5C6AC}" type="presParOf" srcId="{B3C9F0F3-BAD4-49C2-AD57-EA0BB6F332A7}" destId="{A4893B81-0C9F-45E4-A5E8-48C8D613840D}" srcOrd="1" destOrd="0" presId="urn:microsoft.com/office/officeart/2005/8/layout/chevron2"/>
    <dgm:cxn modelId="{C562B013-8A39-4529-82D5-C9CE3F0FE835}" type="presParOf" srcId="{B3C9F0F3-BAD4-49C2-AD57-EA0BB6F332A7}" destId="{8C59608A-B7E1-4EAB-A660-F61A68E7A9FF}" srcOrd="2" destOrd="0" presId="urn:microsoft.com/office/officeart/2005/8/layout/chevron2"/>
    <dgm:cxn modelId="{2F3CF717-5B79-4198-AB86-9EB94AA6795C}" type="presParOf" srcId="{8C59608A-B7E1-4EAB-A660-F61A68E7A9FF}" destId="{0CD4E039-6872-4933-B057-5E8A78434E3A}" srcOrd="0" destOrd="0" presId="urn:microsoft.com/office/officeart/2005/8/layout/chevron2"/>
    <dgm:cxn modelId="{9F054603-A26C-4E15-9D1E-CC7C2D5A60CA}" type="presParOf" srcId="{8C59608A-B7E1-4EAB-A660-F61A68E7A9FF}" destId="{8AFF3574-D337-4930-8BAE-B1695006C8A9}" srcOrd="1" destOrd="0" presId="urn:microsoft.com/office/officeart/2005/8/layout/chevron2"/>
    <dgm:cxn modelId="{837DC57E-CFD5-45CB-9C77-C0AE9D518488}" type="presParOf" srcId="{B3C9F0F3-BAD4-49C2-AD57-EA0BB6F332A7}" destId="{B138D725-DFB2-413B-BC1B-87B883AC0766}" srcOrd="3" destOrd="0" presId="urn:microsoft.com/office/officeart/2005/8/layout/chevron2"/>
    <dgm:cxn modelId="{11C27BCF-5A41-4D68-9EEA-8F4100348609}" type="presParOf" srcId="{B3C9F0F3-BAD4-49C2-AD57-EA0BB6F332A7}" destId="{40EE8918-D1DE-49C3-94B4-AB68D7658D5B}" srcOrd="4" destOrd="0" presId="urn:microsoft.com/office/officeart/2005/8/layout/chevron2"/>
    <dgm:cxn modelId="{55A8C469-950C-434D-B1CF-4C72FEB26C80}" type="presParOf" srcId="{40EE8918-D1DE-49C3-94B4-AB68D7658D5B}" destId="{6C3C66F3-F1C4-4D53-ACC0-706A7C08AC51}" srcOrd="0" destOrd="0" presId="urn:microsoft.com/office/officeart/2005/8/layout/chevron2"/>
    <dgm:cxn modelId="{AD92F8F4-5902-4DAF-B7BA-57FB36884B5E}" type="presParOf" srcId="{40EE8918-D1DE-49C3-94B4-AB68D7658D5B}" destId="{371B30F3-1DC4-4215-A965-280768DFCB49}"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966281" y="686811"/>
          <a:ext cx="1033593" cy="1033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6515" y="1813633"/>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Data Scrapping </a:t>
          </a:r>
        </a:p>
      </dsp:txBody>
      <dsp:txXfrm>
        <a:off x="6515" y="1813633"/>
        <a:ext cx="2953125" cy="442968"/>
      </dsp:txXfrm>
    </dsp:sp>
    <dsp:sp modelId="{DD091D0A-5A25-4241-91F3-18D32B0BDD4F}">
      <dsp:nvSpPr>
        <dsp:cNvPr id="0" name=""/>
        <dsp:cNvSpPr/>
      </dsp:nvSpPr>
      <dsp:spPr>
        <a:xfrm>
          <a:off x="6515" y="2299964"/>
          <a:ext cx="2953125" cy="55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Extraction Of Redbus </a:t>
          </a:r>
        </a:p>
        <a:p>
          <a:pPr marL="0" lvl="0" indent="0" algn="ctr" defTabSz="755650">
            <a:lnSpc>
              <a:spcPct val="100000"/>
            </a:lnSpc>
            <a:spcBef>
              <a:spcPct val="0"/>
            </a:spcBef>
            <a:spcAft>
              <a:spcPct val="35000"/>
            </a:spcAft>
            <a:buNone/>
          </a:pPr>
          <a:r>
            <a:rPr lang="en-US" sz="1700" kern="1200" dirty="0"/>
            <a:t>Data Using Selenium </a:t>
          </a:r>
        </a:p>
      </dsp:txBody>
      <dsp:txXfrm>
        <a:off x="6515" y="2299964"/>
        <a:ext cx="2953125" cy="554936"/>
      </dsp:txXfrm>
    </dsp:sp>
    <dsp:sp modelId="{210823F6-AC1A-46E3-9D99-A319DF497539}">
      <dsp:nvSpPr>
        <dsp:cNvPr id="0" name=""/>
        <dsp:cNvSpPr/>
      </dsp:nvSpPr>
      <dsp:spPr>
        <a:xfrm>
          <a:off x="4436203" y="686811"/>
          <a:ext cx="1033593" cy="10335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476437" y="1813633"/>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Data Storage</a:t>
          </a:r>
        </a:p>
      </dsp:txBody>
      <dsp:txXfrm>
        <a:off x="3476437" y="1813633"/>
        <a:ext cx="2953125" cy="442968"/>
      </dsp:txXfrm>
    </dsp:sp>
    <dsp:sp modelId="{7CD40649-A74C-4AD8-B9D0-2573A1955C91}">
      <dsp:nvSpPr>
        <dsp:cNvPr id="0" name=""/>
        <dsp:cNvSpPr/>
      </dsp:nvSpPr>
      <dsp:spPr>
        <a:xfrm>
          <a:off x="3476437" y="2299964"/>
          <a:ext cx="2953125" cy="55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Storing the Scrapped data in a Data base using SQL</a:t>
          </a:r>
        </a:p>
      </dsp:txBody>
      <dsp:txXfrm>
        <a:off x="3476437" y="2299964"/>
        <a:ext cx="2953125" cy="554936"/>
      </dsp:txXfrm>
    </dsp:sp>
    <dsp:sp modelId="{B0A3ABD2-C471-4A21-8AEF-3843C86919E1}">
      <dsp:nvSpPr>
        <dsp:cNvPr id="0" name=""/>
        <dsp:cNvSpPr/>
      </dsp:nvSpPr>
      <dsp:spPr>
        <a:xfrm>
          <a:off x="7906125" y="686811"/>
          <a:ext cx="1033593" cy="1033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6946359" y="1813633"/>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Streamlit</a:t>
          </a:r>
        </a:p>
      </dsp:txBody>
      <dsp:txXfrm>
        <a:off x="6946359" y="1813633"/>
        <a:ext cx="2953125" cy="442968"/>
      </dsp:txXfrm>
    </dsp:sp>
    <dsp:sp modelId="{6418EBED-F111-425B-8EE2-06B8B2297A68}">
      <dsp:nvSpPr>
        <dsp:cNvPr id="0" name=""/>
        <dsp:cNvSpPr/>
      </dsp:nvSpPr>
      <dsp:spPr>
        <a:xfrm>
          <a:off x="6946359" y="2299964"/>
          <a:ext cx="2953125" cy="55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Build Streamlit App to display scrapped data </a:t>
          </a:r>
        </a:p>
      </dsp:txBody>
      <dsp:txXfrm>
        <a:off x="6946359" y="2299964"/>
        <a:ext cx="2953125" cy="554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07B80-5349-46E3-A403-65B714988103}">
      <dsp:nvSpPr>
        <dsp:cNvPr id="0" name=""/>
        <dsp:cNvSpPr/>
      </dsp:nvSpPr>
      <dsp:spPr>
        <a:xfrm>
          <a:off x="0" y="326440"/>
          <a:ext cx="12124943" cy="43525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00F529-181B-4E18-8256-2C0A3CFB8F95}">
      <dsp:nvSpPr>
        <dsp:cNvPr id="0" name=""/>
        <dsp:cNvSpPr/>
      </dsp:nvSpPr>
      <dsp:spPr>
        <a:xfrm>
          <a:off x="0" y="0"/>
          <a:ext cx="10912449" cy="435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341376" rIns="341376" bIns="341376" numCol="1" spcCol="1270" anchor="b" anchorCtr="0">
          <a:noAutofit/>
        </a:bodyPr>
        <a:lstStyle/>
        <a:p>
          <a:pPr marL="0" lvl="0" indent="0" algn="ctr" defTabSz="2133600">
            <a:lnSpc>
              <a:spcPct val="90000"/>
            </a:lnSpc>
            <a:spcBef>
              <a:spcPct val="0"/>
            </a:spcBef>
            <a:spcAft>
              <a:spcPct val="35000"/>
            </a:spcAft>
            <a:buNone/>
          </a:pPr>
          <a:r>
            <a:rPr lang="en-IN" sz="4800" kern="1200" dirty="0"/>
            <a:t>Outcomes of the Project</a:t>
          </a:r>
        </a:p>
      </dsp:txBody>
      <dsp:txXfrm>
        <a:off x="0" y="0"/>
        <a:ext cx="10912449" cy="435254"/>
      </dsp:txXfrm>
    </dsp:sp>
    <dsp:sp modelId="{E1660624-B14C-49B7-BFFF-29423E6E0933}">
      <dsp:nvSpPr>
        <dsp:cNvPr id="0" name=""/>
        <dsp:cNvSpPr/>
      </dsp:nvSpPr>
      <dsp:spPr>
        <a:xfrm>
          <a:off x="5401818" y="489661"/>
          <a:ext cx="108813" cy="1088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E0D5C-6CC6-4955-AA2D-8A7C270D5C7E}">
      <dsp:nvSpPr>
        <dsp:cNvPr id="0" name=""/>
        <dsp:cNvSpPr/>
      </dsp:nvSpPr>
      <dsp:spPr>
        <a:xfrm rot="5400000">
          <a:off x="-216656" y="218318"/>
          <a:ext cx="1444376" cy="1011063"/>
        </a:xfrm>
        <a:prstGeom prst="chevron">
          <a:avLst/>
        </a:prstGeom>
        <a:solidFill>
          <a:schemeClr val="tx2">
            <a:lumMod val="20000"/>
            <a:lumOff val="8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en-IN" sz="3100" kern="1200" dirty="0"/>
        </a:p>
      </dsp:txBody>
      <dsp:txXfrm rot="-5400000">
        <a:off x="1" y="507194"/>
        <a:ext cx="1011063" cy="433313"/>
      </dsp:txXfrm>
    </dsp:sp>
    <dsp:sp modelId="{0195094D-7BC3-44CC-BB0D-996189D892AC}">
      <dsp:nvSpPr>
        <dsp:cNvPr id="0" name=""/>
        <dsp:cNvSpPr/>
      </dsp:nvSpPr>
      <dsp:spPr>
        <a:xfrm rot="5400000">
          <a:off x="6132109" y="-5119383"/>
          <a:ext cx="938845" cy="1118093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t>Automated Real-Time Data Scraping :Ensures up-to-date information availability.</a:t>
          </a:r>
          <a:endParaRPr lang="en-IN" sz="2000" kern="1200" dirty="0"/>
        </a:p>
        <a:p>
          <a:pPr marL="228600" lvl="1" indent="-228600" algn="l" defTabSz="889000">
            <a:lnSpc>
              <a:spcPct val="90000"/>
            </a:lnSpc>
            <a:spcBef>
              <a:spcPct val="0"/>
            </a:spcBef>
            <a:spcAft>
              <a:spcPct val="15000"/>
            </a:spcAft>
            <a:buChar char="•"/>
          </a:pPr>
          <a:r>
            <a:rPr lang="en-IN" sz="2000" b="1" kern="1200" dirty="0"/>
            <a:t>Comprehensive Filtering and Visualization:</a:t>
          </a:r>
          <a:r>
            <a:rPr lang="en-US" sz="2000" b="1" kern="1200" dirty="0"/>
            <a:t>Offers filtering by route, price, availability, and ratings with a user-friendly interface.</a:t>
          </a:r>
          <a:endParaRPr lang="en-IN" sz="2000" kern="1200" dirty="0"/>
        </a:p>
      </dsp:txBody>
      <dsp:txXfrm rot="-5400000">
        <a:off x="1011064" y="47493"/>
        <a:ext cx="11135105" cy="847183"/>
      </dsp:txXfrm>
    </dsp:sp>
    <dsp:sp modelId="{0CD4E039-6872-4933-B057-5E8A78434E3A}">
      <dsp:nvSpPr>
        <dsp:cNvPr id="0" name=""/>
        <dsp:cNvSpPr/>
      </dsp:nvSpPr>
      <dsp:spPr>
        <a:xfrm rot="5400000">
          <a:off x="-216656" y="1466524"/>
          <a:ext cx="1444376" cy="1011063"/>
        </a:xfrm>
        <a:prstGeom prst="chevron">
          <a:avLst/>
        </a:prstGeom>
        <a:solidFill>
          <a:schemeClr val="tx2">
            <a:lumMod val="20000"/>
            <a:lumOff val="8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en-IN" sz="3100" kern="1200" dirty="0"/>
        </a:p>
      </dsp:txBody>
      <dsp:txXfrm rot="-5400000">
        <a:off x="1" y="1755400"/>
        <a:ext cx="1011063" cy="433313"/>
      </dsp:txXfrm>
    </dsp:sp>
    <dsp:sp modelId="{8AFF3574-D337-4930-8BAE-B1695006C8A9}">
      <dsp:nvSpPr>
        <dsp:cNvPr id="0" name=""/>
        <dsp:cNvSpPr/>
      </dsp:nvSpPr>
      <dsp:spPr>
        <a:xfrm rot="5400000">
          <a:off x="6132109" y="-3871178"/>
          <a:ext cx="938845" cy="1118093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t>SQL-Based Data Analysis and Retrieval: Enables efficient querying and handling of large data sets. </a:t>
          </a:r>
          <a:endParaRPr lang="en-IN" sz="2000" kern="1200" dirty="0"/>
        </a:p>
        <a:p>
          <a:pPr marL="228600" lvl="1" indent="-228600" algn="l" defTabSz="889000">
            <a:lnSpc>
              <a:spcPct val="90000"/>
            </a:lnSpc>
            <a:spcBef>
              <a:spcPct val="0"/>
            </a:spcBef>
            <a:spcAft>
              <a:spcPct val="15000"/>
            </a:spcAft>
            <a:buChar char="•"/>
          </a:pPr>
          <a:r>
            <a:rPr lang="en-US" sz="2000" b="1" kern="1200" dirty="0"/>
            <a:t>Simplified Data Management and Insights: Facilitates streamlined data collection and actionable decision-making.</a:t>
          </a:r>
          <a:endParaRPr lang="en-IN" sz="2000" kern="1200" dirty="0"/>
        </a:p>
      </dsp:txBody>
      <dsp:txXfrm rot="-5400000">
        <a:off x="1011064" y="1295698"/>
        <a:ext cx="11135105" cy="847183"/>
      </dsp:txXfrm>
    </dsp:sp>
    <dsp:sp modelId="{6C3C66F3-F1C4-4D53-ACC0-706A7C08AC51}">
      <dsp:nvSpPr>
        <dsp:cNvPr id="0" name=""/>
        <dsp:cNvSpPr/>
      </dsp:nvSpPr>
      <dsp:spPr>
        <a:xfrm rot="5400000">
          <a:off x="-216656" y="2714729"/>
          <a:ext cx="1444376" cy="1011063"/>
        </a:xfrm>
        <a:prstGeom prst="chevron">
          <a:avLst/>
        </a:prstGeom>
        <a:solidFill>
          <a:schemeClr val="tx2">
            <a:lumMod val="20000"/>
            <a:lumOff val="8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en-IN" sz="3100" kern="1200" dirty="0"/>
        </a:p>
      </dsp:txBody>
      <dsp:txXfrm rot="-5400000">
        <a:off x="1" y="3003605"/>
        <a:ext cx="1011063" cy="433313"/>
      </dsp:txXfrm>
    </dsp:sp>
    <dsp:sp modelId="{371B30F3-1DC4-4215-A965-280768DFCB49}">
      <dsp:nvSpPr>
        <dsp:cNvPr id="0" name=""/>
        <dsp:cNvSpPr/>
      </dsp:nvSpPr>
      <dsp:spPr>
        <a:xfrm rot="5400000">
          <a:off x="6132109" y="-2622972"/>
          <a:ext cx="938845" cy="1118093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t>Enhanced Efficiency and Resource Savings : Improves operational performance and reduces time and costs in the transportation sector.</a:t>
          </a:r>
          <a:endParaRPr lang="en-IN" sz="2000" kern="1200" dirty="0"/>
        </a:p>
      </dsp:txBody>
      <dsp:txXfrm rot="-5400000">
        <a:off x="1011064" y="2543904"/>
        <a:ext cx="11135105" cy="84718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D38747-4367-4BD2-8D51-C97E202738E2}" type="datetime1">
              <a:rPr lang="en-US" smtClean="0"/>
              <a:t>12/4/2024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966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47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4913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1636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3660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7886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78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84208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60019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84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155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741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500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254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954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149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47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12/4/2024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41800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D42997-05F5-D386-D3AB-7F12F2BCB721}"/>
              </a:ext>
            </a:extLst>
          </p:cNvPr>
          <p:cNvSpPr/>
          <p:nvPr/>
        </p:nvSpPr>
        <p:spPr>
          <a:xfrm>
            <a:off x="-2775831" y="2551837"/>
            <a:ext cx="10271760" cy="1754326"/>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Redbus</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Data Scrapping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8798527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ADD1A-9723-7F6F-07E6-2DE04D203920}"/>
              </a:ext>
            </a:extLst>
          </p:cNvPr>
          <p:cNvPicPr>
            <a:picLocks noChangeAspect="1"/>
          </p:cNvPicPr>
          <p:nvPr/>
        </p:nvPicPr>
        <p:blipFill>
          <a:blip r:embed="rId2"/>
          <a:stretch>
            <a:fillRect/>
          </a:stretch>
        </p:blipFill>
        <p:spPr>
          <a:xfrm>
            <a:off x="0" y="155575"/>
            <a:ext cx="12192000" cy="6546850"/>
          </a:xfrm>
          <a:prstGeom prst="rect">
            <a:avLst/>
          </a:prstGeom>
        </p:spPr>
      </p:pic>
    </p:spTree>
    <p:extLst>
      <p:ext uri="{BB962C8B-B14F-4D97-AF65-F5344CB8AC3E}">
        <p14:creationId xmlns:p14="http://schemas.microsoft.com/office/powerpoint/2010/main" val="410370427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ight bulb glowing">
            <a:extLst>
              <a:ext uri="{FF2B5EF4-FFF2-40B4-BE49-F238E27FC236}">
                <a16:creationId xmlns:a16="http://schemas.microsoft.com/office/drawing/2014/main" id="{64500923-13FB-E9CA-7F13-275423754145}"/>
              </a:ext>
            </a:extLst>
          </p:cNvPr>
          <p:cNvPicPr preferRelativeResize="0">
            <a:picLocks/>
          </p:cNvPicPr>
          <p:nvPr/>
        </p:nvPicPr>
        <p:blipFill>
          <a:blip r:embed="rId2"/>
          <a:stretch>
            <a:fillRect/>
          </a:stretch>
        </p:blipFill>
        <p:spPr>
          <a:xfrm>
            <a:off x="-463324" y="-99060"/>
            <a:ext cx="12655323" cy="6957060"/>
          </a:xfrm>
          <a:prstGeom prst="rect">
            <a:avLst/>
          </a:prstGeom>
        </p:spPr>
      </p:pic>
      <p:sp>
        <p:nvSpPr>
          <p:cNvPr id="4" name="TextBox 3">
            <a:extLst>
              <a:ext uri="{FF2B5EF4-FFF2-40B4-BE49-F238E27FC236}">
                <a16:creationId xmlns:a16="http://schemas.microsoft.com/office/drawing/2014/main" id="{5C23C466-8D40-9F6D-CDD2-BAF2404628F9}"/>
              </a:ext>
            </a:extLst>
          </p:cNvPr>
          <p:cNvSpPr txBox="1"/>
          <p:nvPr/>
        </p:nvSpPr>
        <p:spPr>
          <a:xfrm>
            <a:off x="1537765" y="3244334"/>
            <a:ext cx="9601200" cy="369332"/>
          </a:xfrm>
          <a:prstGeom prst="rect">
            <a:avLst/>
          </a:prstGeom>
          <a:noFill/>
        </p:spPr>
        <p:txBody>
          <a:bodyPr wrap="square" rtlCol="0">
            <a:spAutoFit/>
          </a:bodyPr>
          <a:lstStyle/>
          <a:p>
            <a:r>
              <a:rPr lang="en-US" dirty="0"/>
              <a:t>“The expert in anything was once a beginner”.                                                    </a:t>
            </a:r>
            <a:endParaRPr lang="en-IN" dirty="0"/>
          </a:p>
        </p:txBody>
      </p:sp>
      <p:pic>
        <p:nvPicPr>
          <p:cNvPr id="8" name="Graphic 7" descr="Turtle with solid fill">
            <a:extLst>
              <a:ext uri="{FF2B5EF4-FFF2-40B4-BE49-F238E27FC236}">
                <a16:creationId xmlns:a16="http://schemas.microsoft.com/office/drawing/2014/main" id="{A72E4B18-9F0E-5EA1-399E-1DEB3F01FA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820" y="2922270"/>
            <a:ext cx="914400" cy="914400"/>
          </a:xfrm>
          <a:prstGeom prst="rect">
            <a:avLst/>
          </a:prstGeom>
        </p:spPr>
      </p:pic>
      <p:sp>
        <p:nvSpPr>
          <p:cNvPr id="9" name="Rectangle 8">
            <a:extLst>
              <a:ext uri="{FF2B5EF4-FFF2-40B4-BE49-F238E27FC236}">
                <a16:creationId xmlns:a16="http://schemas.microsoft.com/office/drawing/2014/main" id="{8FB2CD89-AA61-7863-EFA1-AED7FFCE5119}"/>
              </a:ext>
            </a:extLst>
          </p:cNvPr>
          <p:cNvSpPr/>
          <p:nvPr/>
        </p:nvSpPr>
        <p:spPr>
          <a:xfrm>
            <a:off x="-371659" y="2148185"/>
            <a:ext cx="8116679"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703426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B37C-56AB-172F-2D9A-186A77F75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689B4-F7E9-44B3-F09B-B8ACBC65391C}"/>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kumimoji="0" lang="en-IN" sz="3600" b="0" i="0" u="none" strike="noStrike" kern="1200" cap="all" spc="0" normalizeH="0" baseline="0" noProof="0" dirty="0">
                <a:ln>
                  <a:noFill/>
                </a:ln>
                <a:solidFill>
                  <a:prstClr val="white"/>
                </a:solidFill>
                <a:effectLst/>
                <a:uLnTx/>
                <a:uFillTx/>
                <a:latin typeface="Tw Cen MT" panose="020B0602020104020603"/>
                <a:ea typeface="+mj-ea"/>
                <a:cs typeface="+mj-cs"/>
              </a:rPr>
              <a:t>        Problem Statement</a:t>
            </a:r>
            <a:endParaRPr lang="en-IN" dirty="0">
              <a:latin typeface="+mn-lt"/>
            </a:endParaRPr>
          </a:p>
        </p:txBody>
      </p:sp>
      <p:sp>
        <p:nvSpPr>
          <p:cNvPr id="3" name="Content Placeholder 2">
            <a:extLst>
              <a:ext uri="{FF2B5EF4-FFF2-40B4-BE49-F238E27FC236}">
                <a16:creationId xmlns:a16="http://schemas.microsoft.com/office/drawing/2014/main" id="{C7EC93EF-A97F-576F-799D-FCEE2CB78AC8}"/>
              </a:ext>
            </a:extLst>
          </p:cNvPr>
          <p:cNvSpPr>
            <a:spLocks noGrp="1"/>
          </p:cNvSpPr>
          <p:nvPr>
            <p:ph idx="1"/>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2500" lnSpcReduction="10000"/>
          </a:bodyPr>
          <a:lstStyle/>
          <a:p>
            <a:pPr marL="0" marR="0" lvl="0" indent="0" algn="l" defTabSz="914400" rtl="0" eaLnBrk="1" fontAlgn="auto" latinLnBrk="0" hangingPunct="1">
              <a:lnSpc>
                <a:spcPct val="120000"/>
              </a:lnSpc>
              <a:spcBef>
                <a:spcPts val="1000"/>
              </a:spcBef>
              <a:spcAft>
                <a:spcPts val="0"/>
              </a:spcAft>
              <a:buClrTx/>
              <a:buSzPct val="125000"/>
              <a:buNone/>
              <a:tabLst/>
              <a:defRPr/>
            </a:pPr>
            <a:endPar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The "Redbus Data Scraping and Filtering with Streamlit Application" aims to revolutionize the transportation industry by providing a comprehensive solution for collecting, analyzing, and visualizing bus travel data. By utilizing Selenium for web scraping, this project automates the extraction of detailed information from Redbus, including bus routes, schedules, prices, and seat availability. By streamlining data collection and providing powerful tools for data-driven decision-making, this project can significantly improve operational efficiency and strategic planning in the transportation industry.</a:t>
            </a:r>
          </a:p>
          <a:p>
            <a:pPr marL="0" indent="0">
              <a:buNone/>
            </a:pPr>
            <a:endParaRPr lang="en-US" dirty="0"/>
          </a:p>
        </p:txBody>
      </p:sp>
      <p:pic>
        <p:nvPicPr>
          <p:cNvPr id="13" name="Graphic 12" descr="Classroom with solid fill">
            <a:extLst>
              <a:ext uri="{FF2B5EF4-FFF2-40B4-BE49-F238E27FC236}">
                <a16:creationId xmlns:a16="http://schemas.microsoft.com/office/drawing/2014/main" id="{F0B18387-D3F3-CD0A-3CD7-59FDEB3D18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40536" y="883984"/>
            <a:ext cx="914400" cy="914400"/>
          </a:xfrm>
          <a:prstGeom prst="rect">
            <a:avLst/>
          </a:prstGeom>
        </p:spPr>
      </p:pic>
    </p:spTree>
    <p:extLst>
      <p:ext uri="{BB962C8B-B14F-4D97-AF65-F5344CB8AC3E}">
        <p14:creationId xmlns:p14="http://schemas.microsoft.com/office/powerpoint/2010/main" val="3548761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p:txBody>
          <a:bodyPr>
            <a:normAutofit/>
          </a:bodyPr>
          <a:lstStyle/>
          <a:p>
            <a:r>
              <a:rPr lang="en-US" dirty="0"/>
              <a:t>     approach </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26664106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Graphic 14" descr="Lightbulb and gear with solid fill">
            <a:extLst>
              <a:ext uri="{FF2B5EF4-FFF2-40B4-BE49-F238E27FC236}">
                <a16:creationId xmlns:a16="http://schemas.microsoft.com/office/drawing/2014/main" id="{494FD5F8-E815-01C8-F835-27F92DDFCB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560" y="890016"/>
            <a:ext cx="792480" cy="792480"/>
          </a:xfrm>
          <a:prstGeom prst="rect">
            <a:avLst/>
          </a:prstGeom>
        </p:spPr>
      </p:pic>
    </p:spTree>
    <p:extLst>
      <p:ext uri="{BB962C8B-B14F-4D97-AF65-F5344CB8AC3E}">
        <p14:creationId xmlns:p14="http://schemas.microsoft.com/office/powerpoint/2010/main" val="3265077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763A-4123-C80E-76DB-E52312A7C9F1}"/>
              </a:ext>
            </a:extLst>
          </p:cNvPr>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IN" sz="4800" dirty="0">
                <a:effectLst/>
                <a:latin typeface="+mn-lt"/>
              </a:rPr>
              <a:t>      Technologies</a:t>
            </a:r>
            <a:r>
              <a:rPr lang="en-IN" sz="4800" dirty="0"/>
              <a:t> </a:t>
            </a:r>
            <a:r>
              <a:rPr lang="en-IN" sz="4800" dirty="0">
                <a:latin typeface="+mn-lt"/>
              </a:rPr>
              <a:t>Used</a:t>
            </a:r>
          </a:p>
        </p:txBody>
      </p:sp>
      <p:sp>
        <p:nvSpPr>
          <p:cNvPr id="3" name="Text Placeholder 2">
            <a:extLst>
              <a:ext uri="{FF2B5EF4-FFF2-40B4-BE49-F238E27FC236}">
                <a16:creationId xmlns:a16="http://schemas.microsoft.com/office/drawing/2014/main" id="{D850FD4B-592D-852C-2240-7E6CF857E747}"/>
              </a:ext>
            </a:extLst>
          </p:cNvPr>
          <p:cNvSpPr>
            <a:spLocks noGrp="1"/>
          </p:cNvSpPr>
          <p:nvPr>
            <p:ph type="body" idx="1"/>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IN" sz="3200" dirty="0">
                <a:effectLst/>
              </a:rPr>
              <a:t>Selenium</a:t>
            </a:r>
          </a:p>
        </p:txBody>
      </p:sp>
      <p:sp>
        <p:nvSpPr>
          <p:cNvPr id="4" name="Text Placeholder 3">
            <a:extLst>
              <a:ext uri="{FF2B5EF4-FFF2-40B4-BE49-F238E27FC236}">
                <a16:creationId xmlns:a16="http://schemas.microsoft.com/office/drawing/2014/main" id="{75745EC2-111E-55CC-F09D-E270FE568F1D}"/>
              </a:ext>
            </a:extLst>
          </p:cNvPr>
          <p:cNvSpPr>
            <a:spLocks noGrp="1"/>
          </p:cNvSpPr>
          <p:nvPr>
            <p:ph type="body" sz="half" idx="15"/>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2500" lnSpcReduction="10000"/>
          </a:bodyPr>
          <a:lstStyle/>
          <a:p>
            <a:pPr algn="l"/>
            <a:r>
              <a:rPr lang="en-US" sz="1600" b="1" dirty="0"/>
              <a:t>Selenium is an open-source tool for web scraping that automates browser interactions, </a:t>
            </a:r>
            <a:r>
              <a:rPr lang="en-US" sz="1600" b="1" dirty="0">
                <a:effectLst/>
              </a:rPr>
              <a:t>enabling</a:t>
            </a:r>
            <a:r>
              <a:rPr lang="en-US" sz="1600" b="1" dirty="0"/>
              <a:t> data extraction </a:t>
            </a:r>
            <a:r>
              <a:rPr lang="en-US" sz="1600" b="1" dirty="0">
                <a:effectLst/>
              </a:rPr>
              <a:t>from</a:t>
            </a:r>
            <a:r>
              <a:rPr lang="en-US" sz="1600" b="1" dirty="0"/>
              <a:t> dynamic, JavaScript-rendered websites. It supports multiple browsers and programming languages,making it versatile but resource-intensive compared to alternatives like BeautifulSoup.</a:t>
            </a:r>
            <a:endParaRPr lang="en-IN" sz="1600" b="1" dirty="0"/>
          </a:p>
        </p:txBody>
      </p:sp>
      <p:sp>
        <p:nvSpPr>
          <p:cNvPr id="5" name="Text Placeholder 4">
            <a:extLst>
              <a:ext uri="{FF2B5EF4-FFF2-40B4-BE49-F238E27FC236}">
                <a16:creationId xmlns:a16="http://schemas.microsoft.com/office/drawing/2014/main" id="{C9AB51AA-3FA3-95C0-5C3E-96047B1415B8}"/>
              </a:ext>
            </a:extLst>
          </p:cNvPr>
          <p:cNvSpPr>
            <a:spLocks noGrp="1"/>
          </p:cNvSpPr>
          <p:nvPr>
            <p:ph type="body" sz="quarter" idx="3"/>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IN" sz="3200" dirty="0">
                <a:effectLst/>
              </a:rPr>
              <a:t>SQL</a:t>
            </a:r>
          </a:p>
        </p:txBody>
      </p:sp>
      <p:sp>
        <p:nvSpPr>
          <p:cNvPr id="6" name="Text Placeholder 5">
            <a:extLst>
              <a:ext uri="{FF2B5EF4-FFF2-40B4-BE49-F238E27FC236}">
                <a16:creationId xmlns:a16="http://schemas.microsoft.com/office/drawing/2014/main" id="{115FAFB2-DA2B-238F-1E65-DD2CC006FD99}"/>
              </a:ext>
            </a:extLst>
          </p:cNvPr>
          <p:cNvSpPr>
            <a:spLocks noGrp="1"/>
          </p:cNvSpPr>
          <p:nvPr>
            <p:ph type="body" sz="half" idx="16"/>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l"/>
            <a:r>
              <a:rPr lang="en-US" sz="1600" b="1" dirty="0"/>
              <a:t>SQL is a language used to manage and manipulate </a:t>
            </a:r>
            <a:r>
              <a:rPr lang="en-US" sz="1600" b="1" dirty="0">
                <a:effectLst/>
              </a:rPr>
              <a:t>relational</a:t>
            </a:r>
            <a:r>
              <a:rPr lang="en-US" sz="1600" b="1" dirty="0"/>
              <a:t> databases, enabling tasks like data retrieval, updating, and deletion through simple queries. It is essential for working with structured data.</a:t>
            </a:r>
            <a:endParaRPr lang="en-IN" sz="1600" b="1" dirty="0"/>
          </a:p>
        </p:txBody>
      </p:sp>
      <p:sp>
        <p:nvSpPr>
          <p:cNvPr id="7" name="Text Placeholder 6">
            <a:extLst>
              <a:ext uri="{FF2B5EF4-FFF2-40B4-BE49-F238E27FC236}">
                <a16:creationId xmlns:a16="http://schemas.microsoft.com/office/drawing/2014/main" id="{4FAAF03A-7122-9133-CA8D-0224466F97A0}"/>
              </a:ext>
            </a:extLst>
          </p:cNvPr>
          <p:cNvSpPr>
            <a:spLocks noGrp="1"/>
          </p:cNvSpPr>
          <p:nvPr>
            <p:ph type="body" sz="quarter" idx="13"/>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IN" sz="3200" dirty="0">
                <a:effectLst/>
              </a:rPr>
              <a:t>Streamlit</a:t>
            </a:r>
          </a:p>
        </p:txBody>
      </p:sp>
      <p:sp>
        <p:nvSpPr>
          <p:cNvPr id="8" name="Text Placeholder 7">
            <a:extLst>
              <a:ext uri="{FF2B5EF4-FFF2-40B4-BE49-F238E27FC236}">
                <a16:creationId xmlns:a16="http://schemas.microsoft.com/office/drawing/2014/main" id="{280EA35C-5573-CFD0-4944-BBC64FEE27AB}"/>
              </a:ext>
            </a:extLst>
          </p:cNvPr>
          <p:cNvSpPr>
            <a:spLocks noGrp="1"/>
          </p:cNvSpPr>
          <p:nvPr>
            <p:ph type="body" sz="half" idx="17"/>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2500"/>
          </a:bodyPr>
          <a:lstStyle/>
          <a:p>
            <a:pPr algn="l"/>
            <a:r>
              <a:rPr lang="en-US" sz="1600" b="1" dirty="0"/>
              <a:t>Streamlit is an open-source Python framework for creating </a:t>
            </a:r>
            <a:r>
              <a:rPr lang="en-US" sz="1600" b="1" dirty="0">
                <a:effectLst/>
              </a:rPr>
              <a:t>interactive</a:t>
            </a:r>
            <a:r>
              <a:rPr lang="en-US" sz="1600" b="1" dirty="0"/>
              <a:t> web apps with minimal code, ideal for data science and machine learning projects. It integrates easily with libraries like Pandas and Matplotlib, offering fast deployment and real-time interactivity.</a:t>
            </a:r>
            <a:endParaRPr lang="en-IN" sz="1600" b="1" dirty="0"/>
          </a:p>
        </p:txBody>
      </p:sp>
      <p:pic>
        <p:nvPicPr>
          <p:cNvPr id="10" name="Graphic 9" descr="Tools with solid fill">
            <a:extLst>
              <a:ext uri="{FF2B5EF4-FFF2-40B4-BE49-F238E27FC236}">
                <a16:creationId xmlns:a16="http://schemas.microsoft.com/office/drawing/2014/main" id="{A3724E87-ED2E-0530-0E31-7540316962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832" y="1104900"/>
            <a:ext cx="914400" cy="914400"/>
          </a:xfrm>
          <a:prstGeom prst="rect">
            <a:avLst/>
          </a:prstGeom>
        </p:spPr>
      </p:pic>
      <p:pic>
        <p:nvPicPr>
          <p:cNvPr id="5124" name="Picture 4" descr="Selenium Vector SVG Icon - SVG Repo">
            <a:extLst>
              <a:ext uri="{FF2B5EF4-FFF2-40B4-BE49-F238E27FC236}">
                <a16:creationId xmlns:a16="http://schemas.microsoft.com/office/drawing/2014/main" id="{435A576E-4CE8-715D-4BC8-F53024B654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692277"/>
            <a:ext cx="679053" cy="639109"/>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Database with solid fill">
            <a:extLst>
              <a:ext uri="{FF2B5EF4-FFF2-40B4-BE49-F238E27FC236}">
                <a16:creationId xmlns:a16="http://schemas.microsoft.com/office/drawing/2014/main" id="{00269622-9053-7CCA-EE4E-418AA2B7F9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15050" y="2674464"/>
            <a:ext cx="914400" cy="685800"/>
          </a:xfrm>
          <a:prstGeom prst="rect">
            <a:avLst/>
          </a:prstGeom>
        </p:spPr>
      </p:pic>
      <p:pic>
        <p:nvPicPr>
          <p:cNvPr id="5134" name="Picture 14" descr="Using Streamlit for Data Science 💻">
            <a:extLst>
              <a:ext uri="{FF2B5EF4-FFF2-40B4-BE49-F238E27FC236}">
                <a16:creationId xmlns:a16="http://schemas.microsoft.com/office/drawing/2014/main" id="{D625F5CB-F909-8BA4-70B9-19F7626424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06190" y="2692276"/>
            <a:ext cx="641219" cy="66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498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40927-530D-095E-DD2D-7DEE99BE36D0}"/>
              </a:ext>
            </a:extLst>
          </p:cNvPr>
          <p:cNvSpPr txBox="1"/>
          <p:nvPr/>
        </p:nvSpPr>
        <p:spPr>
          <a:xfrm>
            <a:off x="1260000" y="684000"/>
            <a:ext cx="10152000" cy="5262979"/>
          </a:xfrm>
          <a:prstGeom prst="rect">
            <a:avLst/>
          </a:prstGeom>
          <a:noFill/>
        </p:spPr>
        <p:txBody>
          <a:bodyPr wrap="square" rtlCol="0">
            <a:spAutoFit/>
          </a:bodyPr>
          <a:lstStyle/>
          <a:p>
            <a:r>
              <a:rPr lang="en-IN" sz="2400" dirty="0"/>
              <a:t>1. Browser Automation and Dynamic Content Handling: Automates interactions like clicking and typing, handles JavaScript-rendered content, and manages infinite scrolling.  </a:t>
            </a:r>
          </a:p>
          <a:p>
            <a:endParaRPr lang="en-IN" sz="2400" dirty="0"/>
          </a:p>
          <a:p>
            <a:r>
              <a:rPr lang="en-IN" sz="2400" dirty="0"/>
              <a:t>2. Element Identification and Navigation: Uses multiple locators (ID, XPath, CSS Selector) for element recognition and automates multi-page navigation (e.g., pagination).  </a:t>
            </a:r>
          </a:p>
          <a:p>
            <a:endParaRPr lang="en-IN" sz="2400" dirty="0"/>
          </a:p>
          <a:p>
            <a:r>
              <a:rPr lang="en-IN" sz="2400" dirty="0"/>
              <a:t>3. Advanced Features: Handles pop-ups, frames, and alerts; supports custom wait mechanisms (e.g., `WebDriverWait`) for precise interaction timing.  </a:t>
            </a:r>
          </a:p>
          <a:p>
            <a:endParaRPr lang="en-IN" sz="2400" dirty="0"/>
          </a:p>
          <a:p>
            <a:r>
              <a:rPr lang="en-IN" sz="2400" dirty="0"/>
              <a:t>4. Cross-Browser and Data Extraction: Offers compatibility with major browsers, extracts attributes (e.g., href, src), and supports advanced interactions like hovering and dragging. </a:t>
            </a:r>
          </a:p>
        </p:txBody>
      </p:sp>
      <p:sp>
        <p:nvSpPr>
          <p:cNvPr id="4" name="TextBox 3">
            <a:extLst>
              <a:ext uri="{FF2B5EF4-FFF2-40B4-BE49-F238E27FC236}">
                <a16:creationId xmlns:a16="http://schemas.microsoft.com/office/drawing/2014/main" id="{AA18A794-6A18-5FF0-F043-8C385F1D5B2E}"/>
              </a:ext>
            </a:extLst>
          </p:cNvPr>
          <p:cNvSpPr txBox="1"/>
          <p:nvPr/>
        </p:nvSpPr>
        <p:spPr>
          <a:xfrm>
            <a:off x="1280160" y="192024"/>
            <a:ext cx="2907792" cy="584775"/>
          </a:xfrm>
          <a:prstGeom prst="rect">
            <a:avLst/>
          </a:prstGeom>
          <a:noFill/>
        </p:spPr>
        <p:txBody>
          <a:bodyPr wrap="square" rtlCol="0">
            <a:spAutoFit/>
          </a:bodyPr>
          <a:lstStyle/>
          <a:p>
            <a:r>
              <a:rPr lang="en-IN" sz="3200" u="sng" dirty="0"/>
              <a:t>Selenium</a:t>
            </a:r>
            <a:r>
              <a:rPr lang="en-IN" sz="3200" dirty="0"/>
              <a:t> :</a:t>
            </a:r>
          </a:p>
        </p:txBody>
      </p:sp>
    </p:spTree>
    <p:extLst>
      <p:ext uri="{BB962C8B-B14F-4D97-AF65-F5344CB8AC3E}">
        <p14:creationId xmlns:p14="http://schemas.microsoft.com/office/powerpoint/2010/main" val="15733081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BC4A8-CF59-205B-41D7-9F9B12DF40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D88C600-5191-229A-2583-ADB2217EA96B}"/>
              </a:ext>
            </a:extLst>
          </p:cNvPr>
          <p:cNvSpPr txBox="1"/>
          <p:nvPr/>
        </p:nvSpPr>
        <p:spPr>
          <a:xfrm>
            <a:off x="1260000" y="684000"/>
            <a:ext cx="10152000" cy="5262979"/>
          </a:xfrm>
          <a:prstGeom prst="rect">
            <a:avLst/>
          </a:prstGeom>
          <a:noFill/>
        </p:spPr>
        <p:txBody>
          <a:bodyPr wrap="square" rtlCol="0">
            <a:spAutoFit/>
          </a:bodyPr>
          <a:lstStyle/>
          <a:p>
            <a:r>
              <a:rPr lang="en-US" sz="2400" dirty="0"/>
              <a:t>1. Core SQL Operations: Manages relational databases with SQL for data retrieval (`SELECT`), manipulation (`INSERT`, `UPDATE`, `DELETE`), and advanced filtering (`WHERE`, `HAVING`).  </a:t>
            </a:r>
          </a:p>
          <a:p>
            <a:endParaRPr lang="en-US" sz="2400" dirty="0"/>
          </a:p>
          <a:p>
            <a:r>
              <a:rPr lang="en-US" sz="2400" dirty="0"/>
              <a:t>2. Data Summarization and Relationships: Offers aggregation functions (`COUNT`, `SUM`, `AVG`, etc.) and combines data across tables using `JOIN` operations.  </a:t>
            </a:r>
          </a:p>
          <a:p>
            <a:endParaRPr lang="en-US" sz="2400" dirty="0"/>
          </a:p>
          <a:p>
            <a:r>
              <a:rPr lang="en-US" sz="2400" dirty="0"/>
              <a:t>3. Performance and Security: Enhances query efficiency with indexing and ensures data security through user privileges and roles.  </a:t>
            </a:r>
          </a:p>
          <a:p>
            <a:endParaRPr lang="en-US" sz="2400" dirty="0"/>
          </a:p>
          <a:p>
            <a:r>
              <a:rPr lang="en-US" sz="2400" dirty="0"/>
              <a:t>4. Transactions and Scalability: Supports `COMMIT` and `ROLLBACK` for transaction management and is compatible with various database systems (e.g., MySQL, PostgreSQL, Oracle). </a:t>
            </a:r>
            <a:endParaRPr lang="en-IN" sz="2400" dirty="0"/>
          </a:p>
        </p:txBody>
      </p:sp>
      <p:sp>
        <p:nvSpPr>
          <p:cNvPr id="4" name="TextBox 3">
            <a:extLst>
              <a:ext uri="{FF2B5EF4-FFF2-40B4-BE49-F238E27FC236}">
                <a16:creationId xmlns:a16="http://schemas.microsoft.com/office/drawing/2014/main" id="{075DE70E-E859-D90D-AFC9-ADBF2B29AE12}"/>
              </a:ext>
            </a:extLst>
          </p:cNvPr>
          <p:cNvSpPr txBox="1"/>
          <p:nvPr/>
        </p:nvSpPr>
        <p:spPr>
          <a:xfrm>
            <a:off x="1280160" y="192024"/>
            <a:ext cx="2907792" cy="584775"/>
          </a:xfrm>
          <a:prstGeom prst="rect">
            <a:avLst/>
          </a:prstGeom>
          <a:noFill/>
        </p:spPr>
        <p:txBody>
          <a:bodyPr wrap="square" rtlCol="0">
            <a:spAutoFit/>
          </a:bodyPr>
          <a:lstStyle/>
          <a:p>
            <a:r>
              <a:rPr lang="en-IN" sz="3200" u="sng" dirty="0"/>
              <a:t>SQL</a:t>
            </a:r>
            <a:r>
              <a:rPr lang="en-IN" sz="3200" dirty="0"/>
              <a:t> :</a:t>
            </a:r>
          </a:p>
        </p:txBody>
      </p:sp>
    </p:spTree>
    <p:extLst>
      <p:ext uri="{BB962C8B-B14F-4D97-AF65-F5344CB8AC3E}">
        <p14:creationId xmlns:p14="http://schemas.microsoft.com/office/powerpoint/2010/main" val="16014784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B6877-B830-084C-1DA4-3DC7F91C73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A612D5-9B37-0409-1F61-E4AB82347D63}"/>
              </a:ext>
            </a:extLst>
          </p:cNvPr>
          <p:cNvSpPr txBox="1"/>
          <p:nvPr/>
        </p:nvSpPr>
        <p:spPr>
          <a:xfrm>
            <a:off x="1260000" y="684000"/>
            <a:ext cx="10152000" cy="5632311"/>
          </a:xfrm>
          <a:prstGeom prst="rect">
            <a:avLst/>
          </a:prstGeom>
          <a:noFill/>
        </p:spPr>
        <p:txBody>
          <a:bodyPr wrap="square" rtlCol="0">
            <a:spAutoFit/>
          </a:bodyPr>
          <a:lstStyle/>
          <a:p>
            <a:r>
              <a:rPr lang="en-US" sz="2400" dirty="0"/>
              <a:t>1. Simplified Development: Streamlit enables quick creation of interactive Python-based web apps with minimal code and built-in interactive widgets (e.g., sliders, buttons).  </a:t>
            </a:r>
          </a:p>
          <a:p>
            <a:endParaRPr lang="en-US" sz="2400" dirty="0"/>
          </a:p>
          <a:p>
            <a:r>
              <a:rPr lang="en-US" sz="2400" dirty="0"/>
              <a:t>2. Real-Time Interactivity and Data Visualization: Supports real-time app updates and integrates seamlessly with visualization libraries like Matplotlib, Plotly, and Seaborn.  </a:t>
            </a:r>
          </a:p>
          <a:p>
            <a:endParaRPr lang="en-US" sz="2400" dirty="0"/>
          </a:p>
          <a:p>
            <a:r>
              <a:rPr lang="en-US" sz="2400" dirty="0"/>
              <a:t>3. Customization and Machine Learning Integration: Offers custom layouts for better UI design and simplifies deploying machine learning models as interactive applications.  </a:t>
            </a:r>
          </a:p>
          <a:p>
            <a:endParaRPr lang="en-US" sz="2400" dirty="0"/>
          </a:p>
          <a:p>
            <a:r>
              <a:rPr lang="en-US" sz="2400" dirty="0"/>
              <a:t>4. Ease of Deployment and Community Support: Allows hassle-free deployment on platforms like Streamlit Cloud and benefits from an open-source community for resources and plugins. </a:t>
            </a:r>
            <a:endParaRPr lang="en-IN" sz="2400" dirty="0"/>
          </a:p>
        </p:txBody>
      </p:sp>
      <p:sp>
        <p:nvSpPr>
          <p:cNvPr id="4" name="TextBox 3">
            <a:extLst>
              <a:ext uri="{FF2B5EF4-FFF2-40B4-BE49-F238E27FC236}">
                <a16:creationId xmlns:a16="http://schemas.microsoft.com/office/drawing/2014/main" id="{F421BEE5-B017-C930-954D-199226C3E1DA}"/>
              </a:ext>
            </a:extLst>
          </p:cNvPr>
          <p:cNvSpPr txBox="1"/>
          <p:nvPr/>
        </p:nvSpPr>
        <p:spPr>
          <a:xfrm>
            <a:off x="1280160" y="192024"/>
            <a:ext cx="2907792" cy="584775"/>
          </a:xfrm>
          <a:prstGeom prst="rect">
            <a:avLst/>
          </a:prstGeom>
          <a:noFill/>
        </p:spPr>
        <p:txBody>
          <a:bodyPr wrap="square" rtlCol="0">
            <a:spAutoFit/>
          </a:bodyPr>
          <a:lstStyle/>
          <a:p>
            <a:r>
              <a:rPr lang="en-IN" sz="3200" u="sng" dirty="0"/>
              <a:t>Streamlit</a:t>
            </a:r>
            <a:r>
              <a:rPr lang="en-IN" sz="3200" dirty="0"/>
              <a:t> :</a:t>
            </a:r>
          </a:p>
        </p:txBody>
      </p:sp>
    </p:spTree>
    <p:extLst>
      <p:ext uri="{BB962C8B-B14F-4D97-AF65-F5344CB8AC3E}">
        <p14:creationId xmlns:p14="http://schemas.microsoft.com/office/powerpoint/2010/main" val="6776903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37321-A804-7B1C-BC20-366B56A9F60D}"/>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8FCC7AF6-3D98-235E-4562-C06D3858BE62}"/>
              </a:ext>
            </a:extLst>
          </p:cNvPr>
          <p:cNvGraphicFramePr/>
          <p:nvPr/>
        </p:nvGraphicFramePr>
        <p:xfrm>
          <a:off x="0" y="914400"/>
          <a:ext cx="12124944" cy="1088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2159A23A-3043-AE25-276C-028A1C07DC12}"/>
              </a:ext>
            </a:extLst>
          </p:cNvPr>
          <p:cNvGraphicFramePr>
            <a:graphicFrameLocks noGrp="1"/>
          </p:cNvGraphicFramePr>
          <p:nvPr>
            <p:ph idx="1"/>
            <p:extLst>
              <p:ext uri="{D42A27DB-BD31-4B8C-83A1-F6EECF244321}">
                <p14:modId xmlns:p14="http://schemas.microsoft.com/office/powerpoint/2010/main" val="1712931390"/>
              </p:ext>
            </p:extLst>
          </p:nvPr>
        </p:nvGraphicFramePr>
        <p:xfrm>
          <a:off x="0" y="2304288"/>
          <a:ext cx="12192000" cy="3944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666559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1136A0-6836-1315-C41D-7C32EA734E56}"/>
              </a:ext>
            </a:extLst>
          </p:cNvPr>
          <p:cNvPicPr>
            <a:picLocks noChangeAspect="1"/>
          </p:cNvPicPr>
          <p:nvPr/>
        </p:nvPicPr>
        <p:blipFill>
          <a:blip r:embed="rId2"/>
          <a:stretch>
            <a:fillRect/>
          </a:stretch>
        </p:blipFill>
        <p:spPr>
          <a:xfrm>
            <a:off x="0" y="174625"/>
            <a:ext cx="12192000" cy="6508750"/>
          </a:xfrm>
          <a:prstGeom prst="rect">
            <a:avLst/>
          </a:prstGeom>
        </p:spPr>
      </p:pic>
    </p:spTree>
    <p:extLst>
      <p:ext uri="{BB962C8B-B14F-4D97-AF65-F5344CB8AC3E}">
        <p14:creationId xmlns:p14="http://schemas.microsoft.com/office/powerpoint/2010/main" val="2722854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602</TotalTime>
  <Words>705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PowerPoint Presentation</vt:lpstr>
      <vt:lpstr>        Problem Statement</vt:lpstr>
      <vt:lpstr>     approach </vt:lpstr>
      <vt:lpstr>      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Dadapeer</dc:creator>
  <cp:lastModifiedBy>Shaik Dadapeer</cp:lastModifiedBy>
  <cp:revision>4</cp:revision>
  <dcterms:created xsi:type="dcterms:W3CDTF">2024-11-22T05:22:16Z</dcterms:created>
  <dcterms:modified xsi:type="dcterms:W3CDTF">2024-12-04T12:09:47Z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