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87" r:id="rId13"/>
    <p:sldId id="272" r:id="rId14"/>
    <p:sldId id="271" r:id="rId15"/>
    <p:sldId id="284" r:id="rId16"/>
    <p:sldId id="285" r:id="rId17"/>
    <p:sldId id="267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  <a:endParaRPr lang="tr-T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  <a:endParaRPr lang="tr-TR"/>
          </a:p>
          <a:p>
            <a:pPr lvl="1"/>
            <a:r>
              <a:rPr lang="tr-TR"/>
              <a:t>İkinci düzey</a:t>
            </a:r>
            <a:endParaRPr lang="tr-TR"/>
          </a:p>
          <a:p>
            <a:pPr lvl="2"/>
            <a:r>
              <a:rPr lang="tr-TR"/>
              <a:t>Üçüncü düzey</a:t>
            </a:r>
            <a:endParaRPr lang="tr-TR"/>
          </a:p>
          <a:p>
            <a:pPr lvl="3"/>
            <a:r>
              <a:rPr lang="tr-TR"/>
              <a:t>Dördüncü düzey</a:t>
            </a:r>
            <a:endParaRPr lang="tr-TR"/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and Data Integration: </a:t>
            </a:r>
            <a:br>
              <a:rPr lang="en-US" dirty="0"/>
            </a:br>
            <a:r>
              <a:rPr lang="en-US" dirty="0"/>
              <a:t>Military weapons and warfare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Jinghui WANG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Shuai YANG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309195" y="567478"/>
            <a:ext cx="7729728" cy="1188720"/>
          </a:xfrm>
        </p:spPr>
        <p:txBody>
          <a:bodyPr>
            <a:normAutofit/>
          </a:bodyPr>
          <a:lstStyle/>
          <a:p>
            <a:r>
              <a:rPr lang="en-IE" dirty="0"/>
              <a:t>Data integration ~ KARMALINKER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0946" y="2071040"/>
            <a:ext cx="4070195" cy="3668988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We </a:t>
            </a:r>
            <a:r>
              <a:rPr lang="en-US" altLang="zh-CN" sz="2800" dirty="0" err="1">
                <a:solidFill>
                  <a:srgbClr val="000000"/>
                </a:solidFill>
              </a:rPr>
              <a:t>want to</a:t>
            </a:r>
            <a:r>
              <a:rPr lang="en-IE" sz="2800" dirty="0"/>
              <a:t>  match the Datasets to the defined Ontology.</a:t>
            </a:r>
            <a:endParaRPr lang="en-IE" sz="2800" dirty="0"/>
          </a:p>
          <a:p>
            <a:r>
              <a:rPr lang="en-IE" sz="2800" dirty="0"/>
              <a:t>The final step to create the </a:t>
            </a:r>
            <a:r>
              <a:rPr lang="en-IE" sz="2800" dirty="0">
                <a:solidFill>
                  <a:srgbClr val="5B9BD5"/>
                </a:solidFill>
              </a:rPr>
              <a:t>Military weapons and warfare</a:t>
            </a:r>
            <a:endParaRPr lang="en-IE" sz="2800" dirty="0">
              <a:solidFill>
                <a:srgbClr val="5B9BD5"/>
              </a:solidFill>
            </a:endParaRPr>
          </a:p>
        </p:txBody>
      </p:sp>
      <p:pic>
        <p:nvPicPr>
          <p:cNvPr id="4" name="图片 3" descr="upload_post_object_v2_327729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9736" y="1943952"/>
            <a:ext cx="6161957" cy="43710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 Graph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0804" y="2309951"/>
            <a:ext cx="6650392" cy="4228336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403" y="425708"/>
            <a:ext cx="7729728" cy="1188720"/>
          </a:xfrm>
        </p:spPr>
        <p:txBody>
          <a:bodyPr/>
          <a:lstStyle/>
          <a:p>
            <a:r>
              <a:rPr lang="en-US" dirty="0"/>
              <a:t>Visualization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4267" y="1698416"/>
            <a:ext cx="4168822" cy="2736844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How</a:t>
            </a:r>
            <a:r>
              <a:rPr lang="en-US" sz="2400" dirty="0">
                <a:solidFill>
                  <a:srgbClr val="000000"/>
                </a:solidFill>
              </a:rPr>
              <a:t> to know about spacecraft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Click to display spacecraft information and expand relationships with different categories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2" name="图片 11" descr="upload_post_object_v2_1769600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229" y="1776327"/>
            <a:ext cx="2551007" cy="2580931"/>
          </a:xfrm>
          <a:prstGeom prst="rect">
            <a:avLst/>
          </a:prstGeom>
        </p:spPr>
      </p:pic>
      <p:pic>
        <p:nvPicPr>
          <p:cNvPr id="13" name="图片 12" descr="upload_post_object_v2_18477576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85" y="4435281"/>
            <a:ext cx="2585651" cy="2142312"/>
          </a:xfrm>
          <a:prstGeom prst="rect">
            <a:avLst/>
          </a:prstGeom>
        </p:spPr>
      </p:pic>
      <p:pic>
        <p:nvPicPr>
          <p:cNvPr id="14" name="图片 13" descr="upload_post_object_v2_2717036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01" y="4096140"/>
            <a:ext cx="2842853" cy="2761884"/>
          </a:xfrm>
          <a:prstGeom prst="rect">
            <a:avLst/>
          </a:prstGeom>
        </p:spPr>
      </p:pic>
      <p:pic>
        <p:nvPicPr>
          <p:cNvPr id="15" name="图片 14" descr="upload_post_object_v2_15748759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55" y="425668"/>
            <a:ext cx="1952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408" y="421110"/>
            <a:ext cx="7729728" cy="1188720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178" y="1894000"/>
            <a:ext cx="3630686" cy="3101983"/>
          </a:xfrm>
        </p:spPr>
        <p:txBody>
          <a:bodyPr>
            <a:normAutofit/>
          </a:bodyPr>
          <a:lstStyle/>
          <a:p>
            <a:r>
              <a:rPr lang="en-US" sz="2400" dirty="0"/>
              <a:t>Give the </a:t>
            </a:r>
            <a:r>
              <a:rPr lang="en-US" altLang="zh-CN" sz="2400" dirty="0"/>
              <a:t>graph</a:t>
            </a:r>
            <a:r>
              <a:rPr lang="en-US" sz="2400" dirty="0"/>
              <a:t> of military weapons t</a:t>
            </a:r>
            <a:r>
              <a:rPr lang="en-US" altLang="zh-CN" sz="2400" dirty="0"/>
              <a:t>o</a:t>
            </a:r>
            <a:r>
              <a:rPr lang="en-US" sz="2400" dirty="0"/>
              <a:t> the country</a:t>
            </a:r>
            <a:r>
              <a:rPr lang="en-US" altLang="zh-CN" sz="2400" dirty="0"/>
              <a:t>?</a:t>
            </a:r>
            <a:endParaRPr lang="en-US" sz="2400" dirty="0"/>
          </a:p>
          <a:p>
            <a:r>
              <a:rPr lang="en-US" sz="2400" dirty="0">
                <a:solidFill>
                  <a:srgbClr val="0070C0"/>
                </a:solidFill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</a:rPr>
              <a:t>graph</a:t>
            </a:r>
            <a:r>
              <a:rPr lang="en-US" sz="2400" dirty="0">
                <a:solidFill>
                  <a:srgbClr val="0070C0"/>
                </a:solidFill>
              </a:rPr>
              <a:t> of </a:t>
            </a:r>
            <a:r>
              <a:rPr lang="en-US" altLang="zh-CN" sz="2400" dirty="0">
                <a:solidFill>
                  <a:srgbClr val="0070C0"/>
                </a:solidFill>
              </a:rPr>
              <a:t>country</a:t>
            </a:r>
            <a:r>
              <a:rPr lang="en-US" sz="2400" dirty="0">
                <a:solidFill>
                  <a:srgbClr val="0070C0"/>
                </a:solidFill>
              </a:rPr>
              <a:t> with information's.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图片 3" descr="upload_post_object_v2_40269856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282" y="3740101"/>
            <a:ext cx="3058504" cy="3011683"/>
          </a:xfrm>
          <a:prstGeom prst="rect">
            <a:avLst/>
          </a:prstGeom>
        </p:spPr>
      </p:pic>
      <p:pic>
        <p:nvPicPr>
          <p:cNvPr id="6" name="图片 5" descr="upload_post_object_v2_1408518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40" y="1787782"/>
            <a:ext cx="4805407" cy="4963978"/>
          </a:xfrm>
          <a:prstGeom prst="rect">
            <a:avLst/>
          </a:prstGeom>
        </p:spPr>
      </p:pic>
      <p:pic>
        <p:nvPicPr>
          <p:cNvPr id="15" name="图片 14" descr="upload_post_object_v2_15748759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2" y="421064"/>
            <a:ext cx="1952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403" y="425708"/>
            <a:ext cx="7729728" cy="1188720"/>
          </a:xfrm>
        </p:spPr>
        <p:txBody>
          <a:bodyPr/>
          <a:lstStyle/>
          <a:p>
            <a:r>
              <a:rPr lang="en-US" dirty="0"/>
              <a:t>Visualization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800"/>
              <a:t>Please watch VCR</a:t>
            </a:r>
            <a:endParaRPr lang="zh-CN" altLang="en-US" sz="4800"/>
          </a:p>
        </p:txBody>
      </p:sp>
      <p:pic>
        <p:nvPicPr>
          <p:cNvPr id="15" name="图片 14" descr="upload_post_object_v2_15748759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32" y="481859"/>
            <a:ext cx="19526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reference: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Repository for KDI_Events_in_Trentino data integration project</a:t>
            </a:r>
          </a:p>
          <a:p>
            <a:pPr marL="0" indent="0">
              <a:buNone/>
            </a:pPr>
            <a:r>
              <a:rPr lang="zh-CN"/>
              <a:t>（</a:t>
            </a:r>
            <a:r>
              <a:t>https://github.com/AnnaFetz/KDI_Events_in_Trentino</a:t>
            </a:r>
            <a:r>
              <a:rPr lang="zh-CN"/>
              <a:t>）</a:t>
            </a:r>
          </a:p>
          <a:p>
            <a:r>
              <a:t>领域知识图谱数据采集、数据处理以及可视化</a:t>
            </a:r>
          </a:p>
          <a:p>
            <a:pPr marL="0" indent="0">
              <a:buNone/>
            </a:pPr>
            <a:r>
              <a:rPr lang="zh-CN"/>
              <a:t>（</a:t>
            </a:r>
            <a:r>
              <a:t>https://github.com/Louis-tiany/Military-KG</a:t>
            </a:r>
            <a:r>
              <a:rPr lang="zh-CN"/>
              <a:t>）</a:t>
            </a:r>
          </a:p>
          <a:p>
            <a:r>
              <a:t>基于mongodb存储的军事领域知识图谱问答项目</a:t>
            </a:r>
            <a:r>
              <a:rPr lang="zh-CN"/>
              <a:t>（</a:t>
            </a:r>
            <a:r>
              <a:t>https://github.com/RomanGao/QAonMilitaryKG</a:t>
            </a:r>
            <a:r>
              <a:rPr lang="zh-CN"/>
              <a:t>）</a:t>
            </a:r>
          </a:p>
          <a:p>
            <a:r>
              <a:t>基于本体的主战武器装备知识图谱构建</a:t>
            </a:r>
            <a:r>
              <a:rPr lang="en-US" altLang="zh-CN"/>
              <a:t>(https://www.zhkzyfz.cn/CN/10.3969/j.issn.1673-3819.2020.04.001)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52600" y="2542604"/>
            <a:ext cx="8686800" cy="177279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4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Thank you for lıstenıng</a:t>
            </a:r>
            <a:endParaRPr lang="en-US" sz="4800" kern="1200" cap="all" spc="200" baseline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Outline</a:t>
            </a:r>
            <a:endParaRPr lang="en-US" sz="2400"/>
          </a:p>
        </p:txBody>
      </p:sp>
      <p:pic>
        <p:nvPicPr>
          <p:cNvPr id="4" name="Picture 4" descr="Person writing on a notepad"/>
          <p:cNvPicPr>
            <a:picLocks noChangeAspect="1"/>
          </p:cNvPicPr>
          <p:nvPr/>
        </p:nvPicPr>
        <p:blipFill rotWithShape="1">
          <a:blip r:embed="rId1"/>
          <a:srcRect l="28454" r="17726"/>
          <a:stretch>
            <a:fillRect/>
          </a:stretch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434644"/>
          </a:xfrm>
        </p:spPr>
        <p:txBody>
          <a:bodyPr>
            <a:noAutofit/>
          </a:bodyPr>
          <a:lstStyle/>
          <a:p>
            <a:r>
              <a:rPr lang="en-US" sz="2000" dirty="0"/>
              <a:t>Project purpose</a:t>
            </a:r>
            <a:endParaRPr lang="en-US" sz="2000" dirty="0"/>
          </a:p>
          <a:p>
            <a:r>
              <a:rPr lang="en-US" sz="2000" dirty="0"/>
              <a:t>Scenario </a:t>
            </a:r>
            <a:endParaRPr lang="en-US" sz="2000" dirty="0"/>
          </a:p>
          <a:p>
            <a:r>
              <a:rPr lang="en-US" sz="2000" dirty="0"/>
              <a:t>Sources</a:t>
            </a:r>
            <a:endParaRPr lang="en-US" sz="2000" dirty="0"/>
          </a:p>
          <a:p>
            <a:r>
              <a:rPr lang="en-US" sz="2000" dirty="0"/>
              <a:t>Inception phase</a:t>
            </a:r>
            <a:endParaRPr lang="en-US" sz="2000" dirty="0"/>
          </a:p>
          <a:p>
            <a:r>
              <a:rPr lang="en-US" sz="2000" dirty="0"/>
              <a:t>Informal Model</a:t>
            </a:r>
            <a:endParaRPr lang="en-US" sz="2000" dirty="0"/>
          </a:p>
          <a:p>
            <a:r>
              <a:rPr lang="en-US" sz="2000" dirty="0"/>
              <a:t>Formal Model</a:t>
            </a:r>
            <a:endParaRPr lang="en-US" sz="2000" dirty="0"/>
          </a:p>
          <a:p>
            <a:r>
              <a:rPr lang="en-US" sz="2000" dirty="0"/>
              <a:t>Data Integration</a:t>
            </a:r>
            <a:endParaRPr lang="en-US" sz="2000" dirty="0"/>
          </a:p>
          <a:p>
            <a:r>
              <a:rPr lang="en-US" altLang="zh-CN" dirty="0"/>
              <a:t>Visualization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eference</a:t>
            </a:r>
            <a:endParaRPr lang="en-US" altLang="zh-CN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Project Purpose</a:t>
            </a:r>
            <a:endParaRPr lang="en-US" sz="240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1"/>
          <a:srcRect l="46929" r="17418"/>
          <a:stretch>
            <a:fillRect/>
          </a:stretch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Providing users with information on military weapons and their use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Users are able to learn more easily about the weapons they are interested in and how they are used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Weapon information includes development time, owner, use event, use event, length, weight, and flight speed.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The war information includes the warring countries, the time of the war, the place of the war, the economic strength of the warring countries, the comprehensive national strength, etc.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 dirty="0" err="1"/>
              <a:t>Scenarıo</a:t>
            </a:r>
            <a:endParaRPr lang="en-US" sz="2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Person:army enthusiasts , soldiers,journalists,students</a:t>
            </a:r>
            <a:endParaRPr lang="en-US" sz="2000" dirty="0"/>
          </a:p>
          <a:p>
            <a:r>
              <a:rPr lang="en-US" sz="2000" dirty="0"/>
              <a:t>Various scenarios such as:</a:t>
            </a:r>
            <a:endParaRPr lang="en-US" sz="2000" dirty="0"/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write a report</a:t>
            </a:r>
            <a:endParaRPr lang="en-US" sz="2000" dirty="0"/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research weapons</a:t>
            </a:r>
            <a:endParaRPr lang="en-US" sz="2000" dirty="0"/>
          </a:p>
          <a:p>
            <a:pPr lvl="1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decisions</a:t>
            </a:r>
            <a:r>
              <a:rPr lang="en-US" sz="2000" dirty="0"/>
              <a:t>n</a:t>
            </a:r>
            <a:endParaRPr lang="en-US" sz="2000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366" y="1650474"/>
            <a:ext cx="6227064" cy="35649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 dirty="0"/>
              <a:t>sources</a:t>
            </a:r>
            <a:endParaRPr lang="en-US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1"/>
          <a:srcRect l="26444" r="25509" b="-1"/>
          <a:stretch>
            <a:fillRect/>
          </a:stretch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45496" y="2640691"/>
            <a:ext cx="3806992" cy="3992583"/>
          </a:xfrm>
        </p:spPr>
        <p:txBody>
          <a:bodyPr>
            <a:normAutofit fontScale="82500" lnSpcReduction="20000"/>
          </a:bodyPr>
          <a:lstStyle/>
          <a:p>
            <a:r>
              <a:rPr lang="en-US" sz="2900" b="1" dirty="0"/>
              <a:t>Data Sources:</a:t>
            </a:r>
            <a:endParaRPr lang="en-US" sz="2900" b="1" dirty="0"/>
          </a:p>
          <a:p>
            <a:pPr lvl="1"/>
            <a:r>
              <a:rPr lang="en-US" sz="2900" dirty="0"/>
              <a:t>Open Data </a:t>
            </a:r>
            <a:r>
              <a:rPr lang="en-US" altLang="zh-CN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World Bank</a:t>
            </a:r>
            <a:r>
              <a:rPr lang="en-US" sz="2900" dirty="0"/>
              <a:t>: </a:t>
            </a:r>
            <a:r>
              <a:rPr lang="en-US" altLang="zh-CN" sz="2900" dirty="0"/>
              <a:t>a</a:t>
            </a:r>
            <a:r>
              <a:rPr lang="en-US" altLang="zh-CN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website that provides open access to global GDP rankings and increases/decreases.</a:t>
            </a:r>
            <a:r>
              <a:rPr lang="en-US" sz="2900" dirty="0"/>
              <a:t> </a:t>
            </a:r>
            <a:endParaRPr lang="en-US" sz="2900" dirty="0"/>
          </a:p>
          <a:p>
            <a:pPr lvl="1"/>
            <a:r>
              <a:rPr lang="en-US" altLang="zh-CN" sz="2900" dirty="0"/>
              <a:t>Junshi</a:t>
            </a:r>
            <a:r>
              <a:rPr lang="en-US" sz="2900" dirty="0"/>
              <a:t>:</a:t>
            </a:r>
            <a:r>
              <a:rPr lang="en-US" altLang="zh-CN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Open source weapons information</a:t>
            </a:r>
            <a:endParaRPr lang="en-US" sz="2900" dirty="0"/>
          </a:p>
          <a:p>
            <a:r>
              <a:rPr lang="en-US" sz="2900" b="1" dirty="0"/>
              <a:t>Knowledge Source:</a:t>
            </a:r>
            <a:endParaRPr lang="en-US" sz="2900" b="1" dirty="0"/>
          </a:p>
          <a:p>
            <a:pPr lvl="1"/>
            <a:r>
              <a:rPr lang="en-US" sz="2700" b="1" dirty="0"/>
              <a:t> Yago-knowledge</a:t>
            </a:r>
            <a:r>
              <a:rPr lang="en-US" sz="2700" dirty="0"/>
              <a:t>.org</a:t>
            </a:r>
            <a:endParaRPr lang="en-US" sz="2700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rcRect l="9764" r="9764"/>
          <a:stretch>
            <a:fillRect/>
          </a:stretch>
        </p:blipFill>
        <p:spPr>
          <a:xfrm>
            <a:off x="9547384" y="3243942"/>
            <a:ext cx="1667680" cy="865000"/>
          </a:xfrm>
          <a:prstGeom prst="rect">
            <a:avLst/>
          </a:prstGeom>
        </p:spPr>
      </p:pic>
      <p:pic>
        <p:nvPicPr>
          <p:cNvPr id="8" name="Resim 7" descr="metin, küçük resim içeren bir resim&#10;&#10;Açıklama otomatik olarak oluşturuldu"/>
          <p:cNvPicPr>
            <a:picLocks noChangeAspect="1"/>
          </p:cNvPicPr>
          <p:nvPr/>
        </p:nvPicPr>
        <p:blipFill>
          <a:blip r:embed="rId3"/>
          <a:srcRect t="18269" b="18269"/>
          <a:stretch>
            <a:fillRect/>
          </a:stretch>
        </p:blipFill>
        <p:spPr>
          <a:xfrm>
            <a:off x="9547384" y="4326499"/>
            <a:ext cx="1667680" cy="620859"/>
          </a:xfrm>
          <a:prstGeom prst="rect">
            <a:avLst/>
          </a:prstGeom>
        </p:spPr>
      </p:pic>
      <p:pic>
        <p:nvPicPr>
          <p:cNvPr id="13" name="Resim 12" descr="C:/Users/DELL/Desktop/screenshot-1715388408800.pngscreenshot-1715388408800"/>
          <p:cNvPicPr>
            <a:picLocks noChangeAspect="1"/>
          </p:cNvPicPr>
          <p:nvPr/>
        </p:nvPicPr>
        <p:blipFill>
          <a:blip r:embed="rId4"/>
          <a:srcRect l="3723" r="3723"/>
          <a:stretch>
            <a:fillRect/>
          </a:stretch>
        </p:blipFill>
        <p:spPr>
          <a:xfrm>
            <a:off x="9547384" y="5381352"/>
            <a:ext cx="1667680" cy="6257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2400"/>
              <a:t>Inceptıon phase</a:t>
            </a:r>
            <a:endParaRPr lang="en-US" sz="2400"/>
          </a:p>
        </p:txBody>
      </p:sp>
      <p:pic>
        <p:nvPicPr>
          <p:cNvPr id="4" name="İçerik Yer Tutucusu 4" descr="metin içeren bir resim&#10;&#10;Açıklama otomatik olarak oluşturuldu"/>
          <p:cNvPicPr>
            <a:picLocks noChangeAspect="1"/>
          </p:cNvPicPr>
          <p:nvPr/>
        </p:nvPicPr>
        <p:blipFill rotWithShape="1">
          <a:blip r:embed="rId1"/>
          <a:srcRect l="49238" r="5431" b="-1"/>
          <a:stretch>
            <a:fillRect/>
          </a:stretch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Common, core, contextual kernel concepts are decided</a:t>
            </a:r>
            <a:endParaRPr lang="en-US" sz="2000" dirty="0"/>
          </a:p>
          <a:p>
            <a:r>
              <a:rPr lang="en-US" sz="2000" b="1" dirty="0"/>
              <a:t>Device,Organization,Action</a:t>
            </a:r>
            <a:r>
              <a:rPr lang="en-US" sz="2000" dirty="0"/>
              <a:t> as common kernel concept</a:t>
            </a:r>
            <a:endParaRPr lang="en-US" sz="2000" dirty="0"/>
          </a:p>
          <a:p>
            <a:r>
              <a:rPr lang="en-US" altLang="zh-CN" sz="2000" b="1" dirty="0"/>
              <a:t>Country</a:t>
            </a:r>
            <a:r>
              <a:rPr lang="en-US" sz="2000" b="1" dirty="0"/>
              <a:t>,</a:t>
            </a:r>
            <a:r>
              <a:rPr lang="en-US" altLang="zh-CN" sz="2000" b="1" dirty="0"/>
              <a:t>Warfare</a:t>
            </a:r>
            <a:r>
              <a:rPr lang="en-US" sz="2000" b="1" dirty="0"/>
              <a:t> , </a:t>
            </a:r>
            <a:r>
              <a:rPr lang="en-US" altLang="zh-CN" sz="2000" b="1" dirty="0"/>
              <a:t>Weaponry</a:t>
            </a:r>
            <a:r>
              <a:rPr lang="en-US" sz="2000" b="1" dirty="0"/>
              <a:t> </a:t>
            </a:r>
            <a:r>
              <a:rPr lang="en-US" sz="2000" dirty="0"/>
              <a:t>as examples of core kernel concepts</a:t>
            </a:r>
            <a:endParaRPr lang="en-US" sz="2000" dirty="0"/>
          </a:p>
          <a:p>
            <a:r>
              <a:rPr lang="en-US" altLang="zh-CN" sz="2000" b="1" dirty="0"/>
              <a:t>Utilization</a:t>
            </a:r>
            <a:r>
              <a:rPr lang="en-US" sz="2000" b="1" dirty="0"/>
              <a:t>,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belligerent countries</a:t>
            </a:r>
            <a:r>
              <a:rPr lang="en-US" sz="2000" b="1" dirty="0"/>
              <a:t> </a:t>
            </a:r>
            <a:r>
              <a:rPr lang="en-US" sz="2000" dirty="0"/>
              <a:t>as contextual kernel concepts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Informal Model</a:t>
            </a:r>
            <a:endParaRPr lang="en-US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1"/>
          <a:srcRect l="2121" r="2121"/>
          <a:stretch>
            <a:fillRect/>
          </a:stretch>
        </p:blipFill>
        <p:spPr>
          <a:xfrm>
            <a:off x="1143979" y="1370256"/>
            <a:ext cx="6227064" cy="4125429"/>
          </a:xfrm>
          <a:prstGeom prst="rect">
            <a:avLst/>
          </a:prstGeom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Common, core, contextual kernel concepts defined at e-type level</a:t>
            </a:r>
            <a:endParaRPr lang="en-US" dirty="0"/>
          </a:p>
          <a:p>
            <a:r>
              <a:rPr lang="en-US" dirty="0"/>
              <a:t>ER Model is formed using </a:t>
            </a:r>
            <a:r>
              <a:rPr lang="en-US" dirty="0" err="1"/>
              <a:t>yED</a:t>
            </a:r>
            <a:r>
              <a:rPr lang="en-US" dirty="0"/>
              <a:t> tool</a:t>
            </a:r>
            <a:endParaRPr lang="en-US" dirty="0"/>
          </a:p>
          <a:p>
            <a:r>
              <a:rPr lang="en-US" altLang="zh-CN" dirty="0"/>
              <a:t>Device,Organization</a:t>
            </a:r>
            <a:r>
              <a:rPr lang="en-US" dirty="0"/>
              <a:t> and Ac</a:t>
            </a:r>
            <a:r>
              <a:rPr lang="en-US" altLang="zh-CN" dirty="0"/>
              <a:t>tion</a:t>
            </a:r>
            <a:r>
              <a:rPr lang="en-US" dirty="0"/>
              <a:t> as main e-types</a:t>
            </a:r>
            <a:endParaRPr lang="en-US" dirty="0"/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Thing </a:t>
            </a:r>
            <a:r>
              <a:rPr lang="en-US" dirty="0"/>
              <a:t>defined as common e-type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70688" y="266148"/>
            <a:ext cx="7729728" cy="1188720"/>
          </a:xfrm>
        </p:spPr>
        <p:txBody>
          <a:bodyPr/>
          <a:lstStyle/>
          <a:p>
            <a:r>
              <a:rPr lang="en-US" dirty="0"/>
              <a:t>Formal modeling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796008" y="456865"/>
            <a:ext cx="3823976" cy="8072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ETG model 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14" name="Content Placeholder 12"/>
          <p:cNvSpPr txBox="1"/>
          <p:nvPr/>
        </p:nvSpPr>
        <p:spPr>
          <a:xfrm>
            <a:off x="9340257" y="1752042"/>
            <a:ext cx="2735479" cy="50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318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63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Data properties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Content Placeholder 12"/>
          <p:cNvSpPr txBox="1"/>
          <p:nvPr/>
        </p:nvSpPr>
        <p:spPr>
          <a:xfrm>
            <a:off x="5232747" y="1803400"/>
            <a:ext cx="2735479" cy="50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318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63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Object properties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9" name="Content Placeholder 12"/>
          <p:cNvSpPr txBox="1"/>
          <p:nvPr/>
        </p:nvSpPr>
        <p:spPr>
          <a:xfrm>
            <a:off x="1811252" y="1803400"/>
            <a:ext cx="2735479" cy="505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318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63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Classes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348" y="410016"/>
            <a:ext cx="2044700" cy="635000"/>
          </a:xfrm>
          <a:prstGeom prst="rect">
            <a:avLst/>
          </a:prstGeom>
        </p:spPr>
      </p:pic>
      <p:pic>
        <p:nvPicPr>
          <p:cNvPr id="3" name="图片 2" descr="upload_post_object_v2_204122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7" y="2309184"/>
            <a:ext cx="4060213" cy="4048824"/>
          </a:xfrm>
          <a:prstGeom prst="rect">
            <a:avLst/>
          </a:prstGeom>
        </p:spPr>
      </p:pic>
      <p:pic>
        <p:nvPicPr>
          <p:cNvPr id="5" name="图片 4" descr="upload_post_object_v2_38639090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58" y="2309184"/>
            <a:ext cx="4074711" cy="3965937"/>
          </a:xfrm>
          <a:prstGeom prst="rect">
            <a:avLst/>
          </a:prstGeom>
        </p:spPr>
      </p:pic>
      <p:pic>
        <p:nvPicPr>
          <p:cNvPr id="6" name="图片 5" descr="upload_post_object_v2_3901897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441" y="2309184"/>
            <a:ext cx="3606889" cy="39659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Clear data</a:t>
            </a: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Convert </a:t>
            </a:r>
            <a:r>
              <a:rPr lang="en-US" sz="2800" i="1" dirty="0"/>
              <a:t>json</a:t>
            </a:r>
            <a:r>
              <a:rPr lang="en-US" sz="2800" dirty="0"/>
              <a:t> file</a:t>
            </a:r>
            <a:endParaRPr lang="en-US" sz="2800" dirty="0"/>
          </a:p>
        </p:txBody>
      </p:sp>
      <p:pic>
        <p:nvPicPr>
          <p:cNvPr id="4" name="图片 3" descr="upload_post_object_v2_31533693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1196" y="2381191"/>
            <a:ext cx="2249624" cy="422905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JmNTAxYTA0NTllZTU0OWY5NWY0MWNlMzBjNGU2OTYifQ=="/>
</p:tagLst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演示</Application>
  <PresentationFormat>宽屏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Courier New</vt:lpstr>
      <vt:lpstr>Gill Sans MT</vt:lpstr>
      <vt:lpstr>微软雅黑</vt:lpstr>
      <vt:lpstr>Arial Unicode MS</vt:lpstr>
      <vt:lpstr>华文中宋</vt:lpstr>
      <vt:lpstr>Calibri</vt:lpstr>
      <vt:lpstr>Paket</vt:lpstr>
      <vt:lpstr>Knowledge and Data Integration:  Military weapons and warfare</vt:lpstr>
      <vt:lpstr>Outline</vt:lpstr>
      <vt:lpstr>Project Purpose</vt:lpstr>
      <vt:lpstr>Scenarıo and personas</vt:lpstr>
      <vt:lpstr>sources</vt:lpstr>
      <vt:lpstr>Inceptıon phase</vt:lpstr>
      <vt:lpstr>Informal Model</vt:lpstr>
      <vt:lpstr>Formal modeling</vt:lpstr>
      <vt:lpstr>Data management</vt:lpstr>
      <vt:lpstr>Data integration ~ KARMALINKER</vt:lpstr>
      <vt:lpstr>E-R Graph</vt:lpstr>
      <vt:lpstr>Visualization </vt:lpstr>
      <vt:lpstr>Visualization</vt:lpstr>
      <vt:lpstr>Visualization</vt:lpstr>
      <vt:lpstr>reference:</vt:lpstr>
      <vt:lpstr>Thank you for lıstenıng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and Data Integration:  Military weapons and warfare</dc:title>
  <dc:creator>Ergen, Mithat Sinan</dc:creator>
  <cp:lastModifiedBy>DELL</cp:lastModifiedBy>
  <cp:revision>9</cp:revision>
  <dcterms:created xsi:type="dcterms:W3CDTF">2024-05-10T17:10:00Z</dcterms:created>
  <dcterms:modified xsi:type="dcterms:W3CDTF">2024-05-11T01:16:49Z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5090BB6749ED4CB79B96BF60BADC5013_12</vt:lpwstr>
  </property>
  <property fmtid="{D5CDD505-2E9C-101B-9397-08002B2CF9AE}" pid="3" name="KSOProductBuildVer">
    <vt:lpwstr>2052-12.1.0.16729</vt:lpwstr>
  </property>
</Properties>
</file>