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igtree Black"/>
      <p:bold r:id="rId14"/>
      <p:boldItalic r:id="rId15"/>
    </p:embeddedFont>
    <p:embeddedFont>
      <p:font typeface="Hanken Grotes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FigtreeBlack-boldItalic.fntdata"/><Relationship Id="rId14" Type="http://schemas.openxmlformats.org/officeDocument/2006/relationships/font" Target="fonts/FigtreeBlack-bold.fntdata"/><Relationship Id="rId17" Type="http://schemas.openxmlformats.org/officeDocument/2006/relationships/font" Target="fonts/HankenGrotesk-bold.fntdata"/><Relationship Id="rId16" Type="http://schemas.openxmlformats.org/officeDocument/2006/relationships/font" Target="fonts/HankenGrotesk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ankenGrotes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ankenGrotes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c89405bf_5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6ac89405bf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ac89405bf_5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6ac89405bf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ac89405b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6ac89405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ac89405b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6ac89405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ac89405bf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ac89405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c89405bf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ac89405b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ac89405bf_5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6ac89405bf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4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56" name="Google Shape;5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4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-19050" y="545524"/>
            <a:ext cx="8930250" cy="4119241"/>
            <a:chOff x="-19050" y="232800"/>
            <a:chExt cx="8930250" cy="4392470"/>
          </a:xfrm>
        </p:grpSpPr>
        <p:sp>
          <p:nvSpPr>
            <p:cNvPr id="64" name="Google Shape;64;p15"/>
            <p:cNvSpPr/>
            <p:nvPr/>
          </p:nvSpPr>
          <p:spPr>
            <a:xfrm>
              <a:off x="232200" y="232800"/>
              <a:ext cx="8679000" cy="43924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" name="Google Shape;65;p15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20000" y="130410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 flipH="1" rot="10800000">
            <a:off x="-19050" y="545525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>
            <p:ph type="title"/>
          </p:nvPr>
        </p:nvSpPr>
        <p:spPr>
          <a:xfrm>
            <a:off x="712950" y="58140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/>
        </p:nvSpPr>
        <p:spPr>
          <a:xfrm>
            <a:off x="232200" y="4754975"/>
            <a:ext cx="337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</a:rPr>
              <a:t>Reverberi, Franceschini, d’Amico, Mancari Pasi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23754" y="4739668"/>
            <a:ext cx="147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</a:rPr>
              <a:t>26/06/2026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382497" y="4754968"/>
            <a:ext cx="3881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576559" y="4758268"/>
            <a:ext cx="42266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 title="logopolito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650" y="225"/>
            <a:ext cx="1038327" cy="5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logo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475" y="65600"/>
            <a:ext cx="406125" cy="4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534599" y="193725"/>
            <a:ext cx="20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</a:rPr>
              <a:t>TripMania - MAD Project</a:t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81" name="Google Shape;81;p17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17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7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" name="Google Shape;84;p17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90" name="Google Shape;90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9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92" name="Google Shape;92;p19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9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0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97" name="Google Shape;97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20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0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1087125" y="1957825"/>
            <a:ext cx="5897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/>
              <a:t>Trip Mania - Travel Application App</a:t>
            </a:r>
            <a:endParaRPr sz="2200"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1148975" y="1461650"/>
            <a:ext cx="5897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Mobile Application Development Course Project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Academic Year 2024/2025  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087125" y="1008965"/>
            <a:ext cx="533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148976" y="3147700"/>
            <a:ext cx="478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Group - 14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D. Reverberi, S. Franceschini, D. d’Amico, G. Mancari Pasi</a:t>
            </a:r>
            <a:endParaRPr sz="1200"/>
          </a:p>
        </p:txBody>
      </p:sp>
      <p:pic>
        <p:nvPicPr>
          <p:cNvPr id="108" name="Google Shape;108;p21" title="logopoli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76" y="1137399"/>
            <a:ext cx="2168599" cy="10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app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276" y="2859025"/>
            <a:ext cx="1389601" cy="13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720000" y="60783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Product Vision &amp; Strategy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31325" y="1453950"/>
            <a:ext cx="54807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 app to create and join shared trips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travel coordination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and collaborative travel experience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Community driven travels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p22" title="ho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300" y="768138"/>
            <a:ext cx="1954400" cy="3607225"/>
          </a:xfrm>
          <a:prstGeom prst="rect">
            <a:avLst/>
          </a:prstGeom>
          <a:noFill/>
          <a:ln cap="flat" cmpd="thinThick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20000" y="60783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 Target (Personas)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0000" y="1589850"/>
            <a:ext cx="5604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Travel enthusiasts looking for shared experiences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Travel organizations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Solo travelers who wants to join organized trips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interest in last-minute travel proposals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3" title="avat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25" y="818126"/>
            <a:ext cx="1025224" cy="119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 title="avatar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075" y="1602137"/>
            <a:ext cx="2504975" cy="1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 title="avatar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3625" y="2982425"/>
            <a:ext cx="1371625" cy="1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60783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720000" y="1354975"/>
            <a:ext cx="56043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and join an </a:t>
            </a:r>
            <a:r>
              <a:rPr lang="en" sz="1600"/>
              <a:t>existing</a:t>
            </a:r>
            <a:r>
              <a:rPr lang="en" sz="1600"/>
              <a:t> trip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Trip details page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authentication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profile page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Trips and users review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Notifications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4" title="TripDetai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00" y="971163"/>
            <a:ext cx="1651100" cy="320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 title="us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625" y="607825"/>
            <a:ext cx="1596250" cy="280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 title="googl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4588" y="3566200"/>
            <a:ext cx="1194321" cy="9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60783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UX Highlights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720000" y="1354975"/>
            <a:ext cx="56043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Minimalist Design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Creation of trip by steps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in 1 click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search filter for travels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read notifications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5" title="jo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575" y="2651625"/>
            <a:ext cx="1462200" cy="182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title="search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750" y="740200"/>
            <a:ext cx="1462200" cy="183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 title="creation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800" y="874588"/>
            <a:ext cx="1645025" cy="33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720000" y="60783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 Features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720000" y="1354975"/>
            <a:ext cx="56043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Badge for experienced user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Viewing all the itinerary on google maps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Save trips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Reply to review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Join Telegram travel group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26" title="bad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100" y="1180525"/>
            <a:ext cx="1751875" cy="102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title="map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75" y="770525"/>
            <a:ext cx="1751875" cy="360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 title="telegr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550" y="3298400"/>
            <a:ext cx="863109" cy="4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 title="save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2626" y="2440401"/>
            <a:ext cx="1618812" cy="2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2901649" y="2367000"/>
            <a:ext cx="3518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Thank you for your attention</a:t>
            </a:r>
            <a:endParaRPr sz="1800"/>
          </a:p>
        </p:txBody>
      </p:sp>
      <p:sp>
        <p:nvSpPr>
          <p:cNvPr id="159" name="Google Shape;159;p27"/>
          <p:cNvSpPr txBox="1"/>
          <p:nvPr/>
        </p:nvSpPr>
        <p:spPr>
          <a:xfrm>
            <a:off x="2819235" y="2971800"/>
            <a:ext cx="3397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 title="logopoli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024" y="1094450"/>
            <a:ext cx="2725949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