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6"/>
  </p:notesMasterIdLst>
  <p:sldIdLst>
    <p:sldId id="256" r:id="rId2"/>
    <p:sldId id="291" r:id="rId3"/>
    <p:sldId id="258" r:id="rId4"/>
    <p:sldId id="259" r:id="rId5"/>
    <p:sldId id="292" r:id="rId6"/>
    <p:sldId id="314" r:id="rId7"/>
    <p:sldId id="257" r:id="rId8"/>
    <p:sldId id="260" r:id="rId9"/>
    <p:sldId id="327" r:id="rId10"/>
    <p:sldId id="261" r:id="rId11"/>
    <p:sldId id="294" r:id="rId12"/>
    <p:sldId id="301" r:id="rId13"/>
    <p:sldId id="295" r:id="rId14"/>
    <p:sldId id="296" r:id="rId15"/>
    <p:sldId id="297" r:id="rId16"/>
    <p:sldId id="298" r:id="rId17"/>
    <p:sldId id="299" r:id="rId18"/>
    <p:sldId id="300" r:id="rId19"/>
    <p:sldId id="302" r:id="rId20"/>
    <p:sldId id="303" r:id="rId21"/>
    <p:sldId id="304" r:id="rId22"/>
    <p:sldId id="305" r:id="rId23"/>
    <p:sldId id="329" r:id="rId24"/>
    <p:sldId id="307" r:id="rId25"/>
    <p:sldId id="309" r:id="rId26"/>
    <p:sldId id="308" r:id="rId27"/>
    <p:sldId id="306" r:id="rId28"/>
    <p:sldId id="310" r:id="rId29"/>
    <p:sldId id="311" r:id="rId30"/>
    <p:sldId id="312" r:id="rId31"/>
    <p:sldId id="313" r:id="rId32"/>
    <p:sldId id="315" r:id="rId33"/>
    <p:sldId id="317" r:id="rId34"/>
    <p:sldId id="321" r:id="rId35"/>
    <p:sldId id="322" r:id="rId36"/>
    <p:sldId id="323" r:id="rId37"/>
    <p:sldId id="324" r:id="rId38"/>
    <p:sldId id="325" r:id="rId39"/>
    <p:sldId id="326" r:id="rId40"/>
    <p:sldId id="330" r:id="rId41"/>
    <p:sldId id="334" r:id="rId42"/>
    <p:sldId id="335" r:id="rId43"/>
    <p:sldId id="336" r:id="rId44"/>
    <p:sldId id="328" r:id="rId45"/>
  </p:sldIdLst>
  <p:sldSz cx="9144000" cy="5143500" type="screen16x9"/>
  <p:notesSz cx="6858000" cy="9144000"/>
  <p:embeddedFontLst>
    <p:embeddedFont>
      <p:font typeface="Cambria Math" panose="02040503050406030204" pitchFamily="18" charset="0"/>
      <p:regular r:id="rId47"/>
    </p:embeddedFont>
    <p:embeddedFont>
      <p:font typeface="Fira Sans" panose="020B0503050000020004" pitchFamily="34" charset="0"/>
      <p:regular r:id="rId48"/>
      <p:bold r:id="rId49"/>
      <p:italic r:id="rId50"/>
      <p:boldItalic r:id="rId51"/>
    </p:embeddedFont>
    <p:embeddedFont>
      <p:font typeface="Fira Sans Extra Condensed" panose="020B0503050000020004" pitchFamily="34" charset="0"/>
      <p:regular r:id="rId52"/>
      <p:bold r:id="rId53"/>
      <p:italic r:id="rId54"/>
      <p:boldItalic r:id="rId55"/>
    </p:embeddedFont>
    <p:embeddedFont>
      <p:font typeface="Fira Sans Extra Condensed SemiBold" panose="020B0604020202020204" charset="0"/>
      <p:regular r:id="rId56"/>
      <p:bold r:id="rId57"/>
      <p:italic r:id="rId58"/>
      <p:boldItalic r:id="rId59"/>
    </p:embeddedFont>
    <p:embeddedFont>
      <p:font typeface="Roboto" panose="02000000000000000000" pitchFamily="2"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0A0AE2-1B91-43FD-9123-9D0708301BEB}">
  <a:tblStyle styleId="{BD0A0AE2-1B91-43FD-9123-9D0708301BE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2" autoAdjust="0"/>
    <p:restoredTop sz="94660"/>
  </p:normalViewPr>
  <p:slideViewPr>
    <p:cSldViewPr snapToGrid="0">
      <p:cViewPr>
        <p:scale>
          <a:sx n="120" d="100"/>
          <a:sy n="120" d="100"/>
        </p:scale>
        <p:origin x="84" y="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7778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2111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5067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7185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375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3170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9659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2709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659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5173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1096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1361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322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99879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6257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55400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1781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11159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4857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9528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407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06559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98295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11352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9819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7789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1522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6349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7932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2464147" y="1735086"/>
            <a:ext cx="4215701" cy="83666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500" dirty="0"/>
              <a:t>UmamiDetector</a:t>
            </a:r>
            <a:endParaRPr sz="4500" dirty="0"/>
          </a:p>
        </p:txBody>
      </p:sp>
      <p:sp>
        <p:nvSpPr>
          <p:cNvPr id="47" name="Google Shape;47;p15"/>
          <p:cNvSpPr txBox="1">
            <a:spLocks noGrp="1"/>
          </p:cNvSpPr>
          <p:nvPr>
            <p:ph type="subTitle" idx="1"/>
          </p:nvPr>
        </p:nvSpPr>
        <p:spPr>
          <a:xfrm>
            <a:off x="2331430" y="2571750"/>
            <a:ext cx="4481133" cy="71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Progetto per l’esame di ICON</a:t>
            </a:r>
          </a:p>
          <a:p>
            <a:pPr marL="0" lvl="0" indent="0" algn="ctr" rtl="0">
              <a:spcBef>
                <a:spcPts val="0"/>
              </a:spcBef>
              <a:spcAft>
                <a:spcPts val="0"/>
              </a:spcAft>
              <a:buNone/>
            </a:pPr>
            <a:r>
              <a:rPr lang="en" dirty="0"/>
              <a:t>Daddario Luigi mat. 685195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KNN </a:t>
            </a:r>
            <a:r>
              <a:rPr lang="it-IT" dirty="0" err="1"/>
              <a:t>Imputer</a:t>
            </a:r>
            <a:endParaRPr dirty="0"/>
          </a:p>
        </p:txBody>
      </p:sp>
      <p:sp>
        <p:nvSpPr>
          <p:cNvPr id="527" name="Google Shape;527;p20"/>
          <p:cNvSpPr txBox="1"/>
          <p:nvPr/>
        </p:nvSpPr>
        <p:spPr>
          <a:xfrm>
            <a:off x="457201" y="1513079"/>
            <a:ext cx="8229600" cy="16082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IT" sz="1800" dirty="0">
                <a:latin typeface="Fira Sans Extra Condensed"/>
                <a:ea typeface="Fira Sans Extra Condensed"/>
                <a:cs typeface="Fira Sans Extra Condensed"/>
                <a:sym typeface="Fira Sans Extra Condensed"/>
              </a:rPr>
              <a:t>A differenza di altri </a:t>
            </a:r>
            <a:r>
              <a:rPr lang="it-IT" sz="1800" dirty="0" err="1">
                <a:latin typeface="Fira Sans Extra Condensed"/>
                <a:ea typeface="Fira Sans Extra Condensed"/>
                <a:cs typeface="Fira Sans Extra Condensed"/>
                <a:sym typeface="Fira Sans Extra Condensed"/>
              </a:rPr>
              <a:t>imputers</a:t>
            </a:r>
            <a:r>
              <a:rPr lang="it-IT" sz="1800" dirty="0">
                <a:latin typeface="Fira Sans Extra Condensed"/>
                <a:ea typeface="Fira Sans Extra Condensed"/>
                <a:cs typeface="Fira Sans Extra Condensed"/>
                <a:sym typeface="Fira Sans Extra Condensed"/>
              </a:rPr>
              <a:t> di </a:t>
            </a:r>
            <a:r>
              <a:rPr lang="it-IT" sz="1800" dirty="0" err="1">
                <a:latin typeface="Fira Sans Extra Condensed"/>
                <a:ea typeface="Fira Sans Extra Condensed"/>
                <a:cs typeface="Fira Sans Extra Condensed"/>
                <a:sym typeface="Fira Sans Extra Condensed"/>
              </a:rPr>
              <a:t>sklearn</a:t>
            </a:r>
            <a:r>
              <a:rPr lang="it-IT" sz="1800" dirty="0">
                <a:latin typeface="Fira Sans Extra Condensed"/>
                <a:ea typeface="Fira Sans Extra Condensed"/>
                <a:cs typeface="Fira Sans Extra Condensed"/>
                <a:sym typeface="Fira Sans Extra Condensed"/>
              </a:rPr>
              <a:t> come </a:t>
            </a:r>
            <a:r>
              <a:rPr lang="it-IT" sz="1800" dirty="0" err="1">
                <a:latin typeface="Fira Sans Extra Condensed"/>
                <a:ea typeface="Fira Sans Extra Condensed"/>
                <a:cs typeface="Fira Sans Extra Condensed"/>
                <a:sym typeface="Fira Sans Extra Condensed"/>
              </a:rPr>
              <a:t>SimpleImputer</a:t>
            </a:r>
            <a:r>
              <a:rPr lang="it-IT" sz="1800" dirty="0">
                <a:latin typeface="Fira Sans Extra Condensed"/>
                <a:ea typeface="Fira Sans Extra Condensed"/>
                <a:cs typeface="Fira Sans Extra Condensed"/>
                <a:sym typeface="Fira Sans Extra Condensed"/>
              </a:rPr>
              <a:t>, che si limita a calcolare, ad esempio, la media degli elementi presenti nella colonna contenente valori mancanti</a:t>
            </a:r>
            <a:endParaRPr sz="1800" dirty="0">
              <a:solidFill>
                <a:srgbClr val="000000"/>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KNN </a:t>
            </a:r>
            <a:r>
              <a:rPr lang="it-IT" dirty="0" err="1"/>
              <a:t>Imputer</a:t>
            </a:r>
            <a:endParaRPr dirty="0"/>
          </a:p>
        </p:txBody>
      </p:sp>
      <p:sp>
        <p:nvSpPr>
          <p:cNvPr id="527" name="Google Shape;527;p20"/>
          <p:cNvSpPr txBox="1"/>
          <p:nvPr/>
        </p:nvSpPr>
        <p:spPr>
          <a:xfrm>
            <a:off x="457201" y="1513079"/>
            <a:ext cx="8229600" cy="16082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IT" sz="1800" dirty="0">
                <a:solidFill>
                  <a:srgbClr val="000000"/>
                </a:solidFill>
                <a:latin typeface="Fira Sans Extra Condensed"/>
                <a:ea typeface="Fira Sans Extra Condensed"/>
                <a:cs typeface="Fira Sans Extra Condensed"/>
                <a:sym typeface="Fira Sans Extra Condensed"/>
              </a:rPr>
              <a:t>KNN</a:t>
            </a:r>
            <a:r>
              <a:rPr lang="it-IT" sz="1800" dirty="0">
                <a:latin typeface="Fira Sans Extra Condensed"/>
                <a:ea typeface="Fira Sans Extra Condensed"/>
                <a:cs typeface="Fira Sans Extra Condensed"/>
                <a:sym typeface="Fira Sans Extra Condensed"/>
              </a:rPr>
              <a:t>, fissati il numero dei vicini, cerca di trovare le n righe che hanno i valori più vicini a quella con i valori mancanti. Da qui il termine: </a:t>
            </a:r>
            <a:r>
              <a:rPr lang="it-IT" sz="1800" b="1" dirty="0">
                <a:latin typeface="Fira Sans Extra Condensed"/>
                <a:ea typeface="Fira Sans Extra Condensed"/>
                <a:cs typeface="Fira Sans Extra Condensed"/>
                <a:sym typeface="Fira Sans Extra Condensed"/>
              </a:rPr>
              <a:t>analisi multivariata </a:t>
            </a:r>
            <a:r>
              <a:rPr lang="it-IT" sz="1800" dirty="0">
                <a:latin typeface="Fira Sans Extra Condensed"/>
                <a:ea typeface="Fira Sans Extra Condensed"/>
                <a:cs typeface="Fira Sans Extra Condensed"/>
                <a:sym typeface="Fira Sans Extra Condensed"/>
              </a:rPr>
              <a:t>proprio perché per effettuare l’operazione non considera solo una ma più feature, poiché potrebbero esistere correlazioni.</a:t>
            </a:r>
            <a:r>
              <a:rPr lang="it-IT" sz="1800" b="1" dirty="0">
                <a:latin typeface="Fira Sans Extra Condensed"/>
                <a:ea typeface="Fira Sans Extra Condensed"/>
                <a:cs typeface="Fira Sans Extra Condensed"/>
                <a:sym typeface="Fira Sans Extra Condensed"/>
              </a:rPr>
              <a:t> </a:t>
            </a:r>
            <a:endParaRPr sz="1800" b="1" dirty="0">
              <a:solidFill>
                <a:srgbClr val="000000"/>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3532225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Clustering</a:t>
            </a:r>
            <a:endParaRPr dirty="0"/>
          </a:p>
        </p:txBody>
      </p:sp>
      <p:sp>
        <p:nvSpPr>
          <p:cNvPr id="527" name="Google Shape;527;p20"/>
          <p:cNvSpPr txBox="1"/>
          <p:nvPr/>
        </p:nvSpPr>
        <p:spPr>
          <a:xfrm>
            <a:off x="457201" y="1513079"/>
            <a:ext cx="8229600" cy="16082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IT" sz="1800" dirty="0">
                <a:solidFill>
                  <a:srgbClr val="000000"/>
                </a:solidFill>
                <a:latin typeface="Fira Sans Extra Condensed"/>
                <a:ea typeface="Fira Sans Extra Condensed"/>
                <a:cs typeface="Fira Sans Extra Condensed"/>
                <a:sym typeface="Fira Sans Extra Condensed"/>
              </a:rPr>
              <a:t>Ho deci</a:t>
            </a:r>
            <a:r>
              <a:rPr lang="it-IT" sz="1800" dirty="0">
                <a:latin typeface="Fira Sans Extra Condensed"/>
                <a:ea typeface="Fira Sans Extra Condensed"/>
                <a:cs typeface="Fira Sans Extra Condensed"/>
                <a:sym typeface="Fira Sans Extra Condensed"/>
              </a:rPr>
              <a:t>so di segmentare gli esempi del dataset per poter raggruppare le varie tipologie di cibo, sulla base della quantità di </a:t>
            </a:r>
            <a:r>
              <a:rPr lang="it-IT" sz="1800" b="1" dirty="0" err="1">
                <a:latin typeface="Fira Sans Extra Condensed"/>
                <a:ea typeface="Fira Sans Extra Condensed"/>
                <a:cs typeface="Fira Sans Extra Condensed"/>
                <a:sym typeface="Fira Sans Extra Condensed"/>
              </a:rPr>
              <a:t>umami</a:t>
            </a:r>
            <a:r>
              <a:rPr lang="it-IT" sz="1800" dirty="0">
                <a:latin typeface="Fira Sans Extra Condensed"/>
                <a:ea typeface="Fira Sans Extra Condensed"/>
                <a:cs typeface="Fira Sans Extra Condensed"/>
                <a:sym typeface="Fira Sans Extra Condensed"/>
              </a:rPr>
              <a:t> contenuta negli stessi.</a:t>
            </a:r>
            <a:endParaRPr sz="1800" b="1" dirty="0">
              <a:solidFill>
                <a:srgbClr val="000000"/>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4214220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Clustering</a:t>
            </a:r>
            <a:endParaRPr dirty="0"/>
          </a:p>
        </p:txBody>
      </p:sp>
      <p:pic>
        <p:nvPicPr>
          <p:cNvPr id="3" name="Immagine 2">
            <a:extLst>
              <a:ext uri="{FF2B5EF4-FFF2-40B4-BE49-F238E27FC236}">
                <a16:creationId xmlns:a16="http://schemas.microsoft.com/office/drawing/2014/main" id="{85BC95BB-734E-1064-65B1-841E01E4AEA5}"/>
              </a:ext>
            </a:extLst>
          </p:cNvPr>
          <p:cNvPicPr>
            <a:picLocks noChangeAspect="1"/>
          </p:cNvPicPr>
          <p:nvPr/>
        </p:nvPicPr>
        <p:blipFill>
          <a:blip r:embed="rId3"/>
          <a:stretch>
            <a:fillRect/>
          </a:stretch>
        </p:blipFill>
        <p:spPr>
          <a:xfrm>
            <a:off x="2003783" y="879699"/>
            <a:ext cx="5136434" cy="3852326"/>
          </a:xfrm>
          <a:prstGeom prst="rect">
            <a:avLst/>
          </a:prstGeom>
        </p:spPr>
      </p:pic>
    </p:spTree>
    <p:extLst>
      <p:ext uri="{BB962C8B-B14F-4D97-AF65-F5344CB8AC3E}">
        <p14:creationId xmlns:p14="http://schemas.microsoft.com/office/powerpoint/2010/main" val="315935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Clustering</a:t>
            </a:r>
            <a:endParaRPr dirty="0"/>
          </a:p>
        </p:txBody>
      </p:sp>
      <p:pic>
        <p:nvPicPr>
          <p:cNvPr id="4" name="Immagine 3">
            <a:extLst>
              <a:ext uri="{FF2B5EF4-FFF2-40B4-BE49-F238E27FC236}">
                <a16:creationId xmlns:a16="http://schemas.microsoft.com/office/drawing/2014/main" id="{1E19F18B-F482-99DC-439E-B95097B40632}"/>
              </a:ext>
            </a:extLst>
          </p:cNvPr>
          <p:cNvPicPr>
            <a:picLocks noChangeAspect="1"/>
          </p:cNvPicPr>
          <p:nvPr/>
        </p:nvPicPr>
        <p:blipFill>
          <a:blip r:embed="rId3"/>
          <a:stretch>
            <a:fillRect/>
          </a:stretch>
        </p:blipFill>
        <p:spPr>
          <a:xfrm>
            <a:off x="2003783" y="878431"/>
            <a:ext cx="5136434" cy="3852326"/>
          </a:xfrm>
          <a:prstGeom prst="rect">
            <a:avLst/>
          </a:prstGeom>
        </p:spPr>
      </p:pic>
    </p:spTree>
    <p:extLst>
      <p:ext uri="{BB962C8B-B14F-4D97-AF65-F5344CB8AC3E}">
        <p14:creationId xmlns:p14="http://schemas.microsoft.com/office/powerpoint/2010/main" val="2074828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Clustering K-</a:t>
            </a:r>
            <a:r>
              <a:rPr lang="it-IT" dirty="0" err="1"/>
              <a:t>means</a:t>
            </a:r>
            <a:endParaRPr dirty="0"/>
          </a:p>
        </p:txBody>
      </p:sp>
      <p:sp>
        <p:nvSpPr>
          <p:cNvPr id="527" name="Google Shape;527;p20"/>
          <p:cNvSpPr txBox="1"/>
          <p:nvPr/>
        </p:nvSpPr>
        <p:spPr>
          <a:xfrm>
            <a:off x="457201" y="1513079"/>
            <a:ext cx="8229600" cy="16082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IT" sz="1800" dirty="0">
                <a:latin typeface="Fira Sans Extra Condensed"/>
                <a:ea typeface="Fira Sans Extra Condensed"/>
                <a:cs typeface="Fira Sans Extra Condensed"/>
                <a:sym typeface="Fira Sans Extra Condensed"/>
              </a:rPr>
              <a:t>Ovviamente nei grafici precedenti abbiamo una nuvola di punti che ci dice poco sulla struttura del dataset, questo tuttavia potrebbe essere dovuto dal fatto che per i due additivi alimentari il numero di valori mancanti è davvero elevato e rende inconsistente la struttura.</a:t>
            </a:r>
            <a:endParaRPr sz="1800" dirty="0">
              <a:solidFill>
                <a:srgbClr val="000000"/>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272548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Clustering K-</a:t>
            </a:r>
            <a:r>
              <a:rPr lang="it-IT" dirty="0" err="1"/>
              <a:t>means</a:t>
            </a:r>
            <a:r>
              <a:rPr lang="it-IT" dirty="0"/>
              <a:t>: come funziona?</a:t>
            </a:r>
            <a:endParaRPr dirty="0"/>
          </a:p>
        </p:txBody>
      </p:sp>
      <mc:AlternateContent xmlns:mc="http://schemas.openxmlformats.org/markup-compatibility/2006" xmlns:a14="http://schemas.microsoft.com/office/drawing/2010/main">
        <mc:Choice Requires="a14">
          <p:sp>
            <p:nvSpPr>
              <p:cNvPr id="527" name="Google Shape;527;p20"/>
              <p:cNvSpPr txBox="1"/>
              <p:nvPr/>
            </p:nvSpPr>
            <p:spPr>
              <a:xfrm>
                <a:off x="457200" y="1767637"/>
                <a:ext cx="8229600" cy="1608225"/>
              </a:xfrm>
              <a:prstGeom prst="rect">
                <a:avLst/>
              </a:prstGeom>
              <a:noFill/>
              <a:ln>
                <a:noFill/>
              </a:ln>
            </p:spPr>
            <p:txBody>
              <a:bodyPr spcFirstLastPara="1" wrap="square" lIns="91425" tIns="91425" rIns="91425" bIns="91425" anchor="ctr" anchorCtr="0">
                <a:noAutofit/>
              </a:bodyPr>
              <a:lstStyle/>
              <a:p>
                <a:pPr marL="342900" lvl="0" indent="-342900" algn="ctr" rtl="0">
                  <a:spcBef>
                    <a:spcPts val="0"/>
                  </a:spcBef>
                  <a:spcAft>
                    <a:spcPts val="0"/>
                  </a:spcAft>
                  <a:buAutoNum type="arabicPeriod"/>
                </a:pPr>
                <a:r>
                  <a:rPr lang="it-IT" sz="1800" dirty="0">
                    <a:latin typeface="Fira Sans Extra Condensed"/>
                    <a:ea typeface="Fira Sans Extra Condensed"/>
                    <a:cs typeface="Fira Sans Extra Condensed"/>
                    <a:sym typeface="Fira Sans Extra Condensed"/>
                  </a:rPr>
                  <a:t>Input: </a:t>
                </a:r>
                <a14:m>
                  <m:oMath xmlns:m="http://schemas.openxmlformats.org/officeDocument/2006/math">
                    <m:r>
                      <a:rPr lang="it-IT" sz="1800" i="1" dirty="0" smtClean="0">
                        <a:latin typeface="Cambria Math" panose="02040503050406030204" pitchFamily="18" charset="0"/>
                        <a:ea typeface="Fira Sans Extra Condensed"/>
                        <a:cs typeface="Fira Sans Extra Condensed"/>
                        <a:sym typeface="Fira Sans Extra Condensed"/>
                      </a:rPr>
                      <m:t>𝐾</m:t>
                    </m:r>
                  </m:oMath>
                </a14:m>
                <a:r>
                  <a:rPr lang="it-IT" sz="1800" dirty="0">
                    <a:latin typeface="Fira Sans Extra Condensed"/>
                    <a:ea typeface="Fira Sans Extra Condensed"/>
                    <a:cs typeface="Fira Sans Extra Condensed"/>
                    <a:sym typeface="Fira Sans Extra Condensed"/>
                  </a:rPr>
                  <a:t>, </a:t>
                </a:r>
                <a14:m>
                  <m:oMath xmlns:m="http://schemas.openxmlformats.org/officeDocument/2006/math">
                    <m:r>
                      <a:rPr lang="it-IT" sz="1800" i="1" dirty="0" smtClean="0">
                        <a:latin typeface="Cambria Math" panose="02040503050406030204" pitchFamily="18" charset="0"/>
                        <a:ea typeface="Fira Sans Extra Condensed"/>
                        <a:cs typeface="Fira Sans Extra Condensed"/>
                        <a:sym typeface="Fira Sans Extra Condensed"/>
                      </a:rPr>
                      <m:t>𝑝𝑢𝑛𝑡𝑖</m:t>
                    </m:r>
                    <m:r>
                      <a:rPr lang="it-IT" sz="1800" i="1" dirty="0" smtClean="0">
                        <a:latin typeface="Cambria Math" panose="02040503050406030204" pitchFamily="18" charset="0"/>
                        <a:ea typeface="Fira Sans Extra Condensed"/>
                        <a:cs typeface="Fira Sans Extra Condensed"/>
                        <a:sym typeface="Fira Sans Extra Condensed"/>
                      </a:rPr>
                      <m:t> </m:t>
                    </m:r>
                    <m:r>
                      <a:rPr lang="it-IT" sz="1800" i="1" dirty="0" smtClean="0">
                        <a:latin typeface="Cambria Math" panose="02040503050406030204" pitchFamily="18" charset="0"/>
                        <a:ea typeface="Fira Sans Extra Condensed"/>
                        <a:cs typeface="Fira Sans Extra Condensed"/>
                        <a:sym typeface="Fira Sans Extra Condensed"/>
                      </a:rPr>
                      <m:t>𝑥</m:t>
                    </m:r>
                    <m:r>
                      <a:rPr lang="it-IT" sz="1800" i="1" dirty="0" smtClean="0">
                        <a:latin typeface="Cambria Math" panose="02040503050406030204" pitchFamily="18" charset="0"/>
                        <a:ea typeface="Fira Sans Extra Condensed"/>
                        <a:cs typeface="Fira Sans Extra Condensed"/>
                        <a:sym typeface="Fira Sans Extra Condensed"/>
                      </a:rPr>
                      <m:t>1…</m:t>
                    </m:r>
                    <m:r>
                      <a:rPr lang="it-IT" sz="1800" i="1" dirty="0" err="1" smtClean="0">
                        <a:latin typeface="Cambria Math" panose="02040503050406030204" pitchFamily="18" charset="0"/>
                        <a:ea typeface="Fira Sans Extra Condensed"/>
                        <a:cs typeface="Fira Sans Extra Condensed"/>
                        <a:sym typeface="Fira Sans Extra Condensed"/>
                      </a:rPr>
                      <m:t>𝑥𝑛</m:t>
                    </m:r>
                  </m:oMath>
                </a14:m>
                <a:endParaRPr lang="it-IT" sz="1800" dirty="0">
                  <a:latin typeface="Fira Sans Extra Condensed"/>
                  <a:ea typeface="Fira Sans Extra Condensed"/>
                  <a:cs typeface="Fira Sans Extra Condensed"/>
                  <a:sym typeface="Fira Sans Extra Condensed"/>
                </a:endParaRPr>
              </a:p>
              <a:p>
                <a:pPr marL="342900" lvl="0" indent="-342900" algn="ctr" rtl="0">
                  <a:spcBef>
                    <a:spcPts val="0"/>
                  </a:spcBef>
                  <a:spcAft>
                    <a:spcPts val="0"/>
                  </a:spcAft>
                  <a:buAutoNum type="arabicPeriod"/>
                </a:pPr>
                <a:endParaRPr lang="it-IT" sz="1800" dirty="0">
                  <a:latin typeface="Fira Sans Extra Condensed"/>
                  <a:ea typeface="Fira Sans Extra Condensed"/>
                  <a:cs typeface="Fira Sans Extra Condensed"/>
                  <a:sym typeface="Fira Sans Extra Condensed"/>
                </a:endParaRPr>
              </a:p>
              <a:p>
                <a:pPr marL="342900" lvl="0" indent="-342900" algn="ctr" rtl="0">
                  <a:spcBef>
                    <a:spcPts val="0"/>
                  </a:spcBef>
                  <a:spcAft>
                    <a:spcPts val="0"/>
                  </a:spcAft>
                  <a:buAutoNum type="arabicPeriod"/>
                </a:pPr>
                <a:r>
                  <a:rPr lang="it-IT" sz="1800" dirty="0">
                    <a:latin typeface="Fira Sans Extra Condensed"/>
                    <a:ea typeface="Fira Sans Extra Condensed"/>
                    <a:cs typeface="Fira Sans Extra Condensed"/>
                    <a:sym typeface="Fira Sans Extra Condensed"/>
                  </a:rPr>
                  <a:t>Imposta i centroidi </a:t>
                </a:r>
                <a14:m>
                  <m:oMath xmlns:m="http://schemas.openxmlformats.org/officeDocument/2006/math">
                    <m:r>
                      <a:rPr lang="it-IT" sz="1800" i="1" dirty="0" smtClean="0">
                        <a:latin typeface="Cambria Math" panose="02040503050406030204" pitchFamily="18" charset="0"/>
                        <a:ea typeface="Fira Sans Extra Condensed"/>
                        <a:cs typeface="Fira Sans Extra Condensed"/>
                        <a:sym typeface="Fira Sans Extra Condensed"/>
                      </a:rPr>
                      <m:t>𝑐</m:t>
                    </m:r>
                    <m:r>
                      <a:rPr lang="it-IT" sz="1800" i="1" dirty="0" smtClean="0">
                        <a:latin typeface="Cambria Math" panose="02040503050406030204" pitchFamily="18" charset="0"/>
                        <a:ea typeface="Fira Sans Extra Condensed"/>
                        <a:cs typeface="Fira Sans Extra Condensed"/>
                        <a:sym typeface="Fira Sans Extra Condensed"/>
                      </a:rPr>
                      <m:t>1…</m:t>
                    </m:r>
                    <m:r>
                      <a:rPr lang="it-IT" sz="1800" i="1" dirty="0" err="1" smtClean="0">
                        <a:latin typeface="Cambria Math" panose="02040503050406030204" pitchFamily="18" charset="0"/>
                        <a:ea typeface="Fira Sans Extra Condensed"/>
                        <a:cs typeface="Fira Sans Extra Condensed"/>
                        <a:sym typeface="Fira Sans Extra Condensed"/>
                      </a:rPr>
                      <m:t>𝑐𝑘</m:t>
                    </m:r>
                    <m:r>
                      <a:rPr lang="it-IT" sz="1800" i="1" dirty="0" smtClean="0">
                        <a:latin typeface="Cambria Math" panose="02040503050406030204" pitchFamily="18" charset="0"/>
                        <a:ea typeface="Fira Sans Extra Condensed"/>
                        <a:cs typeface="Fira Sans Extra Condensed"/>
                        <a:sym typeface="Fira Sans Extra Condensed"/>
                      </a:rPr>
                      <m:t> </m:t>
                    </m:r>
                  </m:oMath>
                </a14:m>
                <a:endParaRPr lang="it-IT" sz="1800" dirty="0">
                  <a:latin typeface="Fira Sans Extra Condensed"/>
                  <a:ea typeface="Fira Sans Extra Condensed"/>
                  <a:cs typeface="Fira Sans Extra Condensed"/>
                  <a:sym typeface="Fira Sans Extra Condensed"/>
                </a:endParaRPr>
              </a:p>
              <a:p>
                <a:pPr marL="342900" lvl="0" indent="-342900" algn="ctr" rtl="0">
                  <a:spcBef>
                    <a:spcPts val="0"/>
                  </a:spcBef>
                  <a:spcAft>
                    <a:spcPts val="0"/>
                  </a:spcAft>
                  <a:buAutoNum type="arabicPeriod"/>
                </a:pPr>
                <a:endParaRPr lang="it-IT" sz="1800" dirty="0">
                  <a:latin typeface="Fira Sans Extra Condensed"/>
                  <a:ea typeface="Fira Sans Extra Condensed"/>
                  <a:cs typeface="Fira Sans Extra Condensed"/>
                  <a:sym typeface="Fira Sans Extra Condensed"/>
                </a:endParaRPr>
              </a:p>
              <a:p>
                <a:pPr marL="342900" lvl="0" indent="-342900" algn="ctr" rtl="0">
                  <a:spcBef>
                    <a:spcPts val="0"/>
                  </a:spcBef>
                  <a:spcAft>
                    <a:spcPts val="0"/>
                  </a:spcAft>
                  <a:buAutoNum type="arabicPeriod"/>
                </a:pPr>
                <a:r>
                  <a:rPr lang="it-IT" sz="1800" dirty="0">
                    <a:solidFill>
                      <a:srgbClr val="000000"/>
                    </a:solidFill>
                    <a:latin typeface="Fira Sans Extra Condensed"/>
                    <a:ea typeface="Fira Sans Extra Condensed"/>
                    <a:cs typeface="Fira Sans Extra Condensed"/>
                    <a:sym typeface="Fira Sans Extra Condensed"/>
                  </a:rPr>
                  <a:t>Ripeti finché non raggiunge la convergen</a:t>
                </a:r>
                <a:r>
                  <a:rPr lang="it-IT" sz="1800" dirty="0">
                    <a:latin typeface="Fira Sans Extra Condensed"/>
                    <a:ea typeface="Fira Sans Extra Condensed"/>
                    <a:cs typeface="Fira Sans Extra Condensed"/>
                    <a:sym typeface="Fira Sans Extra Condensed"/>
                  </a:rPr>
                  <a:t>za</a:t>
                </a:r>
              </a:p>
              <a:p>
                <a:pPr marL="342900" lvl="0" indent="-342900" algn="ctr" rtl="0">
                  <a:spcBef>
                    <a:spcPts val="0"/>
                  </a:spcBef>
                  <a:spcAft>
                    <a:spcPts val="0"/>
                  </a:spcAft>
                  <a:buAutoNum type="arabicPeriod"/>
                </a:pPr>
                <a:endParaRPr lang="it-IT" sz="1800" dirty="0">
                  <a:latin typeface="Fira Sans Extra Condensed"/>
                  <a:ea typeface="Fira Sans Extra Condensed"/>
                  <a:cs typeface="Fira Sans Extra Condensed"/>
                  <a:sym typeface="Fira Sans Extra Condensed"/>
                </a:endParaRPr>
              </a:p>
              <a:p>
                <a:pPr lvl="0" algn="ctr" rtl="0">
                  <a:spcBef>
                    <a:spcPts val="0"/>
                  </a:spcBef>
                  <a:spcAft>
                    <a:spcPts val="0"/>
                  </a:spcAft>
                </a:pPr>
                <a:r>
                  <a:rPr lang="it-IT" sz="1800" dirty="0">
                    <a:latin typeface="Fira Sans Extra Condensed"/>
                    <a:ea typeface="Fira Sans Extra Condensed"/>
                    <a:cs typeface="Fira Sans Extra Condensed"/>
                    <a:sym typeface="Fira Sans Extra Condensed"/>
                  </a:rPr>
                  <a:t>Per ogni punti xi deve cercare il </a:t>
                </a:r>
                <a:r>
                  <a:rPr lang="it-IT" sz="1800" b="1" dirty="0" err="1">
                    <a:latin typeface="Fira Sans Extra Condensed"/>
                    <a:ea typeface="Fira Sans Extra Condensed"/>
                    <a:cs typeface="Fira Sans Extra Condensed"/>
                    <a:sym typeface="Fira Sans Extra Condensed"/>
                  </a:rPr>
                  <a:t>centroide</a:t>
                </a:r>
                <a:r>
                  <a:rPr lang="it-IT" sz="1800" dirty="0">
                    <a:latin typeface="Fira Sans Extra Condensed"/>
                    <a:ea typeface="Fira Sans Extra Condensed"/>
                    <a:cs typeface="Fira Sans Extra Condensed"/>
                    <a:sym typeface="Fira Sans Extra Condensed"/>
                  </a:rPr>
                  <a:t> </a:t>
                </a:r>
                <a:r>
                  <a:rPr lang="it-IT" sz="1800" dirty="0" err="1">
                    <a:latin typeface="Fira Sans Extra Condensed"/>
                    <a:ea typeface="Fira Sans Extra Condensed"/>
                    <a:cs typeface="Fira Sans Extra Condensed"/>
                    <a:sym typeface="Fira Sans Extra Condensed"/>
                  </a:rPr>
                  <a:t>cj</a:t>
                </a:r>
                <a:r>
                  <a:rPr lang="it-IT" sz="1800" dirty="0">
                    <a:latin typeface="Fira Sans Extra Condensed"/>
                    <a:ea typeface="Fira Sans Extra Condensed"/>
                    <a:cs typeface="Fira Sans Extra Condensed"/>
                    <a:sym typeface="Fira Sans Extra Condensed"/>
                  </a:rPr>
                  <a:t> più, calcolandone la distanza, assegna quindi il punto xi con il cluster j. Per ogni cluster </a:t>
                </a:r>
                <a14:m>
                  <m:oMath xmlns:m="http://schemas.openxmlformats.org/officeDocument/2006/math">
                    <m:r>
                      <a:rPr lang="it-IT" sz="1800" i="1" dirty="0" smtClean="0">
                        <a:latin typeface="Cambria Math" panose="02040503050406030204" pitchFamily="18" charset="0"/>
                        <a:ea typeface="Fira Sans Extra Condensed"/>
                        <a:cs typeface="Fira Sans Extra Condensed"/>
                        <a:sym typeface="Fira Sans Extra Condensed"/>
                      </a:rPr>
                      <m:t>𝑗</m:t>
                    </m:r>
                    <m:r>
                      <a:rPr lang="it-IT" sz="1800" i="1" dirty="0" smtClean="0">
                        <a:latin typeface="Cambria Math" panose="02040503050406030204" pitchFamily="18" charset="0"/>
                        <a:ea typeface="Fira Sans Extra Condensed"/>
                        <a:cs typeface="Fira Sans Extra Condensed"/>
                        <a:sym typeface="Fira Sans Extra Condensed"/>
                      </a:rPr>
                      <m:t>=1..</m:t>
                    </m:r>
                    <m:r>
                      <a:rPr lang="it-IT" sz="1800" i="1" dirty="0" smtClean="0">
                        <a:latin typeface="Cambria Math" panose="02040503050406030204" pitchFamily="18" charset="0"/>
                        <a:ea typeface="Fira Sans Extra Condensed"/>
                        <a:cs typeface="Fira Sans Extra Condensed"/>
                        <a:sym typeface="Fira Sans Extra Condensed"/>
                      </a:rPr>
                      <m:t>𝑘</m:t>
                    </m:r>
                  </m:oMath>
                </a14:m>
                <a:r>
                  <a:rPr lang="it-IT" sz="1800" dirty="0">
                    <a:latin typeface="Fira Sans Extra Condensed"/>
                    <a:ea typeface="Fira Sans Extra Condensed"/>
                    <a:cs typeface="Fira Sans Extra Condensed"/>
                    <a:sym typeface="Fira Sans Extra Condensed"/>
                  </a:rPr>
                  <a:t> devo definire il nuovo </a:t>
                </a:r>
                <a:r>
                  <a:rPr lang="it-IT" sz="1800" dirty="0" err="1">
                    <a:latin typeface="Fira Sans Extra Condensed"/>
                    <a:ea typeface="Fira Sans Extra Condensed"/>
                    <a:cs typeface="Fira Sans Extra Condensed"/>
                    <a:sym typeface="Fira Sans Extra Condensed"/>
                  </a:rPr>
                  <a:t>centroide</a:t>
                </a:r>
                <a:r>
                  <a:rPr lang="it-IT" sz="1800" dirty="0">
                    <a:latin typeface="Fira Sans Extra Condensed"/>
                    <a:ea typeface="Fira Sans Extra Condensed"/>
                    <a:cs typeface="Fira Sans Extra Condensed"/>
                    <a:sym typeface="Fira Sans Extra Condensed"/>
                  </a:rPr>
                  <a:t> </a:t>
                </a:r>
                <a14:m>
                  <m:oMath xmlns:m="http://schemas.openxmlformats.org/officeDocument/2006/math">
                    <m:r>
                      <a:rPr lang="it-IT" sz="1800" i="1" dirty="0" smtClean="0">
                        <a:latin typeface="Cambria Math" panose="02040503050406030204" pitchFamily="18" charset="0"/>
                        <a:ea typeface="Fira Sans Extra Condensed"/>
                        <a:cs typeface="Fira Sans Extra Condensed"/>
                        <a:sym typeface="Fira Sans Extra Condensed"/>
                      </a:rPr>
                      <m:t>𝑐𝑗</m:t>
                    </m:r>
                  </m:oMath>
                </a14:m>
                <a:r>
                  <a:rPr lang="it-IT" sz="1800" dirty="0">
                    <a:latin typeface="Fira Sans Extra Condensed"/>
                    <a:ea typeface="Fira Sans Extra Condensed"/>
                    <a:cs typeface="Fira Sans Extra Condensed"/>
                    <a:sym typeface="Fira Sans Extra Condensed"/>
                  </a:rPr>
                  <a:t> come la media di tutti i punti </a:t>
                </a:r>
                <a14:m>
                  <m:oMath xmlns:m="http://schemas.openxmlformats.org/officeDocument/2006/math">
                    <m:r>
                      <a:rPr lang="it-IT" sz="1800" i="1" dirty="0" smtClean="0">
                        <a:latin typeface="Cambria Math" panose="02040503050406030204" pitchFamily="18" charset="0"/>
                        <a:ea typeface="Fira Sans Extra Condensed"/>
                        <a:cs typeface="Fira Sans Extra Condensed"/>
                        <a:sym typeface="Fira Sans Extra Condensed"/>
                      </a:rPr>
                      <m:t>𝑥𝑖</m:t>
                    </m:r>
                  </m:oMath>
                </a14:m>
                <a:r>
                  <a:rPr lang="it-IT" sz="1800" dirty="0">
                    <a:latin typeface="Fira Sans Extra Condensed"/>
                    <a:ea typeface="Fira Sans Extra Condensed"/>
                    <a:cs typeface="Fira Sans Extra Condensed"/>
                    <a:sym typeface="Fira Sans Extra Condensed"/>
                  </a:rPr>
                  <a:t> assegnati al cluster</a:t>
                </a:r>
                <a14:m>
                  <m:oMath xmlns:m="http://schemas.openxmlformats.org/officeDocument/2006/math">
                    <m:r>
                      <a:rPr lang="it-IT" sz="1800" i="1" dirty="0" smtClean="0">
                        <a:latin typeface="Cambria Math" panose="02040503050406030204" pitchFamily="18" charset="0"/>
                        <a:ea typeface="Fira Sans Extra Condensed"/>
                        <a:cs typeface="Fira Sans Extra Condensed"/>
                        <a:sym typeface="Fira Sans Extra Condensed"/>
                      </a:rPr>
                      <m:t> </m:t>
                    </m:r>
                    <m:r>
                      <a:rPr lang="it-IT" sz="1800" i="1" dirty="0" smtClean="0">
                        <a:latin typeface="Cambria Math" panose="02040503050406030204" pitchFamily="18" charset="0"/>
                        <a:ea typeface="Fira Sans Extra Condensed"/>
                        <a:cs typeface="Fira Sans Extra Condensed"/>
                        <a:sym typeface="Fira Sans Extra Condensed"/>
                      </a:rPr>
                      <m:t>𝑗</m:t>
                    </m:r>
                    <m:r>
                      <a:rPr lang="it-IT" sz="1800" i="1" dirty="0" smtClean="0">
                        <a:latin typeface="Cambria Math" panose="02040503050406030204" pitchFamily="18" charset="0"/>
                        <a:ea typeface="Fira Sans Extra Condensed"/>
                        <a:cs typeface="Fira Sans Extra Condensed"/>
                        <a:sym typeface="Fira Sans Extra Condensed"/>
                      </a:rPr>
                      <m:t> </m:t>
                    </m:r>
                  </m:oMath>
                </a14:m>
                <a:r>
                  <a:rPr lang="it-IT" sz="1800" dirty="0">
                    <a:latin typeface="Fira Sans Extra Condensed"/>
                    <a:ea typeface="Fira Sans Extra Condensed"/>
                    <a:cs typeface="Fira Sans Extra Condensed"/>
                    <a:sym typeface="Fira Sans Extra Condensed"/>
                  </a:rPr>
                  <a:t>nello step precedente.</a:t>
                </a:r>
                <a:endParaRPr sz="1800" dirty="0">
                  <a:solidFill>
                    <a:srgbClr val="000000"/>
                  </a:solidFill>
                  <a:latin typeface="Fira Sans Extra Condensed"/>
                  <a:ea typeface="Fira Sans Extra Condensed"/>
                  <a:cs typeface="Fira Sans Extra Condensed"/>
                  <a:sym typeface="Fira Sans Extra Condensed"/>
                </a:endParaRPr>
              </a:p>
            </p:txBody>
          </p:sp>
        </mc:Choice>
        <mc:Fallback xmlns="">
          <p:sp>
            <p:nvSpPr>
              <p:cNvPr id="527" name="Google Shape;527;p20"/>
              <p:cNvSpPr txBox="1">
                <a:spLocks noRot="1" noChangeAspect="1" noMove="1" noResize="1" noEditPoints="1" noAdjustHandles="1" noChangeArrowheads="1" noChangeShapeType="1" noTextEdit="1"/>
              </p:cNvSpPr>
              <p:nvPr/>
            </p:nvSpPr>
            <p:spPr>
              <a:xfrm>
                <a:off x="457200" y="1767637"/>
                <a:ext cx="8229600" cy="1608225"/>
              </a:xfrm>
              <a:prstGeom prst="rect">
                <a:avLst/>
              </a:prstGeom>
              <a:blipFill>
                <a:blip r:embed="rId3"/>
                <a:stretch>
                  <a:fillRect t="-31818" r="-444" b="-35606"/>
                </a:stretch>
              </a:blipFill>
              <a:ln>
                <a:noFill/>
              </a:ln>
            </p:spPr>
            <p:txBody>
              <a:bodyPr/>
              <a:lstStyle/>
              <a:p>
                <a:r>
                  <a:rPr lang="it-IT">
                    <a:noFill/>
                  </a:rPr>
                  <a:t> </a:t>
                </a:r>
              </a:p>
            </p:txBody>
          </p:sp>
        </mc:Fallback>
      </mc:AlternateContent>
    </p:spTree>
    <p:extLst>
      <p:ext uri="{BB962C8B-B14F-4D97-AF65-F5344CB8AC3E}">
        <p14:creationId xmlns:p14="http://schemas.microsoft.com/office/powerpoint/2010/main" val="1834539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Clustering K-</a:t>
            </a:r>
            <a:r>
              <a:rPr lang="it-IT" dirty="0" err="1"/>
              <a:t>means</a:t>
            </a:r>
            <a:r>
              <a:rPr lang="it-IT" dirty="0"/>
              <a:t>: convergenza</a:t>
            </a:r>
            <a:endParaRPr dirty="0"/>
          </a:p>
        </p:txBody>
      </p:sp>
      <p:pic>
        <p:nvPicPr>
          <p:cNvPr id="3" name="Immagine 2">
            <a:extLst>
              <a:ext uri="{FF2B5EF4-FFF2-40B4-BE49-F238E27FC236}">
                <a16:creationId xmlns:a16="http://schemas.microsoft.com/office/drawing/2014/main" id="{B0A08946-782B-9ED5-6088-154CAB92D891}"/>
              </a:ext>
            </a:extLst>
          </p:cNvPr>
          <p:cNvPicPr>
            <a:picLocks noChangeAspect="1"/>
          </p:cNvPicPr>
          <p:nvPr/>
        </p:nvPicPr>
        <p:blipFill>
          <a:blip r:embed="rId3"/>
          <a:stretch>
            <a:fillRect/>
          </a:stretch>
        </p:blipFill>
        <p:spPr>
          <a:xfrm>
            <a:off x="2750598" y="1192157"/>
            <a:ext cx="3642804" cy="3539868"/>
          </a:xfrm>
          <a:prstGeom prst="rect">
            <a:avLst/>
          </a:prstGeom>
        </p:spPr>
      </p:pic>
    </p:spTree>
    <p:extLst>
      <p:ext uri="{BB962C8B-B14F-4D97-AF65-F5344CB8AC3E}">
        <p14:creationId xmlns:p14="http://schemas.microsoft.com/office/powerpoint/2010/main" val="2999130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4"/>
            <a:ext cx="8229600" cy="54268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Clustering K-</a:t>
            </a:r>
            <a:r>
              <a:rPr lang="it-IT" dirty="0" err="1"/>
              <a:t>means</a:t>
            </a:r>
            <a:endParaRPr dirty="0"/>
          </a:p>
        </p:txBody>
      </p:sp>
      <p:pic>
        <p:nvPicPr>
          <p:cNvPr id="4" name="Immagine 3">
            <a:extLst>
              <a:ext uri="{FF2B5EF4-FFF2-40B4-BE49-F238E27FC236}">
                <a16:creationId xmlns:a16="http://schemas.microsoft.com/office/drawing/2014/main" id="{72AAA120-3E09-ABA3-F02E-84A158C5E82C}"/>
              </a:ext>
            </a:extLst>
          </p:cNvPr>
          <p:cNvPicPr>
            <a:picLocks noChangeAspect="1"/>
          </p:cNvPicPr>
          <p:nvPr/>
        </p:nvPicPr>
        <p:blipFill>
          <a:blip r:embed="rId3"/>
          <a:stretch>
            <a:fillRect/>
          </a:stretch>
        </p:blipFill>
        <p:spPr>
          <a:xfrm>
            <a:off x="1850334" y="954157"/>
            <a:ext cx="5443332" cy="3911217"/>
          </a:xfrm>
          <a:prstGeom prst="rect">
            <a:avLst/>
          </a:prstGeom>
        </p:spPr>
      </p:pic>
    </p:spTree>
    <p:extLst>
      <p:ext uri="{BB962C8B-B14F-4D97-AF65-F5344CB8AC3E}">
        <p14:creationId xmlns:p14="http://schemas.microsoft.com/office/powerpoint/2010/main" val="2854359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Classificazione</a:t>
            </a:r>
            <a:endParaRPr dirty="0"/>
          </a:p>
        </p:txBody>
      </p:sp>
      <p:sp>
        <p:nvSpPr>
          <p:cNvPr id="527" name="Google Shape;527;p20"/>
          <p:cNvSpPr txBox="1"/>
          <p:nvPr/>
        </p:nvSpPr>
        <p:spPr>
          <a:xfrm>
            <a:off x="457201" y="1513079"/>
            <a:ext cx="8229600" cy="16082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IT" sz="1800" dirty="0">
                <a:latin typeface="Fira Sans Extra Condensed"/>
                <a:ea typeface="Fira Sans Extra Condensed"/>
                <a:cs typeface="Fira Sans Extra Condensed"/>
                <a:sym typeface="Fira Sans Extra Condensed"/>
              </a:rPr>
              <a:t>Ho deciso di classificare il cibo sulla base della quantità di </a:t>
            </a:r>
            <a:r>
              <a:rPr lang="it-IT" sz="1800" dirty="0" err="1">
                <a:latin typeface="Fira Sans Extra Condensed"/>
                <a:ea typeface="Fira Sans Extra Condensed"/>
                <a:cs typeface="Fira Sans Extra Condensed"/>
                <a:sym typeface="Fira Sans Extra Condensed"/>
              </a:rPr>
              <a:t>Umami</a:t>
            </a:r>
            <a:r>
              <a:rPr lang="it-IT" sz="1800" dirty="0">
                <a:latin typeface="Fira Sans Extra Condensed"/>
                <a:ea typeface="Fira Sans Extra Condensed"/>
                <a:cs typeface="Fira Sans Extra Condensed"/>
                <a:sym typeface="Fira Sans Extra Condensed"/>
              </a:rPr>
              <a:t> contenuta nello stesso. In particolare ho addestrato un classificatore (DecisionTree) che predice il cluster corrispondente utilizzando come features gli amminoacidi liberi e gli additivi.</a:t>
            </a:r>
            <a:endParaRPr sz="1800" dirty="0">
              <a:solidFill>
                <a:srgbClr val="000000"/>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1219908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61FEF9F2-4BC1-969F-0B4B-55D5D7EE9752}"/>
              </a:ext>
            </a:extLst>
          </p:cNvPr>
          <p:cNvPicPr>
            <a:picLocks noChangeAspect="1"/>
          </p:cNvPicPr>
          <p:nvPr/>
        </p:nvPicPr>
        <p:blipFill>
          <a:blip r:embed="rId2"/>
          <a:stretch>
            <a:fillRect/>
          </a:stretch>
        </p:blipFill>
        <p:spPr>
          <a:xfrm>
            <a:off x="813702" y="951794"/>
            <a:ext cx="7516596" cy="3239912"/>
          </a:xfrm>
          <a:prstGeom prst="rect">
            <a:avLst/>
          </a:prstGeom>
        </p:spPr>
      </p:pic>
    </p:spTree>
    <p:extLst>
      <p:ext uri="{BB962C8B-B14F-4D97-AF65-F5344CB8AC3E}">
        <p14:creationId xmlns:p14="http://schemas.microsoft.com/office/powerpoint/2010/main" val="3681628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DecisionTree: Come funziona?</a:t>
            </a:r>
            <a:endParaRPr dirty="0"/>
          </a:p>
        </p:txBody>
      </p:sp>
      <p:sp>
        <p:nvSpPr>
          <p:cNvPr id="527" name="Google Shape;527;p20"/>
          <p:cNvSpPr txBox="1"/>
          <p:nvPr/>
        </p:nvSpPr>
        <p:spPr>
          <a:xfrm>
            <a:off x="457201" y="1513079"/>
            <a:ext cx="8229600" cy="16082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IT" sz="1800" dirty="0">
                <a:latin typeface="Fira Sans Extra Condensed"/>
                <a:ea typeface="Fira Sans Extra Condensed"/>
                <a:cs typeface="Fira Sans Extra Condensed"/>
                <a:sym typeface="Fira Sans Extra Condensed"/>
              </a:rPr>
              <a:t>Un albero di decisione è un albero binario dove ogni nodo interno viene associato ad una domanda o condizione, imposta ad una feature, che ha il compito di splittare i dati fino a raggiungere foglie che indicano la categoria associata alla decisione.</a:t>
            </a:r>
            <a:endParaRPr sz="1800" dirty="0">
              <a:solidFill>
                <a:srgbClr val="000000"/>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4240687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Metriche decisionTree</a:t>
            </a:r>
            <a:endParaRPr dirty="0"/>
          </a:p>
        </p:txBody>
      </p:sp>
      <p:sp>
        <p:nvSpPr>
          <p:cNvPr id="527" name="Google Shape;527;p20"/>
          <p:cNvSpPr txBox="1"/>
          <p:nvPr/>
        </p:nvSpPr>
        <p:spPr>
          <a:xfrm>
            <a:off x="457200" y="1477718"/>
            <a:ext cx="8229600" cy="218806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IT" sz="1800" dirty="0">
                <a:solidFill>
                  <a:srgbClr val="000000"/>
                </a:solidFill>
                <a:latin typeface="Fira Sans Extra Condensed"/>
                <a:ea typeface="Fira Sans Extra Condensed"/>
                <a:cs typeface="Fira Sans Extra Condensed"/>
                <a:sym typeface="Fira Sans Extra Condensed"/>
              </a:rPr>
              <a:t>Una buona condizione divide </a:t>
            </a:r>
            <a:r>
              <a:rPr lang="it-IT" sz="1800" dirty="0">
                <a:latin typeface="Fira Sans Extra Condensed"/>
                <a:ea typeface="Fira Sans Extra Condensed"/>
                <a:cs typeface="Fira Sans Extra Condensed"/>
                <a:sym typeface="Fira Sans Extra Condensed"/>
              </a:rPr>
              <a:t>gli esempi di classi eterogenee in sottoinsiemi abbastanza omogenei per evitare di avere troppa varianza in ogni strato. Per fare in modo che tutto questo sia lecito è necessario fornire una metrica corretta.</a:t>
            </a:r>
          </a:p>
          <a:p>
            <a:pPr marL="0" lvl="0" indent="0" algn="ctr" rtl="0">
              <a:spcBef>
                <a:spcPts val="0"/>
              </a:spcBef>
              <a:spcAft>
                <a:spcPts val="0"/>
              </a:spcAft>
              <a:buNone/>
            </a:pPr>
            <a:endParaRPr lang="it-IT" sz="1800" dirty="0">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it-IT" sz="1800" dirty="0">
                <a:solidFill>
                  <a:srgbClr val="000000"/>
                </a:solidFill>
                <a:latin typeface="Fira Sans Extra Condensed"/>
                <a:ea typeface="Fira Sans Extra Condensed"/>
                <a:cs typeface="Fira Sans Extra Condensed"/>
                <a:sym typeface="Fira Sans Extra Condensed"/>
              </a:rPr>
              <a:t>Considero X come un sottoinsieme di campio</a:t>
            </a:r>
            <a:r>
              <a:rPr lang="it-IT" sz="1800" dirty="0">
                <a:latin typeface="Fira Sans Extra Condensed"/>
                <a:ea typeface="Fira Sans Extra Condensed"/>
                <a:cs typeface="Fira Sans Extra Condensed"/>
                <a:sym typeface="Fira Sans Extra Condensed"/>
              </a:rPr>
              <a:t>ni di un particolare insieme di addestramento formato da m possibili classi. X è una variabile aleatoria. Posso quindi associare ad ogni xi la distruzione di probabilità p(xi) = pi. Pi = frequenza relativa della classe i all’interno di X.</a:t>
            </a:r>
            <a:endParaRPr sz="1800" dirty="0">
              <a:solidFill>
                <a:srgbClr val="000000"/>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2137614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Metriche decisionTree</a:t>
            </a:r>
            <a:endParaRPr dirty="0"/>
          </a:p>
        </p:txBody>
      </p:sp>
      <p:sp>
        <p:nvSpPr>
          <p:cNvPr id="527" name="Google Shape;527;p20"/>
          <p:cNvSpPr txBox="1"/>
          <p:nvPr/>
        </p:nvSpPr>
        <p:spPr>
          <a:xfrm>
            <a:off x="490220" y="881743"/>
            <a:ext cx="8229600" cy="312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IT" sz="1800" dirty="0">
                <a:solidFill>
                  <a:srgbClr val="000000"/>
                </a:solidFill>
                <a:latin typeface="Fira Sans Extra Condensed"/>
                <a:ea typeface="Fira Sans Extra Condensed"/>
                <a:cs typeface="Fira Sans Extra Condensed"/>
                <a:sym typeface="Fira Sans Extra Condensed"/>
              </a:rPr>
              <a:t>Entropia:  </a:t>
            </a:r>
          </a:p>
          <a:p>
            <a:pPr marL="0" lvl="0" indent="0" algn="ctr" rtl="0">
              <a:spcBef>
                <a:spcPts val="0"/>
              </a:spcBef>
              <a:spcAft>
                <a:spcPts val="0"/>
              </a:spcAft>
              <a:buNone/>
            </a:pPr>
            <a:endParaRPr lang="it-IT" sz="1800" dirty="0">
              <a:solidFill>
                <a:srgbClr val="000000"/>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lang="it-IT" sz="1800" dirty="0">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it-IT" sz="1800" dirty="0">
                <a:solidFill>
                  <a:srgbClr val="000000"/>
                </a:solidFill>
                <a:latin typeface="Fira Sans Extra Condensed"/>
                <a:ea typeface="Fira Sans Extra Condensed"/>
                <a:cs typeface="Fira Sans Extra Condensed"/>
                <a:sym typeface="Fira Sans Extra Condensed"/>
              </a:rPr>
              <a:t>Indice di Gini: </a:t>
            </a:r>
          </a:p>
          <a:p>
            <a:pPr marL="0" lvl="0" indent="0" algn="ctr" rtl="0">
              <a:spcBef>
                <a:spcPts val="0"/>
              </a:spcBef>
              <a:spcAft>
                <a:spcPts val="0"/>
              </a:spcAft>
              <a:buNone/>
            </a:pPr>
            <a:endParaRPr lang="it-IT" sz="1800" dirty="0">
              <a:solidFill>
                <a:srgbClr val="000000"/>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lang="it-IT" sz="1800" dirty="0">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it-IT" sz="1800" dirty="0">
                <a:solidFill>
                  <a:srgbClr val="000000"/>
                </a:solidFill>
                <a:latin typeface="Fira Sans Extra Condensed"/>
                <a:ea typeface="Fira Sans Extra Condensed"/>
                <a:cs typeface="Fira Sans Extra Condensed"/>
                <a:sym typeface="Fira Sans Extra Condensed"/>
              </a:rPr>
              <a:t>Errore di Classificazione:  </a:t>
            </a:r>
            <a:endParaRPr sz="1800" dirty="0">
              <a:solidFill>
                <a:srgbClr val="000000"/>
              </a:solidFill>
              <a:latin typeface="Fira Sans Extra Condensed"/>
              <a:ea typeface="Fira Sans Extra Condensed"/>
              <a:cs typeface="Fira Sans Extra Condensed"/>
              <a:sym typeface="Fira Sans Extra Condensed"/>
            </a:endParaRPr>
          </a:p>
        </p:txBody>
      </p:sp>
      <p:pic>
        <p:nvPicPr>
          <p:cNvPr id="5" name="Immagine 4">
            <a:extLst>
              <a:ext uri="{FF2B5EF4-FFF2-40B4-BE49-F238E27FC236}">
                <a16:creationId xmlns:a16="http://schemas.microsoft.com/office/drawing/2014/main" id="{E6401547-FF31-02AE-6125-72989C017E77}"/>
              </a:ext>
            </a:extLst>
          </p:cNvPr>
          <p:cNvPicPr>
            <a:picLocks noChangeAspect="1"/>
          </p:cNvPicPr>
          <p:nvPr/>
        </p:nvPicPr>
        <p:blipFill>
          <a:blip r:embed="rId3"/>
          <a:stretch>
            <a:fillRect/>
          </a:stretch>
        </p:blipFill>
        <p:spPr>
          <a:xfrm>
            <a:off x="3909659" y="3487851"/>
            <a:ext cx="1390721" cy="514376"/>
          </a:xfrm>
          <a:prstGeom prst="rect">
            <a:avLst/>
          </a:prstGeom>
        </p:spPr>
      </p:pic>
      <p:pic>
        <p:nvPicPr>
          <p:cNvPr id="7" name="Immagine 6">
            <a:extLst>
              <a:ext uri="{FF2B5EF4-FFF2-40B4-BE49-F238E27FC236}">
                <a16:creationId xmlns:a16="http://schemas.microsoft.com/office/drawing/2014/main" id="{B647D815-0D13-2BD2-B817-5FE8BF2276B1}"/>
              </a:ext>
            </a:extLst>
          </p:cNvPr>
          <p:cNvPicPr>
            <a:picLocks noChangeAspect="1"/>
          </p:cNvPicPr>
          <p:nvPr/>
        </p:nvPicPr>
        <p:blipFill>
          <a:blip r:embed="rId4"/>
          <a:stretch>
            <a:fillRect/>
          </a:stretch>
        </p:blipFill>
        <p:spPr>
          <a:xfrm>
            <a:off x="3816310" y="2768160"/>
            <a:ext cx="1511378" cy="368319"/>
          </a:xfrm>
          <a:prstGeom prst="rect">
            <a:avLst/>
          </a:prstGeom>
        </p:spPr>
      </p:pic>
      <p:pic>
        <p:nvPicPr>
          <p:cNvPr id="9" name="Immagine 8">
            <a:extLst>
              <a:ext uri="{FF2B5EF4-FFF2-40B4-BE49-F238E27FC236}">
                <a16:creationId xmlns:a16="http://schemas.microsoft.com/office/drawing/2014/main" id="{733144F9-2C50-0924-FCC6-D56A3C29380A}"/>
              </a:ext>
            </a:extLst>
          </p:cNvPr>
          <p:cNvPicPr>
            <a:picLocks noChangeAspect="1"/>
          </p:cNvPicPr>
          <p:nvPr/>
        </p:nvPicPr>
        <p:blipFill>
          <a:blip r:embed="rId5"/>
          <a:stretch>
            <a:fillRect/>
          </a:stretch>
        </p:blipFill>
        <p:spPr>
          <a:xfrm>
            <a:off x="3783289" y="1746841"/>
            <a:ext cx="1577421" cy="514376"/>
          </a:xfrm>
          <a:prstGeom prst="rect">
            <a:avLst/>
          </a:prstGeom>
        </p:spPr>
      </p:pic>
    </p:spTree>
    <p:extLst>
      <p:ext uri="{BB962C8B-B14F-4D97-AF65-F5344CB8AC3E}">
        <p14:creationId xmlns:p14="http://schemas.microsoft.com/office/powerpoint/2010/main" val="1531884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Metriche decisionTree</a:t>
            </a:r>
            <a:endParaRPr dirty="0"/>
          </a:p>
        </p:txBody>
      </p:sp>
      <p:sp>
        <p:nvSpPr>
          <p:cNvPr id="8" name="CasellaDiTesto 7">
            <a:extLst>
              <a:ext uri="{FF2B5EF4-FFF2-40B4-BE49-F238E27FC236}">
                <a16:creationId xmlns:a16="http://schemas.microsoft.com/office/drawing/2014/main" id="{42F3E5DA-5C9C-847F-A3BE-A56C5E2C9353}"/>
              </a:ext>
            </a:extLst>
          </p:cNvPr>
          <p:cNvSpPr txBox="1"/>
          <p:nvPr/>
        </p:nvSpPr>
        <p:spPr>
          <a:xfrm>
            <a:off x="0" y="2387084"/>
            <a:ext cx="9144000" cy="369332"/>
          </a:xfrm>
          <a:prstGeom prst="rect">
            <a:avLst/>
          </a:prstGeom>
          <a:noFill/>
        </p:spPr>
        <p:txBody>
          <a:bodyPr wrap="square">
            <a:spAutoFit/>
          </a:bodyPr>
          <a:lstStyle/>
          <a:p>
            <a:pPr marL="0" lvl="0" indent="0" algn="ctr" rtl="0">
              <a:spcBef>
                <a:spcPts val="0"/>
              </a:spcBef>
              <a:spcAft>
                <a:spcPts val="0"/>
              </a:spcAft>
              <a:buNone/>
            </a:pPr>
            <a:r>
              <a:rPr lang="it-IT" sz="1800" dirty="0">
                <a:solidFill>
                  <a:srgbClr val="000000"/>
                </a:solidFill>
                <a:latin typeface="Fira Sans Extra Condensed"/>
                <a:ea typeface="Fira Sans Extra Condensed"/>
                <a:cs typeface="Fira Sans Extra Condensed"/>
                <a:sym typeface="Fira Sans Extra Condensed"/>
              </a:rPr>
              <a:t>Dopo una piccola digressione teorica ritorno al progetto</a:t>
            </a:r>
          </a:p>
        </p:txBody>
      </p:sp>
    </p:spTree>
    <p:extLst>
      <p:ext uri="{BB962C8B-B14F-4D97-AF65-F5344CB8AC3E}">
        <p14:creationId xmlns:p14="http://schemas.microsoft.com/office/powerpoint/2010/main" val="2391080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Splitting dei dati</a:t>
            </a:r>
            <a:endParaRPr dirty="0"/>
          </a:p>
        </p:txBody>
      </p:sp>
      <p:sp>
        <p:nvSpPr>
          <p:cNvPr id="527" name="Google Shape;527;p20"/>
          <p:cNvSpPr txBox="1"/>
          <p:nvPr/>
        </p:nvSpPr>
        <p:spPr>
          <a:xfrm>
            <a:off x="457200" y="1477718"/>
            <a:ext cx="8229600" cy="218806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IT" sz="1800" dirty="0">
                <a:latin typeface="Fira Sans Extra Condensed"/>
                <a:ea typeface="Fira Sans Extra Condensed"/>
                <a:cs typeface="Fira Sans Extra Condensed"/>
                <a:sym typeface="Fira Sans Extra Condensed"/>
              </a:rPr>
              <a:t>Perché dividere i dati osservati in dati di Training e dati di test? </a:t>
            </a:r>
          </a:p>
          <a:p>
            <a:pPr marL="0" lvl="0" indent="0" algn="ctr" rtl="0">
              <a:spcBef>
                <a:spcPts val="0"/>
              </a:spcBef>
              <a:spcAft>
                <a:spcPts val="0"/>
              </a:spcAft>
              <a:buNone/>
            </a:pPr>
            <a:r>
              <a:rPr lang="it-IT" sz="1800" b="1" dirty="0">
                <a:latin typeface="Fira Sans Extra Condensed"/>
                <a:ea typeface="Fira Sans Extra Condensed"/>
                <a:cs typeface="Fira Sans Extra Condensed"/>
                <a:sym typeface="Fira Sans Extra Condensed"/>
              </a:rPr>
              <a:t>Per una procedura di validazione </a:t>
            </a:r>
            <a:r>
              <a:rPr lang="it-IT" sz="1800" dirty="0">
                <a:latin typeface="Fira Sans Extra Condensed"/>
                <a:ea typeface="Fira Sans Extra Condensed"/>
                <a:cs typeface="Fira Sans Extra Condensed"/>
                <a:sym typeface="Fira Sans Extra Condensed"/>
              </a:rPr>
              <a:t>che ci aiuta a  capire se il modello ha effettivamente imparato dai dati o se semplicemente ha "imparato a memoria" il dataset. (tanto da generalizzare)</a:t>
            </a:r>
          </a:p>
          <a:p>
            <a:pPr marL="0" lvl="0" indent="0" algn="ctr" rtl="0">
              <a:spcBef>
                <a:spcPts val="0"/>
              </a:spcBef>
              <a:spcAft>
                <a:spcPts val="0"/>
              </a:spcAft>
              <a:buNone/>
            </a:pPr>
            <a:endParaRPr lang="it-IT" sz="1800" dirty="0">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it-IT" sz="1800" dirty="0">
                <a:latin typeface="Fira Sans Extra Condensed"/>
                <a:ea typeface="Fira Sans Extra Condensed"/>
                <a:cs typeface="Fira Sans Extra Condensed"/>
                <a:sym typeface="Fira Sans Extra Condensed"/>
              </a:rPr>
              <a:t>Capire le differenze di prestazioni tra questi due dataset ci dà informazioni sullo stato, ci fa capire se siamo in </a:t>
            </a:r>
            <a:r>
              <a:rPr lang="it-IT" sz="1800" b="1" dirty="0" err="1">
                <a:latin typeface="Fira Sans Extra Condensed"/>
                <a:ea typeface="Fira Sans Extra Condensed"/>
                <a:cs typeface="Fira Sans Extra Condensed"/>
                <a:sym typeface="Fira Sans Extra Condensed"/>
              </a:rPr>
              <a:t>underfitting</a:t>
            </a:r>
            <a:r>
              <a:rPr lang="it-IT" sz="1800" dirty="0">
                <a:latin typeface="Fira Sans Extra Condensed"/>
                <a:ea typeface="Fira Sans Extra Condensed"/>
                <a:cs typeface="Fira Sans Extra Condensed"/>
                <a:sym typeface="Fira Sans Extra Condensed"/>
              </a:rPr>
              <a:t> o </a:t>
            </a:r>
            <a:r>
              <a:rPr lang="it-IT" sz="1800" b="1" dirty="0" err="1">
                <a:latin typeface="Fira Sans Extra Condensed"/>
                <a:ea typeface="Fira Sans Extra Condensed"/>
                <a:cs typeface="Fira Sans Extra Condensed"/>
                <a:sym typeface="Fira Sans Extra Condensed"/>
              </a:rPr>
              <a:t>overfitting</a:t>
            </a:r>
            <a:r>
              <a:rPr lang="it-IT" sz="1800" dirty="0">
                <a:latin typeface="Fira Sans Extra Condensed"/>
                <a:ea typeface="Fira Sans Extra Condensed"/>
                <a:cs typeface="Fira Sans Extra Condensed"/>
                <a:sym typeface="Fira Sans Extra Condensed"/>
              </a:rPr>
              <a:t>.</a:t>
            </a:r>
            <a:endParaRPr sz="1800" dirty="0">
              <a:solidFill>
                <a:srgbClr val="000000"/>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2150747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Splitting dei dati</a:t>
            </a:r>
            <a:endParaRPr dirty="0"/>
          </a:p>
        </p:txBody>
      </p:sp>
      <p:pic>
        <p:nvPicPr>
          <p:cNvPr id="3" name="Immagine 2">
            <a:extLst>
              <a:ext uri="{FF2B5EF4-FFF2-40B4-BE49-F238E27FC236}">
                <a16:creationId xmlns:a16="http://schemas.microsoft.com/office/drawing/2014/main" id="{81FB8ADA-65BB-B54E-5D3F-06090A65C813}"/>
              </a:ext>
            </a:extLst>
          </p:cNvPr>
          <p:cNvPicPr>
            <a:picLocks noChangeAspect="1"/>
          </p:cNvPicPr>
          <p:nvPr/>
        </p:nvPicPr>
        <p:blipFill>
          <a:blip r:embed="rId3"/>
          <a:stretch>
            <a:fillRect/>
          </a:stretch>
        </p:blipFill>
        <p:spPr>
          <a:xfrm>
            <a:off x="1662192" y="620399"/>
            <a:ext cx="5819616" cy="3902702"/>
          </a:xfrm>
          <a:prstGeom prst="rect">
            <a:avLst/>
          </a:prstGeom>
        </p:spPr>
      </p:pic>
    </p:spTree>
    <p:extLst>
      <p:ext uri="{BB962C8B-B14F-4D97-AF65-F5344CB8AC3E}">
        <p14:creationId xmlns:p14="http://schemas.microsoft.com/office/powerpoint/2010/main" val="3915538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838723-A4E6-26B1-DD76-AD3BD8B78012}"/>
              </a:ext>
            </a:extLst>
          </p:cNvPr>
          <p:cNvSpPr>
            <a:spLocks noGrp="1"/>
          </p:cNvSpPr>
          <p:nvPr>
            <p:ph type="title"/>
          </p:nvPr>
        </p:nvSpPr>
        <p:spPr/>
        <p:txBody>
          <a:bodyPr>
            <a:normAutofit fontScale="90000"/>
          </a:bodyPr>
          <a:lstStyle/>
          <a:p>
            <a:r>
              <a:rPr lang="it-IT" dirty="0"/>
              <a:t>Splitting dei dati</a:t>
            </a:r>
          </a:p>
        </p:txBody>
      </p:sp>
      <p:pic>
        <p:nvPicPr>
          <p:cNvPr id="6" name="Immagine 5">
            <a:extLst>
              <a:ext uri="{FF2B5EF4-FFF2-40B4-BE49-F238E27FC236}">
                <a16:creationId xmlns:a16="http://schemas.microsoft.com/office/drawing/2014/main" id="{3CD1913F-10E3-02FB-8497-E398450D66B1}"/>
              </a:ext>
            </a:extLst>
          </p:cNvPr>
          <p:cNvPicPr>
            <a:picLocks noChangeAspect="1"/>
          </p:cNvPicPr>
          <p:nvPr/>
        </p:nvPicPr>
        <p:blipFill>
          <a:blip r:embed="rId2"/>
          <a:stretch>
            <a:fillRect/>
          </a:stretch>
        </p:blipFill>
        <p:spPr>
          <a:xfrm>
            <a:off x="1947353" y="811632"/>
            <a:ext cx="5249293" cy="3520236"/>
          </a:xfrm>
          <a:prstGeom prst="rect">
            <a:avLst/>
          </a:prstGeom>
        </p:spPr>
      </p:pic>
    </p:spTree>
    <p:extLst>
      <p:ext uri="{BB962C8B-B14F-4D97-AF65-F5344CB8AC3E}">
        <p14:creationId xmlns:p14="http://schemas.microsoft.com/office/powerpoint/2010/main" val="64850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F79F9B-B563-3279-0210-F79C61CF4288}"/>
              </a:ext>
            </a:extLst>
          </p:cNvPr>
          <p:cNvSpPr>
            <a:spLocks noGrp="1"/>
          </p:cNvSpPr>
          <p:nvPr>
            <p:ph type="title"/>
          </p:nvPr>
        </p:nvSpPr>
        <p:spPr/>
        <p:txBody>
          <a:bodyPr>
            <a:normAutofit fontScale="90000"/>
          </a:bodyPr>
          <a:lstStyle/>
          <a:p>
            <a:r>
              <a:rPr lang="it-IT" dirty="0" err="1"/>
              <a:t>Underfitting</a:t>
            </a:r>
            <a:r>
              <a:rPr lang="it-IT" dirty="0"/>
              <a:t> e </a:t>
            </a:r>
            <a:r>
              <a:rPr lang="it-IT" dirty="0" err="1"/>
              <a:t>overfitting</a:t>
            </a:r>
            <a:endParaRPr lang="it-IT" dirty="0"/>
          </a:p>
        </p:txBody>
      </p:sp>
      <p:pic>
        <p:nvPicPr>
          <p:cNvPr id="6" name="Immagine 5">
            <a:extLst>
              <a:ext uri="{FF2B5EF4-FFF2-40B4-BE49-F238E27FC236}">
                <a16:creationId xmlns:a16="http://schemas.microsoft.com/office/drawing/2014/main" id="{5FD6D36B-13A5-525D-2C2A-F236B64BA544}"/>
              </a:ext>
            </a:extLst>
          </p:cNvPr>
          <p:cNvPicPr>
            <a:picLocks noChangeAspect="1"/>
          </p:cNvPicPr>
          <p:nvPr/>
        </p:nvPicPr>
        <p:blipFill>
          <a:blip r:embed="rId2"/>
          <a:stretch>
            <a:fillRect/>
          </a:stretch>
        </p:blipFill>
        <p:spPr>
          <a:xfrm>
            <a:off x="1627413" y="1210992"/>
            <a:ext cx="5889173" cy="2414561"/>
          </a:xfrm>
          <a:prstGeom prst="rect">
            <a:avLst/>
          </a:prstGeom>
        </p:spPr>
      </p:pic>
      <p:sp>
        <p:nvSpPr>
          <p:cNvPr id="10" name="CasellaDiTesto 9">
            <a:extLst>
              <a:ext uri="{FF2B5EF4-FFF2-40B4-BE49-F238E27FC236}">
                <a16:creationId xmlns:a16="http://schemas.microsoft.com/office/drawing/2014/main" id="{03822C3A-CB72-0EDD-A011-03FE12F13204}"/>
              </a:ext>
            </a:extLst>
          </p:cNvPr>
          <p:cNvSpPr txBox="1"/>
          <p:nvPr/>
        </p:nvSpPr>
        <p:spPr>
          <a:xfrm>
            <a:off x="7101400" y="4676371"/>
            <a:ext cx="1996551" cy="307777"/>
          </a:xfrm>
          <a:prstGeom prst="rect">
            <a:avLst/>
          </a:prstGeom>
          <a:noFill/>
        </p:spPr>
        <p:txBody>
          <a:bodyPr wrap="square">
            <a:spAutoFit/>
          </a:bodyPr>
          <a:lstStyle/>
          <a:p>
            <a:pPr algn="just"/>
            <a:r>
              <a:rPr lang="it-IT" dirty="0">
                <a:latin typeface="Fira Sans" panose="020B0604020202020204" pitchFamily="34" charset="0"/>
              </a:rPr>
              <a:t>Fonte: </a:t>
            </a:r>
            <a:r>
              <a:rPr lang="it-IT" dirty="0" err="1">
                <a:latin typeface="Fira Sans" panose="020B0604020202020204" pitchFamily="34" charset="0"/>
              </a:rPr>
              <a:t>GeeksForGeeks</a:t>
            </a:r>
            <a:endParaRPr lang="it-IT" dirty="0">
              <a:latin typeface="Fira Sans" panose="020B0604020202020204" pitchFamily="34" charset="0"/>
            </a:endParaRPr>
          </a:p>
        </p:txBody>
      </p:sp>
    </p:spTree>
    <p:extLst>
      <p:ext uri="{BB962C8B-B14F-4D97-AF65-F5344CB8AC3E}">
        <p14:creationId xmlns:p14="http://schemas.microsoft.com/office/powerpoint/2010/main" val="1099020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F79F9B-B563-3279-0210-F79C61CF4288}"/>
              </a:ext>
            </a:extLst>
          </p:cNvPr>
          <p:cNvSpPr>
            <a:spLocks noGrp="1"/>
          </p:cNvSpPr>
          <p:nvPr>
            <p:ph type="title"/>
          </p:nvPr>
        </p:nvSpPr>
        <p:spPr/>
        <p:txBody>
          <a:bodyPr>
            <a:normAutofit fontScale="90000"/>
          </a:bodyPr>
          <a:lstStyle/>
          <a:p>
            <a:r>
              <a:rPr lang="it-IT" dirty="0"/>
              <a:t>Classificazione: DecisionTree (Train)</a:t>
            </a:r>
          </a:p>
        </p:txBody>
      </p:sp>
      <p:pic>
        <p:nvPicPr>
          <p:cNvPr id="7" name="Immagine 6" descr="Immagine che contiene tavolo&#10;&#10;Descrizione generata automaticamente">
            <a:extLst>
              <a:ext uri="{FF2B5EF4-FFF2-40B4-BE49-F238E27FC236}">
                <a16:creationId xmlns:a16="http://schemas.microsoft.com/office/drawing/2014/main" id="{8179D39F-930F-A654-BC37-3AA3780CF1A3}"/>
              </a:ext>
            </a:extLst>
          </p:cNvPr>
          <p:cNvPicPr>
            <a:picLocks noChangeAspect="1"/>
          </p:cNvPicPr>
          <p:nvPr/>
        </p:nvPicPr>
        <p:blipFill>
          <a:blip r:embed="rId2"/>
          <a:stretch>
            <a:fillRect/>
          </a:stretch>
        </p:blipFill>
        <p:spPr>
          <a:xfrm>
            <a:off x="1538947" y="537750"/>
            <a:ext cx="6066105" cy="4068000"/>
          </a:xfrm>
          <a:prstGeom prst="rect">
            <a:avLst/>
          </a:prstGeom>
        </p:spPr>
      </p:pic>
    </p:spTree>
    <p:extLst>
      <p:ext uri="{BB962C8B-B14F-4D97-AF65-F5344CB8AC3E}">
        <p14:creationId xmlns:p14="http://schemas.microsoft.com/office/powerpoint/2010/main" val="1408738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F79F9B-B563-3279-0210-F79C61CF4288}"/>
              </a:ext>
            </a:extLst>
          </p:cNvPr>
          <p:cNvSpPr>
            <a:spLocks noGrp="1"/>
          </p:cNvSpPr>
          <p:nvPr>
            <p:ph type="title"/>
          </p:nvPr>
        </p:nvSpPr>
        <p:spPr/>
        <p:txBody>
          <a:bodyPr>
            <a:normAutofit fontScale="90000"/>
          </a:bodyPr>
          <a:lstStyle/>
          <a:p>
            <a:r>
              <a:rPr lang="it-IT" dirty="0"/>
              <a:t>Classificazione: DecisionTree (Test)</a:t>
            </a:r>
          </a:p>
        </p:txBody>
      </p:sp>
      <p:pic>
        <p:nvPicPr>
          <p:cNvPr id="4" name="Immagine 3" descr="Immagine che contiene tavolo&#10;&#10;Descrizione generata automaticamente">
            <a:extLst>
              <a:ext uri="{FF2B5EF4-FFF2-40B4-BE49-F238E27FC236}">
                <a16:creationId xmlns:a16="http://schemas.microsoft.com/office/drawing/2014/main" id="{2F9A0413-CCA2-C642-F17B-9FDBF7D61C8A}"/>
              </a:ext>
            </a:extLst>
          </p:cNvPr>
          <p:cNvPicPr>
            <a:picLocks noChangeAspect="1"/>
          </p:cNvPicPr>
          <p:nvPr/>
        </p:nvPicPr>
        <p:blipFill>
          <a:blip r:embed="rId2"/>
          <a:stretch>
            <a:fillRect/>
          </a:stretch>
        </p:blipFill>
        <p:spPr>
          <a:xfrm>
            <a:off x="1539656" y="538225"/>
            <a:ext cx="6064687" cy="4067049"/>
          </a:xfrm>
          <a:prstGeom prst="rect">
            <a:avLst/>
          </a:prstGeom>
        </p:spPr>
      </p:pic>
    </p:spTree>
    <p:extLst>
      <p:ext uri="{BB962C8B-B14F-4D97-AF65-F5344CB8AC3E}">
        <p14:creationId xmlns:p14="http://schemas.microsoft.com/office/powerpoint/2010/main" val="1437729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3" name="Google Shape;333;p17"/>
          <p:cNvSpPr/>
          <p:nvPr/>
        </p:nvSpPr>
        <p:spPr>
          <a:xfrm>
            <a:off x="457174" y="1685925"/>
            <a:ext cx="7991437" cy="25623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560096" y="1280149"/>
            <a:ext cx="1539833" cy="103427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Che significa Umami?</a:t>
            </a:r>
            <a:endParaRPr dirty="0"/>
          </a:p>
        </p:txBody>
      </p:sp>
      <p:grpSp>
        <p:nvGrpSpPr>
          <p:cNvPr id="349" name="Google Shape;349;p17"/>
          <p:cNvGrpSpPr/>
          <p:nvPr/>
        </p:nvGrpSpPr>
        <p:grpSpPr>
          <a:xfrm>
            <a:off x="671717" y="2374552"/>
            <a:ext cx="7340795" cy="1488799"/>
            <a:chOff x="695359" y="2302076"/>
            <a:chExt cx="3343229" cy="1488799"/>
          </a:xfrm>
        </p:grpSpPr>
        <p:sp>
          <p:nvSpPr>
            <p:cNvPr id="350" name="Google Shape;350;p17"/>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Umami</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51" name="Google Shape;351;p17"/>
            <p:cNvSpPr txBox="1"/>
            <p:nvPr/>
          </p:nvSpPr>
          <p:spPr>
            <a:xfrm>
              <a:off x="695388" y="2657475"/>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it-IT" dirty="0" err="1"/>
                <a:t>Umami</a:t>
              </a:r>
              <a:r>
                <a:rPr lang="it-IT" dirty="0"/>
                <a:t> è uno dei cinque gusti fondamentali percepiti dalle cellule recettrici specializzate presenti nel cavo orale umano. È stato descritto come "gradevole al palato" ed è caratteristico dei brodi e degli arrosti.</a:t>
              </a:r>
              <a:endParaRPr dirty="0">
                <a:latin typeface="Roboto"/>
                <a:ea typeface="Roboto"/>
                <a:cs typeface="Roboto"/>
                <a:sym typeface="Roboto"/>
              </a:endParaRPr>
            </a:p>
          </p:txBody>
        </p:sp>
      </p:grpSp>
      <p:pic>
        <p:nvPicPr>
          <p:cNvPr id="3" name="Immagine 2">
            <a:extLst>
              <a:ext uri="{FF2B5EF4-FFF2-40B4-BE49-F238E27FC236}">
                <a16:creationId xmlns:a16="http://schemas.microsoft.com/office/drawing/2014/main" id="{5A4233D9-B58A-1FE9-7E6C-EF13B8A71B10}"/>
              </a:ext>
            </a:extLst>
          </p:cNvPr>
          <p:cNvPicPr>
            <a:picLocks noChangeAspect="1"/>
          </p:cNvPicPr>
          <p:nvPr/>
        </p:nvPicPr>
        <p:blipFill>
          <a:blip r:embed="rId3"/>
          <a:stretch>
            <a:fillRect/>
          </a:stretch>
        </p:blipFill>
        <p:spPr>
          <a:xfrm>
            <a:off x="671717" y="1338256"/>
            <a:ext cx="1338003" cy="94663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F79F9B-B563-3279-0210-F79C61CF4288}"/>
              </a:ext>
            </a:extLst>
          </p:cNvPr>
          <p:cNvSpPr>
            <a:spLocks noGrp="1"/>
          </p:cNvSpPr>
          <p:nvPr>
            <p:ph type="title"/>
          </p:nvPr>
        </p:nvSpPr>
        <p:spPr/>
        <p:txBody>
          <a:bodyPr>
            <a:normAutofit fontScale="90000"/>
          </a:bodyPr>
          <a:lstStyle/>
          <a:p>
            <a:r>
              <a:rPr lang="it-IT" dirty="0"/>
              <a:t>Classificazione: </a:t>
            </a:r>
            <a:r>
              <a:rPr lang="it-IT" dirty="0" err="1"/>
              <a:t>Confusion</a:t>
            </a:r>
            <a:r>
              <a:rPr lang="it-IT" dirty="0"/>
              <a:t> </a:t>
            </a:r>
            <a:r>
              <a:rPr lang="it-IT" dirty="0" err="1"/>
              <a:t>matrix</a:t>
            </a:r>
            <a:r>
              <a:rPr lang="it-IT" dirty="0"/>
              <a:t> (Train)</a:t>
            </a:r>
          </a:p>
        </p:txBody>
      </p:sp>
      <p:pic>
        <p:nvPicPr>
          <p:cNvPr id="5" name="Immagine 4">
            <a:extLst>
              <a:ext uri="{FF2B5EF4-FFF2-40B4-BE49-F238E27FC236}">
                <a16:creationId xmlns:a16="http://schemas.microsoft.com/office/drawing/2014/main" id="{E608D69D-4E25-EEE2-3DC5-9E5DD4FB6CFA}"/>
              </a:ext>
            </a:extLst>
          </p:cNvPr>
          <p:cNvPicPr>
            <a:picLocks noChangeAspect="1"/>
          </p:cNvPicPr>
          <p:nvPr/>
        </p:nvPicPr>
        <p:blipFill>
          <a:blip r:embed="rId2"/>
          <a:stretch>
            <a:fillRect/>
          </a:stretch>
        </p:blipFill>
        <p:spPr>
          <a:xfrm>
            <a:off x="2275036" y="849027"/>
            <a:ext cx="4593928" cy="3445446"/>
          </a:xfrm>
          <a:prstGeom prst="rect">
            <a:avLst/>
          </a:prstGeom>
        </p:spPr>
      </p:pic>
    </p:spTree>
    <p:extLst>
      <p:ext uri="{BB962C8B-B14F-4D97-AF65-F5344CB8AC3E}">
        <p14:creationId xmlns:p14="http://schemas.microsoft.com/office/powerpoint/2010/main" val="3288228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F79F9B-B563-3279-0210-F79C61CF4288}"/>
              </a:ext>
            </a:extLst>
          </p:cNvPr>
          <p:cNvSpPr>
            <a:spLocks noGrp="1"/>
          </p:cNvSpPr>
          <p:nvPr>
            <p:ph type="title"/>
          </p:nvPr>
        </p:nvSpPr>
        <p:spPr/>
        <p:txBody>
          <a:bodyPr>
            <a:normAutofit fontScale="90000"/>
          </a:bodyPr>
          <a:lstStyle/>
          <a:p>
            <a:r>
              <a:rPr lang="it-IT" dirty="0"/>
              <a:t>Classificazione: </a:t>
            </a:r>
            <a:r>
              <a:rPr lang="it-IT" dirty="0" err="1"/>
              <a:t>Confusion</a:t>
            </a:r>
            <a:r>
              <a:rPr lang="it-IT" dirty="0"/>
              <a:t> </a:t>
            </a:r>
            <a:r>
              <a:rPr lang="it-IT" dirty="0" err="1"/>
              <a:t>matrix</a:t>
            </a:r>
            <a:r>
              <a:rPr lang="it-IT" dirty="0"/>
              <a:t> (Test)</a:t>
            </a:r>
          </a:p>
        </p:txBody>
      </p:sp>
      <p:pic>
        <p:nvPicPr>
          <p:cNvPr id="4" name="Immagine 3">
            <a:extLst>
              <a:ext uri="{FF2B5EF4-FFF2-40B4-BE49-F238E27FC236}">
                <a16:creationId xmlns:a16="http://schemas.microsoft.com/office/drawing/2014/main" id="{E2E061AF-2E5F-E34D-2102-49E4E06F5555}"/>
              </a:ext>
            </a:extLst>
          </p:cNvPr>
          <p:cNvPicPr>
            <a:picLocks noChangeAspect="1"/>
          </p:cNvPicPr>
          <p:nvPr/>
        </p:nvPicPr>
        <p:blipFill>
          <a:blip r:embed="rId2"/>
          <a:stretch>
            <a:fillRect/>
          </a:stretch>
        </p:blipFill>
        <p:spPr>
          <a:xfrm>
            <a:off x="2275200" y="849150"/>
            <a:ext cx="4593600" cy="3445200"/>
          </a:xfrm>
          <a:prstGeom prst="rect">
            <a:avLst/>
          </a:prstGeom>
        </p:spPr>
      </p:pic>
    </p:spTree>
    <p:extLst>
      <p:ext uri="{BB962C8B-B14F-4D97-AF65-F5344CB8AC3E}">
        <p14:creationId xmlns:p14="http://schemas.microsoft.com/office/powerpoint/2010/main" val="36828868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Regressione</a:t>
            </a:r>
            <a:endParaRPr dirty="0"/>
          </a:p>
        </p:txBody>
      </p:sp>
      <p:sp>
        <p:nvSpPr>
          <p:cNvPr id="527" name="Google Shape;527;p20"/>
          <p:cNvSpPr txBox="1"/>
          <p:nvPr/>
        </p:nvSpPr>
        <p:spPr>
          <a:xfrm>
            <a:off x="457201" y="1513079"/>
            <a:ext cx="8229600" cy="16082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IT" sz="1800" dirty="0">
                <a:latin typeface="Fira Sans Extra Condensed"/>
                <a:ea typeface="Fira Sans Extra Condensed"/>
                <a:cs typeface="Fira Sans Extra Condensed"/>
                <a:sym typeface="Fira Sans Extra Condensed"/>
              </a:rPr>
              <a:t>Ho deciso di predire il valore del glutammato utilizzando come features tutti i valori di tutti gli amminoacidi liberi e degli additivi alimentari. Ho utilizzato 4 regressori differenti, per poterli confrontare e per poter confrontare il pattern rappresentato (o meno) dagli errori.</a:t>
            </a:r>
            <a:endParaRPr sz="1800" dirty="0">
              <a:solidFill>
                <a:srgbClr val="000000"/>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28505440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Regressione: Modelli</a:t>
            </a:r>
            <a:endParaRPr dirty="0"/>
          </a:p>
        </p:txBody>
      </p:sp>
      <p:sp>
        <p:nvSpPr>
          <p:cNvPr id="527" name="Google Shape;527;p20"/>
          <p:cNvSpPr txBox="1"/>
          <p:nvPr/>
        </p:nvSpPr>
        <p:spPr>
          <a:xfrm>
            <a:off x="457201" y="1513079"/>
            <a:ext cx="8229600" cy="1608225"/>
          </a:xfrm>
          <a:prstGeom prst="rect">
            <a:avLst/>
          </a:prstGeom>
          <a:noFill/>
          <a:ln>
            <a:noFill/>
          </a:ln>
        </p:spPr>
        <p:txBody>
          <a:bodyPr spcFirstLastPara="1" wrap="square" lIns="91425" tIns="91425" rIns="91425" bIns="91425" anchor="ctr" anchorCtr="0">
            <a:noAutofit/>
          </a:bodyPr>
          <a:lstStyle/>
          <a:p>
            <a:pPr marL="342900" lvl="0" indent="-342900" algn="ctr" rtl="0">
              <a:spcBef>
                <a:spcPts val="0"/>
              </a:spcBef>
              <a:spcAft>
                <a:spcPts val="0"/>
              </a:spcAft>
              <a:buAutoNum type="arabicParenR"/>
            </a:pPr>
            <a:r>
              <a:rPr lang="it-IT" sz="2500" dirty="0" err="1">
                <a:latin typeface="Fira Sans Extra Condensed"/>
                <a:ea typeface="Fira Sans Extra Condensed"/>
                <a:cs typeface="Fira Sans Extra Condensed"/>
                <a:sym typeface="Fira Sans Extra Condensed"/>
              </a:rPr>
              <a:t>Regressore</a:t>
            </a:r>
            <a:r>
              <a:rPr lang="it-IT" sz="2500" dirty="0">
                <a:latin typeface="Fira Sans Extra Condensed"/>
                <a:ea typeface="Fira Sans Extra Condensed"/>
                <a:cs typeface="Fira Sans Extra Condensed"/>
                <a:sym typeface="Fira Sans Extra Condensed"/>
              </a:rPr>
              <a:t> KNN</a:t>
            </a:r>
          </a:p>
          <a:p>
            <a:pPr marL="342900" lvl="0" indent="-342900" algn="ctr" rtl="0">
              <a:spcBef>
                <a:spcPts val="0"/>
              </a:spcBef>
              <a:spcAft>
                <a:spcPts val="0"/>
              </a:spcAft>
              <a:buAutoNum type="arabicParenR"/>
            </a:pPr>
            <a:r>
              <a:rPr lang="it-IT" sz="2500" dirty="0" err="1">
                <a:solidFill>
                  <a:srgbClr val="000000"/>
                </a:solidFill>
                <a:latin typeface="Fira Sans Extra Condensed"/>
                <a:ea typeface="Fira Sans Extra Condensed"/>
                <a:cs typeface="Fira Sans Extra Condensed"/>
                <a:sym typeface="Fira Sans Extra Condensed"/>
              </a:rPr>
              <a:t>BayesianRidge</a:t>
            </a:r>
            <a:endParaRPr lang="it-IT" sz="2500" dirty="0">
              <a:solidFill>
                <a:srgbClr val="000000"/>
              </a:solidFill>
              <a:latin typeface="Fira Sans Extra Condensed"/>
              <a:ea typeface="Fira Sans Extra Condensed"/>
              <a:cs typeface="Fira Sans Extra Condensed"/>
              <a:sym typeface="Fira Sans Extra Condensed"/>
            </a:endParaRPr>
          </a:p>
          <a:p>
            <a:pPr marL="342900" lvl="0" indent="-342900" algn="ctr" rtl="0">
              <a:spcBef>
                <a:spcPts val="0"/>
              </a:spcBef>
              <a:spcAft>
                <a:spcPts val="0"/>
              </a:spcAft>
              <a:buAutoNum type="arabicParenR"/>
            </a:pPr>
            <a:r>
              <a:rPr lang="it-IT" sz="2500" dirty="0" err="1">
                <a:latin typeface="Fira Sans Extra Condensed"/>
                <a:ea typeface="Fira Sans Extra Condensed"/>
                <a:cs typeface="Fira Sans Extra Condensed"/>
                <a:sym typeface="Fira Sans Extra Condensed"/>
              </a:rPr>
              <a:t>LinearRegression</a:t>
            </a:r>
            <a:endParaRPr lang="it-IT" sz="2500" dirty="0">
              <a:latin typeface="Fira Sans Extra Condensed"/>
              <a:ea typeface="Fira Sans Extra Condensed"/>
              <a:cs typeface="Fira Sans Extra Condensed"/>
              <a:sym typeface="Fira Sans Extra Condensed"/>
            </a:endParaRPr>
          </a:p>
          <a:p>
            <a:pPr marL="342900" lvl="0" indent="-342900" algn="ctr" rtl="0">
              <a:spcBef>
                <a:spcPts val="0"/>
              </a:spcBef>
              <a:spcAft>
                <a:spcPts val="0"/>
              </a:spcAft>
              <a:buAutoNum type="arabicParenR"/>
            </a:pPr>
            <a:r>
              <a:rPr lang="it-IT" sz="2500" dirty="0" err="1">
                <a:solidFill>
                  <a:srgbClr val="000000"/>
                </a:solidFill>
                <a:latin typeface="Fira Sans Extra Condensed"/>
                <a:ea typeface="Fira Sans Extra Condensed"/>
                <a:cs typeface="Fira Sans Extra Condensed"/>
                <a:sym typeface="Fira Sans Extra Condensed"/>
              </a:rPr>
              <a:t>MLPregressor</a:t>
            </a:r>
            <a:r>
              <a:rPr lang="it-IT" sz="2500" dirty="0">
                <a:solidFill>
                  <a:srgbClr val="000000"/>
                </a:solidFill>
                <a:latin typeface="Fira Sans Extra Condensed"/>
                <a:ea typeface="Fira Sans Extra Condensed"/>
                <a:cs typeface="Fira Sans Extra Condensed"/>
                <a:sym typeface="Fira Sans Extra Condensed"/>
              </a:rPr>
              <a:t>: modello neurale</a:t>
            </a:r>
            <a:endParaRPr sz="2500" dirty="0">
              <a:solidFill>
                <a:srgbClr val="000000"/>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19769887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sz="2800" dirty="0">
                <a:solidFill>
                  <a:srgbClr val="000000"/>
                </a:solidFill>
                <a:latin typeface="Fira Sans Extra Condensed"/>
                <a:ea typeface="Fira Sans Extra Condensed"/>
                <a:cs typeface="Fira Sans Extra Condensed"/>
                <a:sym typeface="Fira Sans Extra Condensed"/>
              </a:rPr>
              <a:t>Metriche utilizzate per i regressori</a:t>
            </a:r>
            <a:endParaRPr dirty="0"/>
          </a:p>
        </p:txBody>
      </p:sp>
      <p:sp>
        <p:nvSpPr>
          <p:cNvPr id="527" name="Google Shape;527;p20"/>
          <p:cNvSpPr txBox="1"/>
          <p:nvPr/>
        </p:nvSpPr>
        <p:spPr>
          <a:xfrm>
            <a:off x="457201" y="1513079"/>
            <a:ext cx="8229600" cy="1608225"/>
          </a:xfrm>
          <a:prstGeom prst="rect">
            <a:avLst/>
          </a:prstGeom>
          <a:noFill/>
          <a:ln>
            <a:noFill/>
          </a:ln>
        </p:spPr>
        <p:txBody>
          <a:bodyPr spcFirstLastPara="1" wrap="square" lIns="91425" tIns="91425" rIns="91425" bIns="91425" anchor="ctr" anchorCtr="0">
            <a:noAutofit/>
          </a:bodyPr>
          <a:lstStyle/>
          <a:p>
            <a:pPr algn="ctr"/>
            <a:r>
              <a:rPr lang="it-IT" sz="1800" dirty="0">
                <a:latin typeface="Fira Sans Extra Condensed" panose="020B0503050000020004" pitchFamily="34" charset="0"/>
              </a:rPr>
              <a:t>Per i regressori ho utilizzato una metrica, la MAE. </a:t>
            </a:r>
            <a:r>
              <a:rPr lang="it-IT" sz="1800" dirty="0" err="1">
                <a:latin typeface="Fira Sans Extra Condensed" panose="020B0503050000020004" pitchFamily="34" charset="0"/>
              </a:rPr>
              <a:t>Mean</a:t>
            </a:r>
            <a:r>
              <a:rPr lang="it-IT" sz="1800" dirty="0">
                <a:latin typeface="Fira Sans Extra Condensed" panose="020B0503050000020004" pitchFamily="34" charset="0"/>
              </a:rPr>
              <a:t> Absolute </a:t>
            </a:r>
            <a:r>
              <a:rPr lang="it-IT" sz="1800" dirty="0" err="1">
                <a:latin typeface="Fira Sans Extra Condensed" panose="020B0503050000020004" pitchFamily="34" charset="0"/>
              </a:rPr>
              <a:t>Error</a:t>
            </a:r>
            <a:r>
              <a:rPr lang="it-IT" sz="1800" dirty="0">
                <a:latin typeface="Fira Sans Extra Condensed" panose="020B0503050000020004" pitchFamily="34" charset="0"/>
              </a:rPr>
              <a:t> o L1 Loss confronta i dati di training con i dati predetti. In particolare calcola la distanza tra il valore da predire e il valore predetto (in quanto distanza è chiaramente non negativo)</a:t>
            </a:r>
          </a:p>
        </p:txBody>
      </p:sp>
    </p:spTree>
    <p:extLst>
      <p:ext uri="{BB962C8B-B14F-4D97-AF65-F5344CB8AC3E}">
        <p14:creationId xmlns:p14="http://schemas.microsoft.com/office/powerpoint/2010/main" val="18373694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sz="2800" dirty="0">
                <a:solidFill>
                  <a:srgbClr val="000000"/>
                </a:solidFill>
                <a:latin typeface="Fira Sans Extra Condensed"/>
                <a:ea typeface="Fira Sans Extra Condensed"/>
                <a:cs typeface="Fira Sans Extra Condensed"/>
                <a:sym typeface="Fira Sans Extra Condensed"/>
              </a:rPr>
              <a:t>Metriche utilizzate per i regressori</a:t>
            </a:r>
            <a:endParaRPr dirty="0"/>
          </a:p>
        </p:txBody>
      </p:sp>
      <p:pic>
        <p:nvPicPr>
          <p:cNvPr id="3" name="Immagine 2">
            <a:extLst>
              <a:ext uri="{FF2B5EF4-FFF2-40B4-BE49-F238E27FC236}">
                <a16:creationId xmlns:a16="http://schemas.microsoft.com/office/drawing/2014/main" id="{EB1071AC-F080-50BB-3D78-556D7137B53D}"/>
              </a:ext>
            </a:extLst>
          </p:cNvPr>
          <p:cNvPicPr>
            <a:picLocks noChangeAspect="1"/>
          </p:cNvPicPr>
          <p:nvPr/>
        </p:nvPicPr>
        <p:blipFill>
          <a:blip r:embed="rId3"/>
          <a:stretch>
            <a:fillRect/>
          </a:stretch>
        </p:blipFill>
        <p:spPr>
          <a:xfrm>
            <a:off x="2251189" y="831142"/>
            <a:ext cx="4641621" cy="3481216"/>
          </a:xfrm>
          <a:prstGeom prst="rect">
            <a:avLst/>
          </a:prstGeom>
        </p:spPr>
      </p:pic>
    </p:spTree>
    <p:extLst>
      <p:ext uri="{BB962C8B-B14F-4D97-AF65-F5344CB8AC3E}">
        <p14:creationId xmlns:p14="http://schemas.microsoft.com/office/powerpoint/2010/main" val="10867382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sz="2800" dirty="0">
                <a:solidFill>
                  <a:srgbClr val="000000"/>
                </a:solidFill>
                <a:latin typeface="Fira Sans Extra Condensed"/>
                <a:ea typeface="Fira Sans Extra Condensed"/>
                <a:cs typeface="Fira Sans Extra Condensed"/>
                <a:sym typeface="Fira Sans Extra Condensed"/>
              </a:rPr>
              <a:t>Metriche utilizzate per i regressori</a:t>
            </a:r>
            <a:endParaRPr dirty="0"/>
          </a:p>
        </p:txBody>
      </p:sp>
      <p:pic>
        <p:nvPicPr>
          <p:cNvPr id="4" name="Immagine 3">
            <a:extLst>
              <a:ext uri="{FF2B5EF4-FFF2-40B4-BE49-F238E27FC236}">
                <a16:creationId xmlns:a16="http://schemas.microsoft.com/office/drawing/2014/main" id="{186EB32F-C87D-A20F-24F8-B28013366DA7}"/>
              </a:ext>
            </a:extLst>
          </p:cNvPr>
          <p:cNvPicPr>
            <a:picLocks noChangeAspect="1"/>
          </p:cNvPicPr>
          <p:nvPr/>
        </p:nvPicPr>
        <p:blipFill>
          <a:blip r:embed="rId3"/>
          <a:stretch>
            <a:fillRect/>
          </a:stretch>
        </p:blipFill>
        <p:spPr>
          <a:xfrm>
            <a:off x="2251200" y="831150"/>
            <a:ext cx="4641600" cy="3481200"/>
          </a:xfrm>
          <a:prstGeom prst="rect">
            <a:avLst/>
          </a:prstGeom>
        </p:spPr>
      </p:pic>
    </p:spTree>
    <p:extLst>
      <p:ext uri="{BB962C8B-B14F-4D97-AF65-F5344CB8AC3E}">
        <p14:creationId xmlns:p14="http://schemas.microsoft.com/office/powerpoint/2010/main" val="562600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sz="2800" dirty="0">
                <a:solidFill>
                  <a:srgbClr val="000000"/>
                </a:solidFill>
                <a:latin typeface="Fira Sans Extra Condensed"/>
                <a:ea typeface="Fira Sans Extra Condensed"/>
                <a:cs typeface="Fira Sans Extra Condensed"/>
                <a:sym typeface="Fira Sans Extra Condensed"/>
              </a:rPr>
              <a:t>Metriche utilizzate per i regressori</a:t>
            </a:r>
            <a:endParaRPr dirty="0"/>
          </a:p>
        </p:txBody>
      </p:sp>
      <p:pic>
        <p:nvPicPr>
          <p:cNvPr id="4" name="Immagine 3">
            <a:extLst>
              <a:ext uri="{FF2B5EF4-FFF2-40B4-BE49-F238E27FC236}">
                <a16:creationId xmlns:a16="http://schemas.microsoft.com/office/drawing/2014/main" id="{186EB32F-C87D-A20F-24F8-B28013366DA7}"/>
              </a:ext>
            </a:extLst>
          </p:cNvPr>
          <p:cNvPicPr>
            <a:picLocks noChangeAspect="1"/>
          </p:cNvPicPr>
          <p:nvPr/>
        </p:nvPicPr>
        <p:blipFill>
          <a:blip r:embed="rId3"/>
          <a:stretch>
            <a:fillRect/>
          </a:stretch>
        </p:blipFill>
        <p:spPr>
          <a:xfrm>
            <a:off x="2251200" y="831150"/>
            <a:ext cx="4641600" cy="3481200"/>
          </a:xfrm>
          <a:prstGeom prst="rect">
            <a:avLst/>
          </a:prstGeom>
        </p:spPr>
      </p:pic>
    </p:spTree>
    <p:extLst>
      <p:ext uri="{BB962C8B-B14F-4D97-AF65-F5344CB8AC3E}">
        <p14:creationId xmlns:p14="http://schemas.microsoft.com/office/powerpoint/2010/main" val="18031778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sz="2800" dirty="0">
                <a:solidFill>
                  <a:srgbClr val="000000"/>
                </a:solidFill>
                <a:latin typeface="Fira Sans Extra Condensed"/>
                <a:ea typeface="Fira Sans Extra Condensed"/>
                <a:cs typeface="Fira Sans Extra Condensed"/>
                <a:sym typeface="Fira Sans Extra Condensed"/>
              </a:rPr>
              <a:t>Metriche utilizzate per i regressori</a:t>
            </a:r>
            <a:endParaRPr dirty="0"/>
          </a:p>
        </p:txBody>
      </p:sp>
      <p:pic>
        <p:nvPicPr>
          <p:cNvPr id="3" name="Immagine 2">
            <a:extLst>
              <a:ext uri="{FF2B5EF4-FFF2-40B4-BE49-F238E27FC236}">
                <a16:creationId xmlns:a16="http://schemas.microsoft.com/office/drawing/2014/main" id="{F4C43D2D-2C45-948C-4499-35D0E1738DAD}"/>
              </a:ext>
            </a:extLst>
          </p:cNvPr>
          <p:cNvPicPr>
            <a:picLocks noChangeAspect="1"/>
          </p:cNvPicPr>
          <p:nvPr/>
        </p:nvPicPr>
        <p:blipFill>
          <a:blip r:embed="rId3"/>
          <a:stretch>
            <a:fillRect/>
          </a:stretch>
        </p:blipFill>
        <p:spPr>
          <a:xfrm>
            <a:off x="2251200" y="831150"/>
            <a:ext cx="4641600" cy="3481200"/>
          </a:xfrm>
          <a:prstGeom prst="rect">
            <a:avLst/>
          </a:prstGeom>
        </p:spPr>
      </p:pic>
    </p:spTree>
    <p:extLst>
      <p:ext uri="{BB962C8B-B14F-4D97-AF65-F5344CB8AC3E}">
        <p14:creationId xmlns:p14="http://schemas.microsoft.com/office/powerpoint/2010/main" val="12937956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sz="2800" dirty="0">
                <a:solidFill>
                  <a:srgbClr val="000000"/>
                </a:solidFill>
                <a:latin typeface="Fira Sans Extra Condensed"/>
                <a:ea typeface="Fira Sans Extra Condensed"/>
                <a:cs typeface="Fira Sans Extra Condensed"/>
                <a:sym typeface="Fira Sans Extra Condensed"/>
              </a:rPr>
              <a:t>Risultati dei regressori</a:t>
            </a:r>
            <a:endParaRPr dirty="0"/>
          </a:p>
        </p:txBody>
      </p:sp>
      <p:pic>
        <p:nvPicPr>
          <p:cNvPr id="4" name="Immagine 3" descr="Immagine che contiene testo&#10;&#10;Descrizione generata automaticamente">
            <a:extLst>
              <a:ext uri="{FF2B5EF4-FFF2-40B4-BE49-F238E27FC236}">
                <a16:creationId xmlns:a16="http://schemas.microsoft.com/office/drawing/2014/main" id="{50E8F73B-117C-0EDB-FE61-D425686A11C3}"/>
              </a:ext>
            </a:extLst>
          </p:cNvPr>
          <p:cNvPicPr>
            <a:picLocks noChangeAspect="1"/>
          </p:cNvPicPr>
          <p:nvPr/>
        </p:nvPicPr>
        <p:blipFill>
          <a:blip r:embed="rId3"/>
          <a:stretch>
            <a:fillRect/>
          </a:stretch>
        </p:blipFill>
        <p:spPr>
          <a:xfrm>
            <a:off x="1610119" y="585479"/>
            <a:ext cx="5923761" cy="3972542"/>
          </a:xfrm>
          <a:prstGeom prst="rect">
            <a:avLst/>
          </a:prstGeom>
        </p:spPr>
      </p:pic>
    </p:spTree>
    <p:extLst>
      <p:ext uri="{BB962C8B-B14F-4D97-AF65-F5344CB8AC3E}">
        <p14:creationId xmlns:p14="http://schemas.microsoft.com/office/powerpoint/2010/main" val="111318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412" name="Google Shape;412;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 cosa dipende?</a:t>
            </a:r>
            <a:endParaRPr dirty="0"/>
          </a:p>
        </p:txBody>
      </p:sp>
      <p:grpSp>
        <p:nvGrpSpPr>
          <p:cNvPr id="418" name="Google Shape;418;p18"/>
          <p:cNvGrpSpPr/>
          <p:nvPr/>
        </p:nvGrpSpPr>
        <p:grpSpPr>
          <a:xfrm>
            <a:off x="2209056" y="1175900"/>
            <a:ext cx="4725888" cy="650100"/>
            <a:chOff x="3961063" y="1231575"/>
            <a:chExt cx="4725888" cy="650100"/>
          </a:xfrm>
        </p:grpSpPr>
        <p:sp>
          <p:nvSpPr>
            <p:cNvPr id="419" name="Google Shape;419;p18"/>
            <p:cNvSpPr/>
            <p:nvPr/>
          </p:nvSpPr>
          <p:spPr>
            <a:xfrm>
              <a:off x="5010150" y="1231575"/>
              <a:ext cx="3676800" cy="650100"/>
            </a:xfrm>
            <a:prstGeom prst="roundRect">
              <a:avLst>
                <a:gd name="adj" fmla="val 50000"/>
              </a:avLst>
            </a:prstGeom>
            <a:solidFill>
              <a:srgbClr val="E99B27">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0" name="Google Shape;420;p18"/>
            <p:cNvSpPr/>
            <p:nvPr/>
          </p:nvSpPr>
          <p:spPr>
            <a:xfrm>
              <a:off x="3961063" y="1324425"/>
              <a:ext cx="2130000" cy="46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421" name="Google Shape;421;p18"/>
          <p:cNvGrpSpPr/>
          <p:nvPr/>
        </p:nvGrpSpPr>
        <p:grpSpPr>
          <a:xfrm>
            <a:off x="2382906" y="1335050"/>
            <a:ext cx="4111200" cy="339650"/>
            <a:chOff x="2382906" y="1335050"/>
            <a:chExt cx="4111200" cy="339650"/>
          </a:xfrm>
        </p:grpSpPr>
        <p:sp>
          <p:nvSpPr>
            <p:cNvPr id="422" name="Google Shape;422;p18"/>
            <p:cNvSpPr txBox="1"/>
            <p:nvPr/>
          </p:nvSpPr>
          <p:spPr>
            <a:xfrm>
              <a:off x="4512906" y="1342900"/>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a:ea typeface="Roboto"/>
                  <a:cs typeface="Roboto"/>
                  <a:sym typeface="Roboto"/>
                </a:rPr>
                <a:t>20 nel dataset</a:t>
              </a:r>
              <a:endParaRPr dirty="0">
                <a:latin typeface="Roboto"/>
                <a:ea typeface="Roboto"/>
                <a:cs typeface="Roboto"/>
                <a:sym typeface="Roboto"/>
              </a:endParaRPr>
            </a:p>
          </p:txBody>
        </p:sp>
        <p:sp>
          <p:nvSpPr>
            <p:cNvPr id="423" name="Google Shape;423;p18"/>
            <p:cNvSpPr txBox="1"/>
            <p:nvPr/>
          </p:nvSpPr>
          <p:spPr>
            <a:xfrm>
              <a:off x="2382906" y="1335050"/>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dirty="0">
                  <a:solidFill>
                    <a:schemeClr val="lt1"/>
                  </a:solidFill>
                  <a:latin typeface="Fira Sans Extra Condensed"/>
                  <a:ea typeface="Fira Sans Extra Condensed"/>
                  <a:cs typeface="Fira Sans Extra Condensed"/>
                  <a:sym typeface="Fira Sans Extra Condensed"/>
                </a:rPr>
                <a:t>Amminoacidi liberi</a:t>
              </a:r>
              <a:endParaRPr sz="1500" b="1" dirty="0">
                <a:solidFill>
                  <a:schemeClr val="lt1"/>
                </a:solidFill>
                <a:latin typeface="Fira Sans Extra Condensed"/>
                <a:ea typeface="Fira Sans Extra Condensed"/>
                <a:cs typeface="Fira Sans Extra Condensed"/>
                <a:sym typeface="Fira Sans Extra Condensed"/>
              </a:endParaRPr>
            </a:p>
          </p:txBody>
        </p:sp>
      </p:grpSp>
      <p:grpSp>
        <p:nvGrpSpPr>
          <p:cNvPr id="426" name="Google Shape;426;p18"/>
          <p:cNvGrpSpPr/>
          <p:nvPr/>
        </p:nvGrpSpPr>
        <p:grpSpPr>
          <a:xfrm>
            <a:off x="2209056" y="3022072"/>
            <a:ext cx="4725888" cy="650100"/>
            <a:chOff x="3961063" y="3237875"/>
            <a:chExt cx="4725888" cy="650100"/>
          </a:xfrm>
        </p:grpSpPr>
        <p:sp>
          <p:nvSpPr>
            <p:cNvPr id="427" name="Google Shape;427;p18"/>
            <p:cNvSpPr/>
            <p:nvPr/>
          </p:nvSpPr>
          <p:spPr>
            <a:xfrm>
              <a:off x="5010150" y="3237875"/>
              <a:ext cx="3676800" cy="650100"/>
            </a:xfrm>
            <a:prstGeom prst="roundRect">
              <a:avLst>
                <a:gd name="adj" fmla="val 50000"/>
              </a:avLst>
            </a:prstGeom>
            <a:solidFill>
              <a:srgbClr val="8027EA">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8" name="Google Shape;428;p18"/>
            <p:cNvSpPr/>
            <p:nvPr/>
          </p:nvSpPr>
          <p:spPr>
            <a:xfrm>
              <a:off x="3961063" y="3330725"/>
              <a:ext cx="2130000" cy="4644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429" name="Google Shape;429;p18"/>
          <p:cNvGrpSpPr/>
          <p:nvPr/>
        </p:nvGrpSpPr>
        <p:grpSpPr>
          <a:xfrm>
            <a:off x="2366993" y="3167162"/>
            <a:ext cx="4186207" cy="331800"/>
            <a:chOff x="1165379" y="3595290"/>
            <a:chExt cx="4186207" cy="331800"/>
          </a:xfrm>
        </p:grpSpPr>
        <p:sp>
          <p:nvSpPr>
            <p:cNvPr id="430" name="Google Shape;430;p18"/>
            <p:cNvSpPr txBox="1"/>
            <p:nvPr/>
          </p:nvSpPr>
          <p:spPr>
            <a:xfrm>
              <a:off x="3370386" y="3595290"/>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a:ea typeface="Roboto"/>
                  <a:cs typeface="Roboto"/>
                  <a:sym typeface="Roboto"/>
                </a:rPr>
                <a:t>Additivo alimentare</a:t>
              </a:r>
              <a:endParaRPr dirty="0">
                <a:latin typeface="Roboto"/>
                <a:ea typeface="Roboto"/>
                <a:cs typeface="Roboto"/>
                <a:sym typeface="Roboto"/>
              </a:endParaRPr>
            </a:p>
          </p:txBody>
        </p:sp>
        <p:sp>
          <p:nvSpPr>
            <p:cNvPr id="431" name="Google Shape;431;p18"/>
            <p:cNvSpPr txBox="1"/>
            <p:nvPr/>
          </p:nvSpPr>
          <p:spPr>
            <a:xfrm>
              <a:off x="1165379" y="3595290"/>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Guanilato</a:t>
              </a: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432" name="Google Shape;432;p18"/>
          <p:cNvGrpSpPr/>
          <p:nvPr/>
        </p:nvGrpSpPr>
        <p:grpSpPr>
          <a:xfrm>
            <a:off x="2209056" y="2137248"/>
            <a:ext cx="4725888" cy="650100"/>
            <a:chOff x="3961063" y="2234725"/>
            <a:chExt cx="4725888" cy="650100"/>
          </a:xfrm>
        </p:grpSpPr>
        <p:sp>
          <p:nvSpPr>
            <p:cNvPr id="433" name="Google Shape;433;p18"/>
            <p:cNvSpPr/>
            <p:nvPr/>
          </p:nvSpPr>
          <p:spPr>
            <a:xfrm>
              <a:off x="5010150" y="2234725"/>
              <a:ext cx="3676800" cy="650100"/>
            </a:xfrm>
            <a:prstGeom prst="roundRect">
              <a:avLst>
                <a:gd name="adj" fmla="val 50000"/>
              </a:avLst>
            </a:prstGeom>
            <a:solidFill>
              <a:srgbClr val="EA4827">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4" name="Google Shape;434;p18"/>
            <p:cNvSpPr/>
            <p:nvPr/>
          </p:nvSpPr>
          <p:spPr>
            <a:xfrm>
              <a:off x="3961063" y="2327575"/>
              <a:ext cx="2130000" cy="4644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435" name="Google Shape;435;p18"/>
          <p:cNvGrpSpPr/>
          <p:nvPr/>
        </p:nvGrpSpPr>
        <p:grpSpPr>
          <a:xfrm>
            <a:off x="2376821" y="2296398"/>
            <a:ext cx="4111200" cy="343127"/>
            <a:chOff x="2376821" y="2296398"/>
            <a:chExt cx="4111200" cy="343127"/>
          </a:xfrm>
        </p:grpSpPr>
        <p:sp>
          <p:nvSpPr>
            <p:cNvPr id="436" name="Google Shape;436;p18"/>
            <p:cNvSpPr txBox="1"/>
            <p:nvPr/>
          </p:nvSpPr>
          <p:spPr>
            <a:xfrm>
              <a:off x="4506821" y="2307725"/>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a:ea typeface="Roboto"/>
                  <a:cs typeface="Roboto"/>
                  <a:sym typeface="Roboto"/>
                </a:rPr>
                <a:t>Additivo alimentare</a:t>
              </a:r>
              <a:endParaRPr dirty="0">
                <a:latin typeface="Roboto"/>
                <a:ea typeface="Roboto"/>
                <a:cs typeface="Roboto"/>
                <a:sym typeface="Roboto"/>
              </a:endParaRPr>
            </a:p>
          </p:txBody>
        </p:sp>
        <p:sp>
          <p:nvSpPr>
            <p:cNvPr id="437" name="Google Shape;437;p18"/>
            <p:cNvSpPr txBox="1"/>
            <p:nvPr/>
          </p:nvSpPr>
          <p:spPr>
            <a:xfrm>
              <a:off x="2376821" y="2296398"/>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Inosinato</a:t>
              </a: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439" name="Google Shape;439;p18"/>
          <p:cNvGrpSpPr/>
          <p:nvPr/>
        </p:nvGrpSpPr>
        <p:grpSpPr>
          <a:xfrm>
            <a:off x="2209056" y="3906896"/>
            <a:ext cx="4725888" cy="650100"/>
            <a:chOff x="3961063" y="4241025"/>
            <a:chExt cx="4725888" cy="650100"/>
          </a:xfrm>
        </p:grpSpPr>
        <p:sp>
          <p:nvSpPr>
            <p:cNvPr id="440" name="Google Shape;440;p18"/>
            <p:cNvSpPr/>
            <p:nvPr/>
          </p:nvSpPr>
          <p:spPr>
            <a:xfrm>
              <a:off x="5010150" y="4241025"/>
              <a:ext cx="3676800" cy="650100"/>
            </a:xfrm>
            <a:prstGeom prst="roundRect">
              <a:avLst>
                <a:gd name="adj" fmla="val 50000"/>
              </a:avLst>
            </a:prstGeom>
            <a:solidFill>
              <a:srgbClr val="2776EA">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1" name="Google Shape;441;p18"/>
            <p:cNvSpPr/>
            <p:nvPr/>
          </p:nvSpPr>
          <p:spPr>
            <a:xfrm>
              <a:off x="3961063" y="4333875"/>
              <a:ext cx="2130000" cy="464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442" name="Google Shape;442;p18"/>
          <p:cNvGrpSpPr/>
          <p:nvPr/>
        </p:nvGrpSpPr>
        <p:grpSpPr>
          <a:xfrm>
            <a:off x="2317727" y="4062392"/>
            <a:ext cx="4170294" cy="331800"/>
            <a:chOff x="2317727" y="4062392"/>
            <a:chExt cx="4170294" cy="331800"/>
          </a:xfrm>
        </p:grpSpPr>
        <p:sp>
          <p:nvSpPr>
            <p:cNvPr id="443" name="Google Shape;443;p18"/>
            <p:cNvSpPr txBox="1"/>
            <p:nvPr/>
          </p:nvSpPr>
          <p:spPr>
            <a:xfrm>
              <a:off x="4506821" y="4062392"/>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IT" dirty="0">
                  <a:latin typeface="Roboto"/>
                  <a:ea typeface="Roboto"/>
                  <a:cs typeface="Roboto"/>
                  <a:sym typeface="Roboto"/>
                </a:rPr>
                <a:t>A</a:t>
              </a:r>
              <a:r>
                <a:rPr lang="en" dirty="0">
                  <a:latin typeface="Roboto"/>
                  <a:ea typeface="Roboto"/>
                  <a:cs typeface="Roboto"/>
                  <a:sym typeface="Roboto"/>
                </a:rPr>
                <a:t>mminoacido</a:t>
              </a:r>
              <a:endParaRPr dirty="0">
                <a:latin typeface="Roboto"/>
                <a:ea typeface="Roboto"/>
                <a:cs typeface="Roboto"/>
                <a:sym typeface="Roboto"/>
              </a:endParaRPr>
            </a:p>
          </p:txBody>
        </p:sp>
        <p:sp>
          <p:nvSpPr>
            <p:cNvPr id="444" name="Google Shape;444;p18"/>
            <p:cNvSpPr txBox="1"/>
            <p:nvPr/>
          </p:nvSpPr>
          <p:spPr>
            <a:xfrm>
              <a:off x="2317727" y="4062392"/>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Glutammato</a:t>
              </a:r>
              <a:endParaRPr sz="1800" b="1" dirty="0">
                <a:solidFill>
                  <a:schemeClr val="lt1"/>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sz="2800" dirty="0">
                <a:solidFill>
                  <a:srgbClr val="000000"/>
                </a:solidFill>
                <a:latin typeface="Fira Sans Extra Condensed"/>
                <a:ea typeface="Fira Sans Extra Condensed"/>
                <a:cs typeface="Fira Sans Extra Condensed"/>
                <a:sym typeface="Fira Sans Extra Condensed"/>
              </a:rPr>
              <a:t>Risultati dei regressori</a:t>
            </a:r>
            <a:endParaRPr dirty="0"/>
          </a:p>
        </p:txBody>
      </p:sp>
      <p:pic>
        <p:nvPicPr>
          <p:cNvPr id="4" name="Immagine 3" descr="Immagine che contiene testo&#10;&#10;Descrizione generata automaticamente">
            <a:extLst>
              <a:ext uri="{FF2B5EF4-FFF2-40B4-BE49-F238E27FC236}">
                <a16:creationId xmlns:a16="http://schemas.microsoft.com/office/drawing/2014/main" id="{50E8F73B-117C-0EDB-FE61-D425686A11C3}"/>
              </a:ext>
            </a:extLst>
          </p:cNvPr>
          <p:cNvPicPr>
            <a:picLocks noChangeAspect="1"/>
          </p:cNvPicPr>
          <p:nvPr/>
        </p:nvPicPr>
        <p:blipFill>
          <a:blip r:embed="rId3"/>
          <a:stretch>
            <a:fillRect/>
          </a:stretch>
        </p:blipFill>
        <p:spPr>
          <a:xfrm>
            <a:off x="1610119" y="585479"/>
            <a:ext cx="5923761" cy="3972542"/>
          </a:xfrm>
          <a:prstGeom prst="rect">
            <a:avLst/>
          </a:prstGeom>
        </p:spPr>
      </p:pic>
    </p:spTree>
    <p:extLst>
      <p:ext uri="{BB962C8B-B14F-4D97-AF65-F5344CB8AC3E}">
        <p14:creationId xmlns:p14="http://schemas.microsoft.com/office/powerpoint/2010/main" val="10912330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r>
              <a:rPr lang="it-IT" b="1" dirty="0" err="1"/>
              <a:t>HistGradientBoostingClassifier</a:t>
            </a:r>
            <a:r>
              <a:rPr lang="it-IT" b="1" dirty="0"/>
              <a:t>/</a:t>
            </a:r>
            <a:r>
              <a:rPr lang="it-IT" b="1" dirty="0" err="1"/>
              <a:t>Regressor</a:t>
            </a:r>
            <a:r>
              <a:rPr lang="it-IT" sz="2800" dirty="0">
                <a:solidFill>
                  <a:srgbClr val="000000"/>
                </a:solidFill>
                <a:latin typeface="Fira Sans Extra Condensed"/>
                <a:ea typeface="Fira Sans Extra Condensed"/>
                <a:cs typeface="Fira Sans Extra Condensed"/>
                <a:sym typeface="Fira Sans Extra Condensed"/>
              </a:rPr>
              <a:t>	</a:t>
            </a:r>
            <a:endParaRPr lang="it-IT" dirty="0"/>
          </a:p>
        </p:txBody>
      </p:sp>
      <p:sp>
        <p:nvSpPr>
          <p:cNvPr id="527" name="Google Shape;527;p20"/>
          <p:cNvSpPr txBox="1"/>
          <p:nvPr/>
        </p:nvSpPr>
        <p:spPr>
          <a:xfrm>
            <a:off x="457201" y="1513079"/>
            <a:ext cx="8229600" cy="1608225"/>
          </a:xfrm>
          <a:prstGeom prst="rect">
            <a:avLst/>
          </a:prstGeom>
          <a:noFill/>
          <a:ln>
            <a:noFill/>
          </a:ln>
        </p:spPr>
        <p:txBody>
          <a:bodyPr spcFirstLastPara="1" wrap="square" lIns="91425" tIns="91425" rIns="91425" bIns="91425" anchor="ctr" anchorCtr="0">
            <a:noAutofit/>
          </a:bodyPr>
          <a:lstStyle/>
          <a:p>
            <a:pPr algn="ctr"/>
            <a:r>
              <a:rPr lang="it-IT" sz="1800" dirty="0">
                <a:latin typeface="Fira Sans Extra Condensed" panose="020B0503050000020004" pitchFamily="34" charset="0"/>
              </a:rPr>
              <a:t>Questo modello è capace di effettuare predizioni anche in caso di valori mancanti. Durante l'addestramento, il modello capisce se gli esempi con valori mancanti appartengono al figlio sinistro o destro dell’albero, in base al </a:t>
            </a:r>
            <a:r>
              <a:rPr lang="it-IT" sz="1800" b="1" dirty="0">
                <a:latin typeface="Fira Sans Extra Condensed" panose="020B0503050000020004" pitchFamily="34" charset="0"/>
              </a:rPr>
              <a:t>gain </a:t>
            </a:r>
            <a:r>
              <a:rPr lang="it-IT" sz="1800" dirty="0">
                <a:latin typeface="Fira Sans Extra Condensed" panose="020B0503050000020004" pitchFamily="34" charset="0"/>
              </a:rPr>
              <a:t>potenziale. Se durante l'addestramento non sono stati rilevati valori mancanti per una determinata feature, i campioni con valori mancanti vengono mappati sul figlio che ha il maggior numero di esempi.</a:t>
            </a:r>
          </a:p>
        </p:txBody>
      </p:sp>
    </p:spTree>
    <p:extLst>
      <p:ext uri="{BB962C8B-B14F-4D97-AF65-F5344CB8AC3E}">
        <p14:creationId xmlns:p14="http://schemas.microsoft.com/office/powerpoint/2010/main" val="22152755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r>
              <a:rPr lang="it-IT" b="1" dirty="0"/>
              <a:t>Report Train</a:t>
            </a:r>
            <a:endParaRPr lang="it-IT" dirty="0"/>
          </a:p>
        </p:txBody>
      </p:sp>
      <p:pic>
        <p:nvPicPr>
          <p:cNvPr id="5" name="Immagine 4" descr="Immagine che contiene tavolo&#10;&#10;Descrizione generata automaticamente">
            <a:extLst>
              <a:ext uri="{FF2B5EF4-FFF2-40B4-BE49-F238E27FC236}">
                <a16:creationId xmlns:a16="http://schemas.microsoft.com/office/drawing/2014/main" id="{CD323C79-DDF5-B7A7-B05D-B48D283019CA}"/>
              </a:ext>
            </a:extLst>
          </p:cNvPr>
          <p:cNvPicPr>
            <a:picLocks noChangeAspect="1"/>
          </p:cNvPicPr>
          <p:nvPr/>
        </p:nvPicPr>
        <p:blipFill>
          <a:blip r:embed="rId3"/>
          <a:stretch>
            <a:fillRect/>
          </a:stretch>
        </p:blipFill>
        <p:spPr>
          <a:xfrm>
            <a:off x="2128345" y="933007"/>
            <a:ext cx="4887310" cy="3277486"/>
          </a:xfrm>
          <a:prstGeom prst="rect">
            <a:avLst/>
          </a:prstGeom>
        </p:spPr>
      </p:pic>
    </p:spTree>
    <p:extLst>
      <p:ext uri="{BB962C8B-B14F-4D97-AF65-F5344CB8AC3E}">
        <p14:creationId xmlns:p14="http://schemas.microsoft.com/office/powerpoint/2010/main" val="18300246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r>
              <a:rPr lang="it-IT" b="1" dirty="0"/>
              <a:t>Report Test</a:t>
            </a:r>
            <a:endParaRPr lang="it-IT" dirty="0"/>
          </a:p>
        </p:txBody>
      </p:sp>
      <p:pic>
        <p:nvPicPr>
          <p:cNvPr id="3" name="Immagine 2" descr="Immagine che contiene tavolo&#10;&#10;Descrizione generata automaticamente">
            <a:extLst>
              <a:ext uri="{FF2B5EF4-FFF2-40B4-BE49-F238E27FC236}">
                <a16:creationId xmlns:a16="http://schemas.microsoft.com/office/drawing/2014/main" id="{3627D281-A2DC-C218-778C-EF51F307E1C7}"/>
              </a:ext>
            </a:extLst>
          </p:cNvPr>
          <p:cNvPicPr>
            <a:picLocks noChangeAspect="1"/>
          </p:cNvPicPr>
          <p:nvPr/>
        </p:nvPicPr>
        <p:blipFill>
          <a:blip r:embed="rId3"/>
          <a:stretch>
            <a:fillRect/>
          </a:stretch>
        </p:blipFill>
        <p:spPr>
          <a:xfrm>
            <a:off x="2129453" y="933750"/>
            <a:ext cx="4885094" cy="3276000"/>
          </a:xfrm>
          <a:prstGeom prst="rect">
            <a:avLst/>
          </a:prstGeom>
        </p:spPr>
      </p:pic>
    </p:spTree>
    <p:extLst>
      <p:ext uri="{BB962C8B-B14F-4D97-AF65-F5344CB8AC3E}">
        <p14:creationId xmlns:p14="http://schemas.microsoft.com/office/powerpoint/2010/main" val="42627130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sz="2800" dirty="0">
                <a:solidFill>
                  <a:srgbClr val="000000"/>
                </a:solidFill>
                <a:latin typeface="Fira Sans Extra Condensed"/>
                <a:ea typeface="Fira Sans Extra Condensed"/>
                <a:cs typeface="Fira Sans Extra Condensed"/>
                <a:sym typeface="Fira Sans Extra Condensed"/>
              </a:rPr>
              <a:t>Conclusioni	</a:t>
            </a:r>
            <a:endParaRPr dirty="0"/>
          </a:p>
        </p:txBody>
      </p:sp>
      <p:sp>
        <p:nvSpPr>
          <p:cNvPr id="527" name="Google Shape;527;p20"/>
          <p:cNvSpPr txBox="1"/>
          <p:nvPr/>
        </p:nvSpPr>
        <p:spPr>
          <a:xfrm>
            <a:off x="457201" y="1513079"/>
            <a:ext cx="8229600" cy="1608225"/>
          </a:xfrm>
          <a:prstGeom prst="rect">
            <a:avLst/>
          </a:prstGeom>
          <a:noFill/>
          <a:ln>
            <a:noFill/>
          </a:ln>
        </p:spPr>
        <p:txBody>
          <a:bodyPr spcFirstLastPara="1" wrap="square" lIns="91425" tIns="91425" rIns="91425" bIns="91425" anchor="ctr" anchorCtr="0">
            <a:noAutofit/>
          </a:bodyPr>
          <a:lstStyle/>
          <a:p>
            <a:pPr algn="ctr"/>
            <a:r>
              <a:rPr lang="it-IT" sz="1800" dirty="0">
                <a:latin typeface="Fira Sans Extra Condensed" panose="020B0503050000020004" pitchFamily="34" charset="0"/>
              </a:rPr>
              <a:t>Vista la natura del dataset ho sicuramente riscontrato diversi problemi nell’analisi di questo dataset, tuttavia ritengo che possano essere applicate diverse migliorie al progetto ai fini di poter avere risultati migliori e magari estendere il problema ad </a:t>
            </a:r>
            <a:r>
              <a:rPr lang="it-IT" sz="1800">
                <a:latin typeface="Fira Sans Extra Condensed" panose="020B0503050000020004" pitchFamily="34" charset="0"/>
              </a:rPr>
              <a:t>altri gusti. </a:t>
            </a:r>
            <a:endParaRPr lang="it-IT" sz="1800" dirty="0">
              <a:latin typeface="Fira Sans Extra Condensed" panose="020B0503050000020004" pitchFamily="34" charset="0"/>
            </a:endParaRPr>
          </a:p>
        </p:txBody>
      </p:sp>
    </p:spTree>
    <p:extLst>
      <p:ext uri="{BB962C8B-B14F-4D97-AF65-F5344CB8AC3E}">
        <p14:creationId xmlns:p14="http://schemas.microsoft.com/office/powerpoint/2010/main" val="169609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FEC538A5-6B9C-C869-0576-5ADBF0DDA365}"/>
                  </a:ext>
                </a:extLst>
              </p:cNvPr>
              <p:cNvSpPr txBox="1"/>
              <p:nvPr/>
            </p:nvSpPr>
            <p:spPr>
              <a:xfrm>
                <a:off x="1232631" y="2041605"/>
                <a:ext cx="6678738" cy="1060290"/>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m:rPr>
                          <m:nor/>
                        </m:rPr>
                        <a:rPr lang="en-US" sz="1600">
                          <a:latin typeface="Fira Sans Extra Condensed" panose="020B0503050000020004" pitchFamily="34" charset="0"/>
                        </a:rPr>
                        <m:t>“</m:t>
                      </m:r>
                      <m:r>
                        <m:rPr>
                          <m:nor/>
                        </m:rPr>
                        <a:rPr lang="en-US" sz="1600">
                          <a:latin typeface="Fira Sans Extra Condensed" panose="020B0503050000020004" pitchFamily="34" charset="0"/>
                        </a:rPr>
                        <m:t>Amino</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acids</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in</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foods</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have</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two</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types</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The</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first</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type</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is</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amino</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acids</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that</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are</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joined</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to</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build</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proteins</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The</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other</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type</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is</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free</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amino</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acids</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which</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are</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dispersed</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While</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protein</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has</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no</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taste</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free</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amino</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acids</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have</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a</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taste</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Free</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glutamate</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is</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one</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of</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the</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representative</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umami</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taste</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substances</m:t>
                      </m:r>
                      <m:r>
                        <m:rPr>
                          <m:nor/>
                        </m:rPr>
                        <a:rPr lang="en-US" sz="1600">
                          <a:latin typeface="Fira Sans Extra Condensed" panose="020B0503050000020004" pitchFamily="34" charset="0"/>
                        </a:rPr>
                        <m:t>. “ −</m:t>
                      </m:r>
                      <m:r>
                        <m:rPr>
                          <m:nor/>
                        </m:rPr>
                        <a:rPr lang="en-US" sz="1600">
                          <a:latin typeface="Fira Sans Extra Condensed" panose="020B0503050000020004" pitchFamily="34" charset="0"/>
                        </a:rPr>
                        <m:t>Gonzalo</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Recio</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in</m:t>
                      </m:r>
                      <m:r>
                        <m:rPr>
                          <m:nor/>
                        </m:rPr>
                        <a:rPr lang="en-US" sz="1600">
                          <a:latin typeface="Fira Sans Extra Condensed" panose="020B0503050000020004" pitchFamily="34" charset="0"/>
                        </a:rPr>
                        <m:t> </m:t>
                      </m:r>
                      <m:r>
                        <m:rPr>
                          <m:nor/>
                        </m:rPr>
                        <a:rPr lang="en-US" sz="1600">
                          <a:latin typeface="Fira Sans Extra Condensed" panose="020B0503050000020004" pitchFamily="34" charset="0"/>
                        </a:rPr>
                        <m:t>kaggle</m:t>
                      </m:r>
                    </m:oMath>
                  </m:oMathPara>
                </a14:m>
                <a:endParaRPr lang="it-IT" sz="1600" b="1" dirty="0">
                  <a:latin typeface="Fira Sans Extra Condensed" panose="020B0503050000020004" pitchFamily="34" charset="0"/>
                </a:endParaRPr>
              </a:p>
            </p:txBody>
          </p:sp>
        </mc:Choice>
        <mc:Fallback xmlns="">
          <p:sp>
            <p:nvSpPr>
              <p:cNvPr id="4" name="CasellaDiTesto 3">
                <a:extLst>
                  <a:ext uri="{FF2B5EF4-FFF2-40B4-BE49-F238E27FC236}">
                    <a16:creationId xmlns:a16="http://schemas.microsoft.com/office/drawing/2014/main" id="{FEC538A5-6B9C-C869-0576-5ADBF0DDA365}"/>
                  </a:ext>
                </a:extLst>
              </p:cNvPr>
              <p:cNvSpPr txBox="1">
                <a:spLocks noRot="1" noChangeAspect="1" noMove="1" noResize="1" noEditPoints="1" noAdjustHandles="1" noChangeArrowheads="1" noChangeShapeType="1" noTextEdit="1"/>
              </p:cNvSpPr>
              <p:nvPr/>
            </p:nvSpPr>
            <p:spPr>
              <a:xfrm>
                <a:off x="1232631" y="2041605"/>
                <a:ext cx="6678738" cy="1060290"/>
              </a:xfrm>
              <a:prstGeom prst="rect">
                <a:avLst/>
              </a:prstGeom>
              <a:blipFill>
                <a:blip r:embed="rId2"/>
                <a:stretch>
                  <a:fillRect b="-3448"/>
                </a:stretch>
              </a:blipFill>
            </p:spPr>
            <p:txBody>
              <a:bodyPr/>
              <a:lstStyle/>
              <a:p>
                <a:r>
                  <a:rPr lang="it-IT">
                    <a:noFill/>
                  </a:rPr>
                  <a:t> </a:t>
                </a:r>
              </a:p>
            </p:txBody>
          </p:sp>
        </mc:Fallback>
      </mc:AlternateContent>
    </p:spTree>
    <p:extLst>
      <p:ext uri="{BB962C8B-B14F-4D97-AF65-F5344CB8AC3E}">
        <p14:creationId xmlns:p14="http://schemas.microsoft.com/office/powerpoint/2010/main" val="2009457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FEC538A5-6B9C-C869-0576-5ADBF0DDA365}"/>
                  </a:ext>
                </a:extLst>
              </p:cNvPr>
              <p:cNvSpPr txBox="1"/>
              <p:nvPr/>
            </p:nvSpPr>
            <p:spPr>
              <a:xfrm>
                <a:off x="1603489" y="1863864"/>
                <a:ext cx="5937022" cy="70788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it-IT" sz="4000" b="1" i="1" dirty="0" smtClean="0">
                          <a:latin typeface="Cambria Math" panose="02040503050406030204" pitchFamily="18" charset="0"/>
                        </a:rPr>
                        <m:t>𝑼</m:t>
                      </m:r>
                      <m:r>
                        <a:rPr lang="it-IT" sz="4000" b="1" i="1" dirty="0" smtClean="0">
                          <a:latin typeface="Cambria Math" panose="02040503050406030204" pitchFamily="18" charset="0"/>
                        </a:rPr>
                        <m:t>(</m:t>
                      </m:r>
                      <m:r>
                        <a:rPr lang="it-IT" sz="4000" b="1" i="1" dirty="0" smtClean="0">
                          <a:latin typeface="Cambria Math" panose="02040503050406030204" pitchFamily="18" charset="0"/>
                        </a:rPr>
                        <m:t>𝒙</m:t>
                      </m:r>
                      <m:r>
                        <a:rPr lang="it-IT" sz="4000" b="1" i="1" dirty="0" smtClean="0">
                          <a:latin typeface="Cambria Math" panose="02040503050406030204" pitchFamily="18" charset="0"/>
                        </a:rPr>
                        <m:t>) = </m:t>
                      </m:r>
                      <m:r>
                        <a:rPr lang="it-IT" sz="4000" b="1" i="1" dirty="0" smtClean="0">
                          <a:latin typeface="Cambria Math" panose="02040503050406030204" pitchFamily="18" charset="0"/>
                        </a:rPr>
                        <m:t>𝒇𝒂</m:t>
                      </m:r>
                      <m:r>
                        <a:rPr lang="it-IT" sz="4000" b="1" i="1" dirty="0" smtClean="0">
                          <a:latin typeface="Cambria Math" panose="02040503050406030204" pitchFamily="18" charset="0"/>
                        </a:rPr>
                        <m:t> + (</m:t>
                      </m:r>
                      <m:r>
                        <a:rPr lang="it-IT" sz="4000" b="1" i="1" dirty="0" err="1" smtClean="0">
                          <a:latin typeface="Cambria Math" panose="02040503050406030204" pitchFamily="18" charset="0"/>
                        </a:rPr>
                        <m:t>𝑰𝒔𝑮</m:t>
                      </m:r>
                      <m:r>
                        <a:rPr lang="it-IT" sz="4000" b="1" i="1" dirty="0" smtClean="0">
                          <a:latin typeface="Cambria Math" panose="02040503050406030204" pitchFamily="18" charset="0"/>
                        </a:rPr>
                        <m:t>)</m:t>
                      </m:r>
                    </m:oMath>
                  </m:oMathPara>
                </a14:m>
                <a:endParaRPr lang="it-IT" sz="4000" b="1" dirty="0"/>
              </a:p>
            </p:txBody>
          </p:sp>
        </mc:Choice>
        <mc:Fallback xmlns="">
          <p:sp>
            <p:nvSpPr>
              <p:cNvPr id="4" name="CasellaDiTesto 3">
                <a:extLst>
                  <a:ext uri="{FF2B5EF4-FFF2-40B4-BE49-F238E27FC236}">
                    <a16:creationId xmlns:a16="http://schemas.microsoft.com/office/drawing/2014/main" id="{FEC538A5-6B9C-C869-0576-5ADBF0DDA365}"/>
                  </a:ext>
                </a:extLst>
              </p:cNvPr>
              <p:cNvSpPr txBox="1">
                <a:spLocks noRot="1" noChangeAspect="1" noMove="1" noResize="1" noEditPoints="1" noAdjustHandles="1" noChangeArrowheads="1" noChangeShapeType="1" noTextEdit="1"/>
              </p:cNvSpPr>
              <p:nvPr/>
            </p:nvSpPr>
            <p:spPr>
              <a:xfrm>
                <a:off x="1603489" y="1863864"/>
                <a:ext cx="5937022" cy="707886"/>
              </a:xfrm>
              <a:prstGeom prst="rect">
                <a:avLst/>
              </a:prstGeom>
              <a:blipFill>
                <a:blip r:embed="rId2"/>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2692299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Schema del progetto</a:t>
            </a:r>
            <a:endParaRPr dirty="0"/>
          </a:p>
        </p:txBody>
      </p:sp>
      <p:grpSp>
        <p:nvGrpSpPr>
          <p:cNvPr id="236" name="Google Shape;236;p16"/>
          <p:cNvGrpSpPr/>
          <p:nvPr/>
        </p:nvGrpSpPr>
        <p:grpSpPr>
          <a:xfrm>
            <a:off x="3297249" y="1027913"/>
            <a:ext cx="2653489" cy="678061"/>
            <a:chOff x="3297249" y="1027913"/>
            <a:chExt cx="2653489" cy="678061"/>
          </a:xfrm>
        </p:grpSpPr>
        <p:sp>
          <p:nvSpPr>
            <p:cNvPr id="237" name="Google Shape;237;p16"/>
            <p:cNvSpPr/>
            <p:nvPr/>
          </p:nvSpPr>
          <p:spPr>
            <a:xfrm>
              <a:off x="3297249" y="1109874"/>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01</a:t>
              </a:r>
              <a:endParaRPr sz="1800" dirty="0">
                <a:solidFill>
                  <a:schemeClr val="lt1"/>
                </a:solidFill>
              </a:endParaRPr>
            </a:p>
          </p:txBody>
        </p:sp>
        <p:grpSp>
          <p:nvGrpSpPr>
            <p:cNvPr id="238" name="Google Shape;238;p16"/>
            <p:cNvGrpSpPr/>
            <p:nvPr/>
          </p:nvGrpSpPr>
          <p:grpSpPr>
            <a:xfrm>
              <a:off x="3969538" y="1027913"/>
              <a:ext cx="1981200" cy="673400"/>
              <a:chOff x="3969538" y="1108675"/>
              <a:chExt cx="1981200" cy="673400"/>
            </a:xfrm>
          </p:grpSpPr>
          <p:sp>
            <p:nvSpPr>
              <p:cNvPr id="239" name="Google Shape;239;p16"/>
              <p:cNvSpPr txBox="1"/>
              <p:nvPr/>
            </p:nvSpPr>
            <p:spPr>
              <a:xfrm>
                <a:off x="3969538" y="1108675"/>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Preprocessing</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240" name="Google Shape;240;p16"/>
              <p:cNvSpPr txBox="1"/>
              <p:nvPr/>
            </p:nvSpPr>
            <p:spPr>
              <a:xfrm>
                <a:off x="3969538" y="1450275"/>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a:ea typeface="Roboto"/>
                    <a:cs typeface="Roboto"/>
                    <a:sym typeface="Roboto"/>
                  </a:rPr>
                  <a:t>Uso di Imputers per i valori mancanti</a:t>
                </a:r>
                <a:endParaRPr dirty="0">
                  <a:latin typeface="Roboto"/>
                  <a:ea typeface="Roboto"/>
                  <a:cs typeface="Roboto"/>
                  <a:sym typeface="Roboto"/>
                </a:endParaRPr>
              </a:p>
            </p:txBody>
          </p:sp>
        </p:grpSp>
      </p:grpSp>
      <p:grpSp>
        <p:nvGrpSpPr>
          <p:cNvPr id="241" name="Google Shape;241;p16"/>
          <p:cNvGrpSpPr/>
          <p:nvPr/>
        </p:nvGrpSpPr>
        <p:grpSpPr>
          <a:xfrm>
            <a:off x="414554" y="1509185"/>
            <a:ext cx="2653421" cy="2696472"/>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16"/>
          <p:cNvGrpSpPr/>
          <p:nvPr/>
        </p:nvGrpSpPr>
        <p:grpSpPr>
          <a:xfrm>
            <a:off x="6033350" y="1027913"/>
            <a:ext cx="2653477" cy="678062"/>
            <a:chOff x="6033350" y="1027913"/>
            <a:chExt cx="2653477" cy="678062"/>
          </a:xfrm>
        </p:grpSpPr>
        <p:grpSp>
          <p:nvGrpSpPr>
            <p:cNvPr id="300" name="Google Shape;300;p16"/>
            <p:cNvGrpSpPr/>
            <p:nvPr/>
          </p:nvGrpSpPr>
          <p:grpSpPr>
            <a:xfrm>
              <a:off x="6705623" y="1027913"/>
              <a:ext cx="1981204" cy="671250"/>
              <a:chOff x="6053048" y="700371"/>
              <a:chExt cx="1981204" cy="671250"/>
            </a:xfrm>
          </p:grpSpPr>
          <p:sp>
            <p:nvSpPr>
              <p:cNvPr id="301" name="Google Shape;301;p16"/>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Predizione</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02" name="Google Shape;302;p16"/>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IT" dirty="0">
                    <a:latin typeface="Roboto"/>
                    <a:ea typeface="Roboto"/>
                    <a:cs typeface="Roboto"/>
                    <a:sym typeface="Roboto"/>
                  </a:rPr>
                  <a:t>Predizione del valore di </a:t>
                </a:r>
                <a:r>
                  <a:rPr lang="it-IT" dirty="0" err="1">
                    <a:latin typeface="Roboto"/>
                    <a:ea typeface="Roboto"/>
                    <a:cs typeface="Roboto"/>
                    <a:sym typeface="Roboto"/>
                  </a:rPr>
                  <a:t>Umami</a:t>
                </a:r>
                <a:endParaRPr dirty="0">
                  <a:latin typeface="Roboto"/>
                  <a:ea typeface="Roboto"/>
                  <a:cs typeface="Roboto"/>
                  <a:sym typeface="Roboto"/>
                </a:endParaRPr>
              </a:p>
            </p:txBody>
          </p:sp>
        </p:grpSp>
        <p:sp>
          <p:nvSpPr>
            <p:cNvPr id="303" name="Google Shape;303;p16"/>
            <p:cNvSpPr/>
            <p:nvPr/>
          </p:nvSpPr>
          <p:spPr>
            <a:xfrm>
              <a:off x="6033350" y="1109875"/>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grpSp>
        <p:nvGrpSpPr>
          <p:cNvPr id="304" name="Google Shape;304;p16"/>
          <p:cNvGrpSpPr/>
          <p:nvPr/>
        </p:nvGrpSpPr>
        <p:grpSpPr>
          <a:xfrm>
            <a:off x="3297248" y="2502860"/>
            <a:ext cx="2653504" cy="682838"/>
            <a:chOff x="3297248" y="2502860"/>
            <a:chExt cx="2653504" cy="682838"/>
          </a:xfrm>
        </p:grpSpPr>
        <p:grpSp>
          <p:nvGrpSpPr>
            <p:cNvPr id="305" name="Google Shape;305;p16"/>
            <p:cNvGrpSpPr/>
            <p:nvPr/>
          </p:nvGrpSpPr>
          <p:grpSpPr>
            <a:xfrm>
              <a:off x="3969548" y="2502860"/>
              <a:ext cx="1981204" cy="673400"/>
              <a:chOff x="3581360" y="1153913"/>
              <a:chExt cx="1981204" cy="673400"/>
            </a:xfrm>
          </p:grpSpPr>
          <p:sp>
            <p:nvSpPr>
              <p:cNvPr id="306" name="Google Shape;306;p16"/>
              <p:cNvSpPr txBox="1"/>
              <p:nvPr/>
            </p:nvSpPr>
            <p:spPr>
              <a:xfrm>
                <a:off x="3581365" y="11539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Clustering</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07" name="Google Shape;307;p16"/>
              <p:cNvSpPr txBox="1"/>
              <p:nvPr/>
            </p:nvSpPr>
            <p:spPr>
              <a:xfrm>
                <a:off x="3581360" y="14955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a:ea typeface="Roboto"/>
                    <a:cs typeface="Roboto"/>
                    <a:sym typeface="Roboto"/>
                  </a:rPr>
                  <a:t>Segmentazione delle varie qualità di cibo</a:t>
                </a:r>
                <a:endParaRPr dirty="0">
                  <a:latin typeface="Roboto"/>
                  <a:ea typeface="Roboto"/>
                  <a:cs typeface="Roboto"/>
                  <a:sym typeface="Roboto"/>
                </a:endParaRPr>
              </a:p>
            </p:txBody>
          </p:sp>
        </p:grpSp>
        <p:sp>
          <p:nvSpPr>
            <p:cNvPr id="308" name="Google Shape;308;p16"/>
            <p:cNvSpPr/>
            <p:nvPr/>
          </p:nvSpPr>
          <p:spPr>
            <a:xfrm>
              <a:off x="3297248" y="2589598"/>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grpSp>
      <p:grpSp>
        <p:nvGrpSpPr>
          <p:cNvPr id="309" name="Google Shape;309;p16"/>
          <p:cNvGrpSpPr/>
          <p:nvPr/>
        </p:nvGrpSpPr>
        <p:grpSpPr>
          <a:xfrm>
            <a:off x="3297248" y="3977808"/>
            <a:ext cx="2653504" cy="673400"/>
            <a:chOff x="3297248" y="3977808"/>
            <a:chExt cx="2653504" cy="673400"/>
          </a:xfrm>
        </p:grpSpPr>
        <p:grpSp>
          <p:nvGrpSpPr>
            <p:cNvPr id="310" name="Google Shape;310;p16"/>
            <p:cNvGrpSpPr/>
            <p:nvPr/>
          </p:nvGrpSpPr>
          <p:grpSpPr>
            <a:xfrm>
              <a:off x="3969548" y="3977808"/>
              <a:ext cx="1981204" cy="673400"/>
              <a:chOff x="3581360" y="2254821"/>
              <a:chExt cx="1981204" cy="673400"/>
            </a:xfrm>
          </p:grpSpPr>
          <p:sp>
            <p:nvSpPr>
              <p:cNvPr id="311" name="Google Shape;311;p16"/>
              <p:cNvSpPr txBox="1"/>
              <p:nvPr/>
            </p:nvSpPr>
            <p:spPr>
              <a:xfrm>
                <a:off x="3581365" y="2254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Classificazione</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12" name="Google Shape;312;p16"/>
              <p:cNvSpPr txBox="1"/>
              <p:nvPr/>
            </p:nvSpPr>
            <p:spPr>
              <a:xfrm>
                <a:off x="3581360" y="25964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IT" dirty="0">
                    <a:latin typeface="Roboto"/>
                    <a:ea typeface="Roboto"/>
                    <a:cs typeface="Roboto"/>
                    <a:sym typeface="Roboto"/>
                  </a:rPr>
                  <a:t>B</a:t>
                </a:r>
                <a:r>
                  <a:rPr lang="en" dirty="0">
                    <a:latin typeface="Roboto"/>
                    <a:ea typeface="Roboto"/>
                    <a:cs typeface="Roboto"/>
                    <a:sym typeface="Roboto"/>
                  </a:rPr>
                  <a:t>asata sulla quantità di glutammato</a:t>
                </a:r>
                <a:endParaRPr dirty="0">
                  <a:latin typeface="Roboto"/>
                  <a:ea typeface="Roboto"/>
                  <a:cs typeface="Roboto"/>
                  <a:sym typeface="Roboto"/>
                </a:endParaRPr>
              </a:p>
            </p:txBody>
          </p:sp>
        </p:grpSp>
        <p:sp>
          <p:nvSpPr>
            <p:cNvPr id="313" name="Google Shape;313;p16"/>
            <p:cNvSpPr/>
            <p:nvPr/>
          </p:nvSpPr>
          <p:spPr>
            <a:xfrm>
              <a:off x="3297248" y="4055023"/>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grpSp>
        <p:nvGrpSpPr>
          <p:cNvPr id="314" name="Google Shape;314;p16"/>
          <p:cNvGrpSpPr/>
          <p:nvPr/>
        </p:nvGrpSpPr>
        <p:grpSpPr>
          <a:xfrm>
            <a:off x="6033350" y="2501790"/>
            <a:ext cx="2653515" cy="711260"/>
            <a:chOff x="6033350" y="2501790"/>
            <a:chExt cx="2653515" cy="711260"/>
          </a:xfrm>
        </p:grpSpPr>
        <p:grpSp>
          <p:nvGrpSpPr>
            <p:cNvPr id="315" name="Google Shape;315;p16"/>
            <p:cNvGrpSpPr/>
            <p:nvPr/>
          </p:nvGrpSpPr>
          <p:grpSpPr>
            <a:xfrm>
              <a:off x="6705660" y="2501790"/>
              <a:ext cx="1981205" cy="673400"/>
              <a:chOff x="6705660" y="2628879"/>
              <a:chExt cx="1981205" cy="673400"/>
            </a:xfrm>
          </p:grpSpPr>
          <p:sp>
            <p:nvSpPr>
              <p:cNvPr id="316" name="Google Shape;316;p16"/>
              <p:cNvSpPr txBox="1"/>
              <p:nvPr/>
            </p:nvSpPr>
            <p:spPr>
              <a:xfrm>
                <a:off x="6705665" y="26288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Ensemble</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17" name="Google Shape;317;p16"/>
              <p:cNvSpPr txBox="1"/>
              <p:nvPr/>
            </p:nvSpPr>
            <p:spPr>
              <a:xfrm>
                <a:off x="6705660" y="29704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latin typeface="Roboto"/>
                    <a:ea typeface="Roboto"/>
                    <a:cs typeface="Roboto"/>
                    <a:sym typeface="Roboto"/>
                  </a:rPr>
                  <a:t>Classificazione con HistGradientBoostClassifier</a:t>
                </a:r>
                <a:endParaRPr sz="1100" dirty="0">
                  <a:latin typeface="Roboto"/>
                  <a:ea typeface="Roboto"/>
                  <a:cs typeface="Roboto"/>
                  <a:sym typeface="Roboto"/>
                </a:endParaRPr>
              </a:p>
            </p:txBody>
          </p:sp>
        </p:grpSp>
        <p:sp>
          <p:nvSpPr>
            <p:cNvPr id="318" name="Google Shape;318;p16"/>
            <p:cNvSpPr/>
            <p:nvPr/>
          </p:nvSpPr>
          <p:spPr>
            <a:xfrm>
              <a:off x="6033350" y="2616950"/>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grpSp>
        <p:nvGrpSpPr>
          <p:cNvPr id="319" name="Google Shape;319;p16"/>
          <p:cNvGrpSpPr/>
          <p:nvPr/>
        </p:nvGrpSpPr>
        <p:grpSpPr>
          <a:xfrm>
            <a:off x="6033350" y="3977817"/>
            <a:ext cx="2653477" cy="674283"/>
            <a:chOff x="6033350" y="3977817"/>
            <a:chExt cx="2653477" cy="674283"/>
          </a:xfrm>
        </p:grpSpPr>
        <p:grpSp>
          <p:nvGrpSpPr>
            <p:cNvPr id="320" name="Google Shape;320;p16"/>
            <p:cNvGrpSpPr/>
            <p:nvPr/>
          </p:nvGrpSpPr>
          <p:grpSpPr>
            <a:xfrm>
              <a:off x="6705623" y="3977817"/>
              <a:ext cx="1981204" cy="673400"/>
              <a:chOff x="6705623" y="4058579"/>
              <a:chExt cx="1981204" cy="673400"/>
            </a:xfrm>
          </p:grpSpPr>
          <p:sp>
            <p:nvSpPr>
              <p:cNvPr id="321" name="Google Shape;321;p16"/>
              <p:cNvSpPr txBox="1"/>
              <p:nvPr/>
            </p:nvSpPr>
            <p:spPr>
              <a:xfrm>
                <a:off x="6705627" y="40585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Ensemble</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22" name="Google Shape;322;p16"/>
              <p:cNvSpPr txBox="1"/>
              <p:nvPr/>
            </p:nvSpPr>
            <p:spPr>
              <a:xfrm>
                <a:off x="6705623" y="44001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latin typeface="Roboto"/>
                    <a:ea typeface="Roboto"/>
                    <a:cs typeface="Roboto"/>
                    <a:sym typeface="Roboto"/>
                  </a:rPr>
                  <a:t>Predizione con HistGradientBoostRegressor</a:t>
                </a:r>
                <a:endParaRPr sz="1100" dirty="0">
                  <a:latin typeface="Roboto"/>
                  <a:ea typeface="Roboto"/>
                  <a:cs typeface="Roboto"/>
                  <a:sym typeface="Roboto"/>
                </a:endParaRPr>
              </a:p>
            </p:txBody>
          </p:sp>
        </p:grpSp>
        <p:sp>
          <p:nvSpPr>
            <p:cNvPr id="323" name="Google Shape;323;p16"/>
            <p:cNvSpPr/>
            <p:nvPr/>
          </p:nvSpPr>
          <p:spPr>
            <a:xfrm>
              <a:off x="6033350" y="4056000"/>
              <a:ext cx="596100" cy="59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06</a:t>
              </a:r>
              <a:endParaRPr sz="1800">
                <a:solidFill>
                  <a:schemeClr val="lt1"/>
                </a:solidFill>
              </a:endParaRPr>
            </a:p>
          </p:txBody>
        </p:sp>
      </p:grpSp>
      <p:cxnSp>
        <p:nvCxnSpPr>
          <p:cNvPr id="324" name="Google Shape;324;p16"/>
          <p:cNvCxnSpPr>
            <a:stCxn id="237" idx="4"/>
            <a:endCxn id="308" idx="0"/>
          </p:cNvCxnSpPr>
          <p:nvPr/>
        </p:nvCxnSpPr>
        <p:spPr>
          <a:xfrm>
            <a:off x="3595299" y="1705974"/>
            <a:ext cx="0" cy="883500"/>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16"/>
          <p:cNvCxnSpPr>
            <a:stCxn id="308" idx="4"/>
            <a:endCxn id="313" idx="0"/>
          </p:cNvCxnSpPr>
          <p:nvPr/>
        </p:nvCxnSpPr>
        <p:spPr>
          <a:xfrm>
            <a:off x="3595298" y="3185698"/>
            <a:ext cx="0" cy="869400"/>
          </a:xfrm>
          <a:prstGeom prst="straightConnector1">
            <a:avLst/>
          </a:prstGeom>
          <a:noFill/>
          <a:ln w="9525" cap="flat" cmpd="sng">
            <a:solidFill>
              <a:schemeClr val="dk2"/>
            </a:solidFill>
            <a:prstDash val="solid"/>
            <a:round/>
            <a:headEnd type="none" w="med" len="med"/>
            <a:tailEnd type="triangle" w="med" len="med"/>
          </a:ln>
        </p:spPr>
      </p:cxnSp>
      <p:cxnSp>
        <p:nvCxnSpPr>
          <p:cNvPr id="326" name="Google Shape;326;p16"/>
          <p:cNvCxnSpPr>
            <a:stCxn id="303" idx="4"/>
            <a:endCxn id="318" idx="0"/>
          </p:cNvCxnSpPr>
          <p:nvPr/>
        </p:nvCxnSpPr>
        <p:spPr>
          <a:xfrm>
            <a:off x="6331400" y="1705975"/>
            <a:ext cx="0" cy="911100"/>
          </a:xfrm>
          <a:prstGeom prst="straightConnector1">
            <a:avLst/>
          </a:prstGeom>
          <a:noFill/>
          <a:ln w="9525" cap="flat" cmpd="sng">
            <a:solidFill>
              <a:schemeClr val="dk2"/>
            </a:solidFill>
            <a:prstDash val="solid"/>
            <a:round/>
            <a:headEnd type="none" w="med" len="med"/>
            <a:tailEnd type="triangle" w="med" len="med"/>
          </a:ln>
        </p:spPr>
      </p:cxnSp>
      <p:cxnSp>
        <p:nvCxnSpPr>
          <p:cNvPr id="327" name="Google Shape;327;p16"/>
          <p:cNvCxnSpPr>
            <a:stCxn id="318" idx="4"/>
            <a:endCxn id="323" idx="0"/>
          </p:cNvCxnSpPr>
          <p:nvPr/>
        </p:nvCxnSpPr>
        <p:spPr>
          <a:xfrm>
            <a:off x="6331400" y="3213050"/>
            <a:ext cx="0" cy="843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1" name="Google Shape;451;p19"/>
          <p:cNvSpPr/>
          <p:nvPr/>
        </p:nvSpPr>
        <p:spPr>
          <a:xfrm>
            <a:off x="11768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Struttura del dataset</a:t>
            </a:r>
            <a:endParaRPr dirty="0"/>
          </a:p>
        </p:txBody>
      </p:sp>
      <p:pic>
        <p:nvPicPr>
          <p:cNvPr id="3" name="Immagine 2">
            <a:extLst>
              <a:ext uri="{FF2B5EF4-FFF2-40B4-BE49-F238E27FC236}">
                <a16:creationId xmlns:a16="http://schemas.microsoft.com/office/drawing/2014/main" id="{89A61F42-24E8-470F-EACE-6FA10E4360C3}"/>
              </a:ext>
            </a:extLst>
          </p:cNvPr>
          <p:cNvPicPr>
            <a:picLocks noChangeAspect="1"/>
          </p:cNvPicPr>
          <p:nvPr/>
        </p:nvPicPr>
        <p:blipFill>
          <a:blip r:embed="rId3"/>
          <a:stretch>
            <a:fillRect/>
          </a:stretch>
        </p:blipFill>
        <p:spPr>
          <a:xfrm>
            <a:off x="1531014" y="1056004"/>
            <a:ext cx="6081971" cy="383783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1" name="Google Shape;451;p19"/>
          <p:cNvSpPr/>
          <p:nvPr/>
        </p:nvSpPr>
        <p:spPr>
          <a:xfrm>
            <a:off x="11768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Struttura del dataset</a:t>
            </a:r>
            <a:endParaRPr dirty="0"/>
          </a:p>
        </p:txBody>
      </p:sp>
      <p:pic>
        <p:nvPicPr>
          <p:cNvPr id="4" name="Immagine 3">
            <a:extLst>
              <a:ext uri="{FF2B5EF4-FFF2-40B4-BE49-F238E27FC236}">
                <a16:creationId xmlns:a16="http://schemas.microsoft.com/office/drawing/2014/main" id="{975C22DF-E061-528F-26D4-A148D73A1829}"/>
              </a:ext>
            </a:extLst>
          </p:cNvPr>
          <p:cNvPicPr>
            <a:picLocks noChangeAspect="1"/>
          </p:cNvPicPr>
          <p:nvPr/>
        </p:nvPicPr>
        <p:blipFill>
          <a:blip r:embed="rId3"/>
          <a:stretch>
            <a:fillRect/>
          </a:stretch>
        </p:blipFill>
        <p:spPr>
          <a:xfrm>
            <a:off x="2696823" y="976604"/>
            <a:ext cx="3750353" cy="3755421"/>
          </a:xfrm>
          <a:prstGeom prst="rect">
            <a:avLst/>
          </a:prstGeom>
        </p:spPr>
      </p:pic>
    </p:spTree>
    <p:extLst>
      <p:ext uri="{BB962C8B-B14F-4D97-AF65-F5344CB8AC3E}">
        <p14:creationId xmlns:p14="http://schemas.microsoft.com/office/powerpoint/2010/main" val="2402645782"/>
      </p:ext>
    </p:extLst>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5600</TotalTime>
  <Words>1029</Words>
  <Application>Microsoft Office PowerPoint</Application>
  <PresentationFormat>Presentazione su schermo (16:9)</PresentationFormat>
  <Paragraphs>110</Paragraphs>
  <Slides>44</Slides>
  <Notes>35</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44</vt:i4>
      </vt:variant>
    </vt:vector>
  </HeadingPairs>
  <TitlesOfParts>
    <vt:vector size="51" baseType="lpstr">
      <vt:lpstr>Fira Sans Extra Condensed</vt:lpstr>
      <vt:lpstr>Arial</vt:lpstr>
      <vt:lpstr>Fira Sans Extra Condensed SemiBold</vt:lpstr>
      <vt:lpstr>Fira Sans</vt:lpstr>
      <vt:lpstr>Roboto</vt:lpstr>
      <vt:lpstr>Cambria Math</vt:lpstr>
      <vt:lpstr>Machine Learning Infographics by Slidesgo</vt:lpstr>
      <vt:lpstr>UmamiDetector</vt:lpstr>
      <vt:lpstr>Presentazione standard di PowerPoint</vt:lpstr>
      <vt:lpstr>Che significa Umami?</vt:lpstr>
      <vt:lpstr>Da cosa dipende?</vt:lpstr>
      <vt:lpstr>Presentazione standard di PowerPoint</vt:lpstr>
      <vt:lpstr>Presentazione standard di PowerPoint</vt:lpstr>
      <vt:lpstr>Schema del progetto</vt:lpstr>
      <vt:lpstr>Struttura del dataset</vt:lpstr>
      <vt:lpstr>Struttura del dataset</vt:lpstr>
      <vt:lpstr>KNN Imputer</vt:lpstr>
      <vt:lpstr>KNN Imputer</vt:lpstr>
      <vt:lpstr>Clustering</vt:lpstr>
      <vt:lpstr>Clustering</vt:lpstr>
      <vt:lpstr>Clustering</vt:lpstr>
      <vt:lpstr>Clustering K-means</vt:lpstr>
      <vt:lpstr>Clustering K-means: come funziona?</vt:lpstr>
      <vt:lpstr>Clustering K-means: convergenza</vt:lpstr>
      <vt:lpstr>Clustering K-means</vt:lpstr>
      <vt:lpstr>Classificazione</vt:lpstr>
      <vt:lpstr>DecisionTree: Come funziona?</vt:lpstr>
      <vt:lpstr>Metriche decisionTree</vt:lpstr>
      <vt:lpstr>Metriche decisionTree</vt:lpstr>
      <vt:lpstr>Metriche decisionTree</vt:lpstr>
      <vt:lpstr>Splitting dei dati</vt:lpstr>
      <vt:lpstr>Splitting dei dati</vt:lpstr>
      <vt:lpstr>Splitting dei dati</vt:lpstr>
      <vt:lpstr>Underfitting e overfitting</vt:lpstr>
      <vt:lpstr>Classificazione: DecisionTree (Train)</vt:lpstr>
      <vt:lpstr>Classificazione: DecisionTree (Test)</vt:lpstr>
      <vt:lpstr>Classificazione: Confusion matrix (Train)</vt:lpstr>
      <vt:lpstr>Classificazione: Confusion matrix (Test)</vt:lpstr>
      <vt:lpstr>Regressione</vt:lpstr>
      <vt:lpstr>Regressione: Modelli</vt:lpstr>
      <vt:lpstr>Metriche utilizzate per i regressori</vt:lpstr>
      <vt:lpstr>Metriche utilizzate per i regressori</vt:lpstr>
      <vt:lpstr>Metriche utilizzate per i regressori</vt:lpstr>
      <vt:lpstr>Metriche utilizzate per i regressori</vt:lpstr>
      <vt:lpstr>Metriche utilizzate per i regressori</vt:lpstr>
      <vt:lpstr>Risultati dei regressori</vt:lpstr>
      <vt:lpstr>Risultati dei regressori</vt:lpstr>
      <vt:lpstr>HistGradientBoostingClassifier/Regressor </vt:lpstr>
      <vt:lpstr>Report Train</vt:lpstr>
      <vt:lpstr>Report Test</vt:lpstr>
      <vt:lpstr>Conclusioni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UmamiDetector</dc:title>
  <dc:creator>Luigi Daddario</dc:creator>
  <cp:lastModifiedBy>Luigi Daddario</cp:lastModifiedBy>
  <cp:revision>5</cp:revision>
  <dcterms:modified xsi:type="dcterms:W3CDTF">2022-06-21T13:51:36Z</dcterms:modified>
</cp:coreProperties>
</file>