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1" r:id="rId4"/>
  </p:sldMasterIdLst>
  <p:sldIdLst>
    <p:sldId id="260" r:id="rId5"/>
    <p:sldId id="257" r:id="rId6"/>
    <p:sldId id="259" r:id="rId7"/>
    <p:sldId id="262" r:id="rId8"/>
    <p:sldId id="264" r:id="rId9"/>
    <p:sldId id="261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FF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C56461-1EBD-47F0-8E11-3EBCCFCCB84F}" v="231" dt="2023-10-29T09:25:05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594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url-my.sharepoint.com/personal/license70_durl_onmicrosoft_com/Documents/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url-my.sharepoint.com/personal/license70_durl_onmicrosoft_com/Documents/Book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url-my.sharepoint.com/personal/license70_durl_onmicrosoft_com/Documents/Consolidated%20Summar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PH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Casual Riders</a:t>
            </a:r>
            <a:r>
              <a:rPr lang="en-PH" dirty="0"/>
              <a:t> vs </a:t>
            </a:r>
            <a:r>
              <a:rPr lang="en-PH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Cyclistic</a:t>
            </a:r>
            <a:r>
              <a:rPr lang="en-PH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Members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Sheet11!$J$20</c:f>
              <c:strCache>
                <c:ptCount val="1"/>
                <c:pt idx="0">
                  <c:v>Casual riders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hueMod val="94000"/>
                    <a:satMod val="130000"/>
                    <a:lumMod val="128000"/>
                  </a:schemeClr>
                </a:gs>
                <a:gs pos="100000">
                  <a:schemeClr val="accent1">
                    <a:shade val="94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25400" h="25400"/>
            </a:sp3d>
          </c:spPr>
          <c:invertIfNegative val="0"/>
          <c:cat>
            <c:strRef>
              <c:f>Sheet11!$K$19</c:f>
              <c:strCache>
                <c:ptCount val="1"/>
                <c:pt idx="0">
                  <c:v>Total No. of Rides</c:v>
                </c:pt>
              </c:strCache>
            </c:strRef>
          </c:cat>
          <c:val>
            <c:numRef>
              <c:f>Sheet11!$K$20</c:f>
              <c:numCache>
                <c:formatCode>_(* #,##0_);_(* \(#,##0\);_(* "-"??_);_(@_)</c:formatCode>
                <c:ptCount val="1"/>
                <c:pt idx="0">
                  <c:v>1732044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9A-400C-A879-82C0A84017FA}"/>
            </c:ext>
          </c:extLst>
        </c:ser>
        <c:ser>
          <c:idx val="1"/>
          <c:order val="1"/>
          <c:tx>
            <c:strRef>
              <c:f>Sheet11!$J$21</c:f>
              <c:strCache>
                <c:ptCount val="1"/>
                <c:pt idx="0">
                  <c:v>Cyclistic Members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hueMod val="94000"/>
                    <a:satMod val="130000"/>
                    <a:lumMod val="128000"/>
                  </a:schemeClr>
                </a:gs>
                <a:gs pos="100000">
                  <a:schemeClr val="accent2">
                    <a:shade val="94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25400" h="25400"/>
            </a:sp3d>
          </c:spPr>
          <c:invertIfNegative val="0"/>
          <c:cat>
            <c:strRef>
              <c:f>Sheet11!$K$19</c:f>
              <c:strCache>
                <c:ptCount val="1"/>
                <c:pt idx="0">
                  <c:v>Total No. of Rides</c:v>
                </c:pt>
              </c:strCache>
            </c:strRef>
          </c:cat>
          <c:val>
            <c:numRef>
              <c:f>Sheet11!$K$21</c:f>
              <c:numCache>
                <c:formatCode>_(* #,##0_);_(* \(#,##0\);_(* "-"??_);_(@_)</c:formatCode>
                <c:ptCount val="1"/>
                <c:pt idx="0">
                  <c:v>2864129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9A-400C-A879-82C0A84017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02340608"/>
        <c:axId val="928270720"/>
      </c:barChart>
      <c:catAx>
        <c:axId val="802340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8270720"/>
        <c:crosses val="autoZero"/>
        <c:auto val="1"/>
        <c:lblAlgn val="ctr"/>
        <c:lblOffset val="100"/>
        <c:noMultiLvlLbl val="0"/>
      </c:catAx>
      <c:valAx>
        <c:axId val="928270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340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Ride Length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Sheet11!$K$14</c:f>
              <c:strCache>
                <c:ptCount val="1"/>
                <c:pt idx="0">
                  <c:v>Average Ride Length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hueMod val="94000"/>
                    <a:satMod val="130000"/>
                    <a:lumMod val="128000"/>
                  </a:schemeClr>
                </a:gs>
                <a:gs pos="100000">
                  <a:schemeClr val="accent1">
                    <a:shade val="94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25400" h="25400"/>
            </a:sp3d>
          </c:spPr>
          <c:invertIfNegative val="0"/>
          <c:dPt>
            <c:idx val="1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1-AAAB-461E-A868-AF30B6610981}"/>
              </c:ext>
            </c:extLst>
          </c:dPt>
          <c:cat>
            <c:strRef>
              <c:f>Sheet11!$J$15:$J$16</c:f>
              <c:strCache>
                <c:ptCount val="2"/>
                <c:pt idx="0">
                  <c:v>Casual riders</c:v>
                </c:pt>
                <c:pt idx="1">
                  <c:v>Cyclistic Members</c:v>
                </c:pt>
              </c:strCache>
            </c:strRef>
          </c:cat>
          <c:val>
            <c:numRef>
              <c:f>Sheet11!$K$15:$K$16</c:f>
              <c:numCache>
                <c:formatCode>[h]:mm:ss;@</c:formatCode>
                <c:ptCount val="2"/>
                <c:pt idx="0">
                  <c:v>1.8972155664061914E-2</c:v>
                </c:pt>
                <c:pt idx="1">
                  <c:v>8.4922930407317406E-3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AB-461E-A868-AF30B66109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846137584"/>
        <c:axId val="892820928"/>
      </c:barChart>
      <c:catAx>
        <c:axId val="846137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2820928"/>
        <c:crosses val="autoZero"/>
        <c:auto val="1"/>
        <c:lblAlgn val="ctr"/>
        <c:lblOffset val="100"/>
        <c:noMultiLvlLbl val="0"/>
      </c:catAx>
      <c:valAx>
        <c:axId val="8928209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h]:mm:ss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137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285561461086424"/>
          <c:y val="2.6858591291039239E-2"/>
          <c:w val="0.60650876027417155"/>
          <c:h val="0.9168672391418252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Sheet11!$D$60</c:f>
              <c:strCache>
                <c:ptCount val="1"/>
                <c:pt idx="0">
                  <c:v>Casual Riders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hueMod val="94000"/>
                    <a:satMod val="130000"/>
                    <a:lumMod val="128000"/>
                  </a:schemeClr>
                </a:gs>
                <a:gs pos="100000">
                  <a:schemeClr val="accent1">
                    <a:shade val="94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254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  <a:alpha val="52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Sheet11!$E$59:$G$59</c:f>
              <c:strCache>
                <c:ptCount val="3"/>
                <c:pt idx="0">
                  <c:v>classic_bike</c:v>
                </c:pt>
                <c:pt idx="1">
                  <c:v>docked_bike</c:v>
                </c:pt>
                <c:pt idx="2">
                  <c:v>electric_bike</c:v>
                </c:pt>
              </c:strCache>
            </c:strRef>
          </c:cat>
          <c:val>
            <c:numRef>
              <c:f>Sheet11!$E$60:$G$60</c:f>
              <c:numCache>
                <c:formatCode>General</c:formatCode>
                <c:ptCount val="3"/>
                <c:pt idx="0">
                  <c:v>730702</c:v>
                </c:pt>
                <c:pt idx="1">
                  <c:v>78287</c:v>
                </c:pt>
                <c:pt idx="2">
                  <c:v>923055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A9-4542-939F-04089D9CBC90}"/>
            </c:ext>
          </c:extLst>
        </c:ser>
        <c:ser>
          <c:idx val="1"/>
          <c:order val="1"/>
          <c:tx>
            <c:strRef>
              <c:f>Sheet11!$D$61</c:f>
              <c:strCache>
                <c:ptCount val="1"/>
                <c:pt idx="0">
                  <c:v>Cyclistic Members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hueMod val="94000"/>
                    <a:satMod val="130000"/>
                    <a:lumMod val="128000"/>
                  </a:schemeClr>
                </a:gs>
                <a:gs pos="100000">
                  <a:schemeClr val="accent2">
                    <a:shade val="94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254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>
                        <a:alpha val="52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Sheet11!$E$59:$G$59</c:f>
              <c:strCache>
                <c:ptCount val="3"/>
                <c:pt idx="0">
                  <c:v>classic_bike</c:v>
                </c:pt>
                <c:pt idx="1">
                  <c:v>docked_bike</c:v>
                </c:pt>
                <c:pt idx="2">
                  <c:v>electric_bike</c:v>
                </c:pt>
              </c:strCache>
            </c:strRef>
          </c:cat>
          <c:val>
            <c:numRef>
              <c:f>Sheet11!$E$61:$G$61</c:f>
              <c:numCache>
                <c:formatCode>General</c:formatCode>
                <c:ptCount val="3"/>
                <c:pt idx="0">
                  <c:v>1416205</c:v>
                </c:pt>
                <c:pt idx="1">
                  <c:v>0</c:v>
                </c:pt>
                <c:pt idx="2">
                  <c:v>1447924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A9-4542-939F-04089D9CBC9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802321408"/>
        <c:axId val="1832236624"/>
      </c:barChart>
      <c:catAx>
        <c:axId val="8023214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2236624"/>
        <c:crosses val="autoZero"/>
        <c:auto val="1"/>
        <c:lblAlgn val="ctr"/>
        <c:lblOffset val="100"/>
        <c:noMultiLvlLbl val="0"/>
      </c:catAx>
      <c:valAx>
        <c:axId val="1832236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321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66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88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4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9501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49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0109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32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62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2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3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2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3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6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41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3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5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2AC24A9-CCB6-4F8D-B8DB-C2F3692CFA5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56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  <p:sldLayoutId id="2147483934" r:id="rId13"/>
    <p:sldLayoutId id="2147483935" r:id="rId14"/>
    <p:sldLayoutId id="2147483936" r:id="rId15"/>
    <p:sldLayoutId id="2147483937" r:id="rId16"/>
    <p:sldLayoutId id="214748393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Close-up of a bike seat in laneway">
            <a:extLst>
              <a:ext uri="{FF2B5EF4-FFF2-40B4-BE49-F238E27FC236}">
                <a16:creationId xmlns:a16="http://schemas.microsoft.com/office/drawing/2014/main" id="{EC3DB5E4-4776-0678-4209-7FC9070A35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3174" y="10"/>
            <a:ext cx="1219200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5E431C-E3EF-320E-BA8B-84F7F4D3394A}"/>
              </a:ext>
            </a:extLst>
          </p:cNvPr>
          <p:cNvSpPr txBox="1"/>
          <p:nvPr/>
        </p:nvSpPr>
        <p:spPr>
          <a:xfrm>
            <a:off x="235617" y="298039"/>
            <a:ext cx="6509201" cy="2981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9600" cap="all" dirty="0">
                <a:ln w="3175" cmpd="sng">
                  <a:noFill/>
                </a:ln>
                <a:solidFill>
                  <a:schemeClr val="tx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CYCLISTIC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9600" cap="all" dirty="0">
                <a:ln w="3175" cmpd="sng">
                  <a:noFill/>
                </a:ln>
                <a:solidFill>
                  <a:schemeClr val="tx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BIKE - SHARE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82F84C-E871-4E2B-34D3-6881ED039A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7" r="2370"/>
          <a:stretch/>
        </p:blipFill>
        <p:spPr>
          <a:xfrm>
            <a:off x="10918826" y="5613577"/>
            <a:ext cx="1013748" cy="10410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FA9AC5-DEEF-F149-747E-655BE48DB2A8}"/>
              </a:ext>
            </a:extLst>
          </p:cNvPr>
          <p:cNvSpPr txBox="1"/>
          <p:nvPr/>
        </p:nvSpPr>
        <p:spPr>
          <a:xfrm rot="16200000">
            <a:off x="-187244" y="339325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tx1">
                    <a:lumMod val="65000"/>
                  </a:schemeClr>
                </a:solidFill>
              </a:rPr>
              <a:t>since 2016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EF39D5-289B-B49C-9E0B-EE851126860A}"/>
              </a:ext>
            </a:extLst>
          </p:cNvPr>
          <p:cNvSpPr txBox="1"/>
          <p:nvPr/>
        </p:nvSpPr>
        <p:spPr>
          <a:xfrm rot="16200000">
            <a:off x="75162" y="3382700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chemeClr val="tx1">
                    <a:lumMod val="65000"/>
                  </a:schemeClr>
                </a:solidFill>
              </a:rPr>
              <a:t>CHICAGO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875946-2B8A-070B-CCC4-5F87DF5C93BC}"/>
              </a:ext>
            </a:extLst>
          </p:cNvPr>
          <p:cNvSpPr txBox="1"/>
          <p:nvPr/>
        </p:nvSpPr>
        <p:spPr>
          <a:xfrm>
            <a:off x="112037" y="5493055"/>
            <a:ext cx="4496178" cy="1343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cap="all" dirty="0">
                <a:ln w="3175" cmpd="sng">
                  <a:noFill/>
                </a:ln>
                <a:solidFill>
                  <a:schemeClr val="tx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79526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Close-up of a bike seat in laneway">
            <a:extLst>
              <a:ext uri="{FF2B5EF4-FFF2-40B4-BE49-F238E27FC236}">
                <a16:creationId xmlns:a16="http://schemas.microsoft.com/office/drawing/2014/main" id="{EC3DB5E4-4776-0678-4209-7FC9070A35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3174" y="10"/>
            <a:ext cx="1219200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5E431C-E3EF-320E-BA8B-84F7F4D3394A}"/>
              </a:ext>
            </a:extLst>
          </p:cNvPr>
          <p:cNvSpPr txBox="1"/>
          <p:nvPr/>
        </p:nvSpPr>
        <p:spPr>
          <a:xfrm>
            <a:off x="684212" y="4487332"/>
            <a:ext cx="8534400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cap="all">
                <a:ln w="3175" cmpd="sng">
                  <a:noFill/>
                </a:ln>
                <a:latin typeface="+mj-lt"/>
                <a:ea typeface="+mj-ea"/>
                <a:cs typeface="+mj-cs"/>
              </a:rPr>
              <a:t>About the company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58DF8D-32E4-D24E-F61C-C99F7E280622}"/>
              </a:ext>
            </a:extLst>
          </p:cNvPr>
          <p:cNvSpPr txBox="1"/>
          <p:nvPr/>
        </p:nvSpPr>
        <p:spPr>
          <a:xfrm>
            <a:off x="684212" y="685801"/>
            <a:ext cx="4403836" cy="299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000" dirty="0"/>
              <a:t> 2016, </a:t>
            </a:r>
            <a:r>
              <a:rPr lang="en-US" sz="2000" b="1" dirty="0" err="1"/>
              <a:t>Cyclistic</a:t>
            </a:r>
            <a:r>
              <a:rPr lang="en-US" sz="2000" dirty="0"/>
              <a:t> launched a successful bike-share offering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000" dirty="0"/>
              <a:t>program has grown to a fleet of </a:t>
            </a:r>
            <a:r>
              <a:rPr lang="en-US" sz="2000" b="1" dirty="0"/>
              <a:t>5,824</a:t>
            </a:r>
            <a:r>
              <a:rPr lang="en-US" sz="2000" dirty="0"/>
              <a:t> bicycles that are </a:t>
            </a:r>
            <a:r>
              <a:rPr lang="en-US" sz="2000" dirty="0" err="1"/>
              <a:t>geotracked</a:t>
            </a:r>
            <a:r>
              <a:rPr lang="en-US" sz="2000" dirty="0"/>
              <a:t> and locked into a network of </a:t>
            </a:r>
            <a:r>
              <a:rPr lang="en-US" sz="2000" b="1" dirty="0"/>
              <a:t>692</a:t>
            </a:r>
            <a:r>
              <a:rPr lang="en-US" sz="2000" dirty="0"/>
              <a:t> stations across Chicago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7D8435-13B5-D35F-35BA-C91F6554AAFF}"/>
              </a:ext>
            </a:extLst>
          </p:cNvPr>
          <p:cNvSpPr txBox="1"/>
          <p:nvPr/>
        </p:nvSpPr>
        <p:spPr>
          <a:xfrm>
            <a:off x="7005051" y="677043"/>
            <a:ext cx="4403836" cy="549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dirty="0"/>
              <a:t>Single-ride or Full-day passes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5AD47A-BB90-051E-0E18-BCC3B0B89268}"/>
              </a:ext>
            </a:extLst>
          </p:cNvPr>
          <p:cNvSpPr txBox="1"/>
          <p:nvPr/>
        </p:nvSpPr>
        <p:spPr>
          <a:xfrm>
            <a:off x="6998702" y="1071342"/>
            <a:ext cx="3100125" cy="549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2800" dirty="0"/>
              <a:t>CASUAL RIDERS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DFB072-FB61-3625-34D0-1A34CA4A79DE}"/>
              </a:ext>
            </a:extLst>
          </p:cNvPr>
          <p:cNvSpPr txBox="1"/>
          <p:nvPr/>
        </p:nvSpPr>
        <p:spPr>
          <a:xfrm>
            <a:off x="6998702" y="2121826"/>
            <a:ext cx="4403836" cy="549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dirty="0"/>
              <a:t>Annual memberships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6F7691-D828-8883-A0E2-088810206906}"/>
              </a:ext>
            </a:extLst>
          </p:cNvPr>
          <p:cNvSpPr txBox="1"/>
          <p:nvPr/>
        </p:nvSpPr>
        <p:spPr>
          <a:xfrm>
            <a:off x="7005051" y="2471424"/>
            <a:ext cx="3450750" cy="725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2800" dirty="0"/>
              <a:t>CYCLISTIC MEMBERS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BB7FA8-C7F1-E740-B822-34B35B26A393}"/>
              </a:ext>
            </a:extLst>
          </p:cNvPr>
          <p:cNvCxnSpPr>
            <a:cxnSpLocks/>
          </p:cNvCxnSpPr>
          <p:nvPr/>
        </p:nvCxnSpPr>
        <p:spPr>
          <a:xfrm>
            <a:off x="6898741" y="951562"/>
            <a:ext cx="0" cy="462341"/>
          </a:xfrm>
          <a:prstGeom prst="line">
            <a:avLst/>
          </a:prstGeom>
          <a:ln w="57150">
            <a:solidFill>
              <a:srgbClr val="FFFF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FD95C62-D185-E06D-A0E5-09090BCED90E}"/>
              </a:ext>
            </a:extLst>
          </p:cNvPr>
          <p:cNvCxnSpPr>
            <a:cxnSpLocks/>
          </p:cNvCxnSpPr>
          <p:nvPr/>
        </p:nvCxnSpPr>
        <p:spPr>
          <a:xfrm>
            <a:off x="6898741" y="2407753"/>
            <a:ext cx="0" cy="462341"/>
          </a:xfrm>
          <a:prstGeom prst="line">
            <a:avLst/>
          </a:prstGeom>
          <a:ln w="57150">
            <a:solidFill>
              <a:srgbClr val="FFFF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27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Close-up of a bike seat in laneway">
            <a:extLst>
              <a:ext uri="{FF2B5EF4-FFF2-40B4-BE49-F238E27FC236}">
                <a16:creationId xmlns:a16="http://schemas.microsoft.com/office/drawing/2014/main" id="{EC3DB5E4-4776-0678-4209-7FC9070A35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3174" y="10"/>
            <a:ext cx="12192000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58DF8D-32E4-D24E-F61C-C99F7E280622}"/>
              </a:ext>
            </a:extLst>
          </p:cNvPr>
          <p:cNvSpPr txBox="1"/>
          <p:nvPr/>
        </p:nvSpPr>
        <p:spPr>
          <a:xfrm>
            <a:off x="77774" y="5350737"/>
            <a:ext cx="6766645" cy="1412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PH" sz="4000" dirty="0"/>
              <a:t>SCOPE OF THE CASE STUDY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21A787-C27D-78B9-B5E0-A23D583A69C4}"/>
              </a:ext>
            </a:extLst>
          </p:cNvPr>
          <p:cNvSpPr txBox="1"/>
          <p:nvPr/>
        </p:nvSpPr>
        <p:spPr>
          <a:xfrm>
            <a:off x="684212" y="685800"/>
            <a:ext cx="3417008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386DBC-3C14-C114-B339-3FFCF18F82E4}"/>
              </a:ext>
            </a:extLst>
          </p:cNvPr>
          <p:cNvSpPr txBox="1"/>
          <p:nvPr/>
        </p:nvSpPr>
        <p:spPr>
          <a:xfrm>
            <a:off x="530606" y="873329"/>
            <a:ext cx="7019984" cy="4003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As a junior data analyst for the case study, I was tasked to determine how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Cyclistic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members and casual riders use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Cyclistic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bikes differently.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PH" sz="2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analysis is anticipated to offer </a:t>
            </a:r>
            <a:r>
              <a:rPr lang="en-PH" sz="25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Cyclistic</a:t>
            </a:r>
            <a:r>
              <a:rPr lang="en-PH" sz="2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executives essential insights, serving as a robust foundation for guiding strategic business decisions.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475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Close-up of a bike seat in laneway">
            <a:extLst>
              <a:ext uri="{FF2B5EF4-FFF2-40B4-BE49-F238E27FC236}">
                <a16:creationId xmlns:a16="http://schemas.microsoft.com/office/drawing/2014/main" id="{EC3DB5E4-4776-0678-4209-7FC9070A35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3174" y="10"/>
            <a:ext cx="12192000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58DF8D-32E4-D24E-F61C-C99F7E280622}"/>
              </a:ext>
            </a:extLst>
          </p:cNvPr>
          <p:cNvSpPr txBox="1"/>
          <p:nvPr/>
        </p:nvSpPr>
        <p:spPr>
          <a:xfrm>
            <a:off x="387238" y="283114"/>
            <a:ext cx="3541966" cy="1409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PH" sz="6000" dirty="0"/>
              <a:t>D A T 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21A787-C27D-78B9-B5E0-A23D583A69C4}"/>
              </a:ext>
            </a:extLst>
          </p:cNvPr>
          <p:cNvSpPr txBox="1"/>
          <p:nvPr/>
        </p:nvSpPr>
        <p:spPr>
          <a:xfrm>
            <a:off x="684212" y="685800"/>
            <a:ext cx="3417008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49A3D6-F146-2A2C-20E1-FA13841A7ADF}"/>
              </a:ext>
            </a:extLst>
          </p:cNvPr>
          <p:cNvSpPr txBox="1"/>
          <p:nvPr/>
        </p:nvSpPr>
        <p:spPr>
          <a:xfrm>
            <a:off x="9988877" y="2329173"/>
            <a:ext cx="2503271" cy="473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2800" dirty="0"/>
              <a:t>Trip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CE05EE-72FB-6CE2-3D49-40E1D4D0E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8909" y="283114"/>
            <a:ext cx="1898641" cy="18986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013B11-41B5-CAE5-9250-74F854448B33}"/>
              </a:ext>
            </a:extLst>
          </p:cNvPr>
          <p:cNvSpPr txBox="1"/>
          <p:nvPr/>
        </p:nvSpPr>
        <p:spPr>
          <a:xfrm>
            <a:off x="8245336" y="5790794"/>
            <a:ext cx="3487083" cy="7628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2600" dirty="0"/>
              <a:t>License Agreement</a:t>
            </a:r>
          </a:p>
        </p:txBody>
      </p:sp>
      <p:pic>
        <p:nvPicPr>
          <p:cNvPr id="10" name="Picture 9" descr="A qr code with a lion head&#10;&#10;Description automatically generated">
            <a:extLst>
              <a:ext uri="{FF2B5EF4-FFF2-40B4-BE49-F238E27FC236}">
                <a16:creationId xmlns:a16="http://schemas.microsoft.com/office/drawing/2014/main" id="{EC5B56FD-369F-FB8A-C424-C75DDA7D0A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016" y="3925566"/>
            <a:ext cx="1896534" cy="18965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16D7CE-FC7B-9070-6084-54BFCB40573A}"/>
              </a:ext>
            </a:extLst>
          </p:cNvPr>
          <p:cNvSpPr txBox="1"/>
          <p:nvPr/>
        </p:nvSpPr>
        <p:spPr>
          <a:xfrm>
            <a:off x="384295" y="1458794"/>
            <a:ext cx="4512477" cy="1839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2000" dirty="0"/>
              <a:t>Analyzed Data: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2000" dirty="0"/>
              <a:t>January to September 2023 data</a:t>
            </a:r>
          </a:p>
        </p:txBody>
      </p:sp>
    </p:spTree>
    <p:extLst>
      <p:ext uri="{BB962C8B-B14F-4D97-AF65-F5344CB8AC3E}">
        <p14:creationId xmlns:p14="http://schemas.microsoft.com/office/powerpoint/2010/main" val="3342084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Close-up of a bike seat in laneway">
            <a:extLst>
              <a:ext uri="{FF2B5EF4-FFF2-40B4-BE49-F238E27FC236}">
                <a16:creationId xmlns:a16="http://schemas.microsoft.com/office/drawing/2014/main" id="{EC3DB5E4-4776-0678-4209-7FC9070A35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3174" y="10"/>
            <a:ext cx="12192000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58DF8D-32E4-D24E-F61C-C99F7E280622}"/>
              </a:ext>
            </a:extLst>
          </p:cNvPr>
          <p:cNvSpPr txBox="1"/>
          <p:nvPr/>
        </p:nvSpPr>
        <p:spPr>
          <a:xfrm>
            <a:off x="530605" y="5181600"/>
            <a:ext cx="11229845" cy="1412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PH" sz="4000" dirty="0"/>
              <a:t>Listed above are the things done one of the business questions.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21A787-C27D-78B9-B5E0-A23D583A69C4}"/>
              </a:ext>
            </a:extLst>
          </p:cNvPr>
          <p:cNvSpPr txBox="1"/>
          <p:nvPr/>
        </p:nvSpPr>
        <p:spPr>
          <a:xfrm>
            <a:off x="684212" y="685800"/>
            <a:ext cx="3417008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386DBC-3C14-C114-B339-3FFCF18F82E4}"/>
              </a:ext>
            </a:extLst>
          </p:cNvPr>
          <p:cNvSpPr txBox="1"/>
          <p:nvPr/>
        </p:nvSpPr>
        <p:spPr>
          <a:xfrm>
            <a:off x="530606" y="685800"/>
            <a:ext cx="4512477" cy="2166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E83EAC-8A86-6F11-56D1-BDD335D723DD}"/>
              </a:ext>
            </a:extLst>
          </p:cNvPr>
          <p:cNvSpPr txBox="1"/>
          <p:nvPr/>
        </p:nvSpPr>
        <p:spPr>
          <a:xfrm>
            <a:off x="388949" y="436668"/>
            <a:ext cx="10101501" cy="4744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2800" dirty="0"/>
              <a:t>The study undergone the phases of data analysis process: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sz="2800" dirty="0"/>
              <a:t>The business question and stakeholders are taken into consideration;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sz="2800" dirty="0"/>
              <a:t>Data was checked for ROCCC;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sz="2800" dirty="0"/>
              <a:t>Familiarizing with and preparation of data by sorting, filtering, cleaning, and proper formatting;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sz="2800" dirty="0"/>
              <a:t>Analysis was conducted;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sz="2800" dirty="0"/>
              <a:t>Sharing with Data viz;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sz="2800" dirty="0"/>
              <a:t>Acting on the case study.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ü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07009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Close-up of a bike seat in laneway">
            <a:extLst>
              <a:ext uri="{FF2B5EF4-FFF2-40B4-BE49-F238E27FC236}">
                <a16:creationId xmlns:a16="http://schemas.microsoft.com/office/drawing/2014/main" id="{EC3DB5E4-4776-0678-4209-7FC9070A35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3174" y="0"/>
            <a:ext cx="1219200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5E431C-E3EF-320E-BA8B-84F7F4D3394A}"/>
              </a:ext>
            </a:extLst>
          </p:cNvPr>
          <p:cNvSpPr txBox="1"/>
          <p:nvPr/>
        </p:nvSpPr>
        <p:spPr>
          <a:xfrm>
            <a:off x="684212" y="4487332"/>
            <a:ext cx="4231820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PH" sz="7200" dirty="0">
                <a:solidFill>
                  <a:schemeClr val="bg1"/>
                </a:solidFill>
              </a:rPr>
              <a:t>4,405,872</a:t>
            </a:r>
            <a:endParaRPr lang="en-US" sz="7200" cap="all" dirty="0">
              <a:ln w="3175" cmpd="sng">
                <a:noFill/>
              </a:ln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58DF8D-32E4-D24E-F61C-C99F7E280622}"/>
              </a:ext>
            </a:extLst>
          </p:cNvPr>
          <p:cNvSpPr txBox="1"/>
          <p:nvPr/>
        </p:nvSpPr>
        <p:spPr>
          <a:xfrm>
            <a:off x="677863" y="4318000"/>
            <a:ext cx="3417008" cy="424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PH" b="1" dirty="0"/>
              <a:t>2023 | January to September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6DAD91-DF61-1116-1C14-6FDF43FC26CB}"/>
              </a:ext>
            </a:extLst>
          </p:cNvPr>
          <p:cNvSpPr txBox="1"/>
          <p:nvPr/>
        </p:nvSpPr>
        <p:spPr>
          <a:xfrm>
            <a:off x="2344848" y="5625067"/>
            <a:ext cx="226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T O T A L   R I D E 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92F9C5-63B5-1294-3108-D85AC0CD3A25}"/>
              </a:ext>
            </a:extLst>
          </p:cNvPr>
          <p:cNvSpPr txBox="1"/>
          <p:nvPr/>
        </p:nvSpPr>
        <p:spPr>
          <a:xfrm>
            <a:off x="373251" y="196210"/>
            <a:ext cx="4231820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PH" sz="7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1,732,044</a:t>
            </a:r>
            <a:endParaRPr lang="en-US" sz="7200" cap="all" dirty="0">
              <a:ln w="3175" cmpd="sng"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448CE-ABF7-9F37-02FF-DFD98458C702}"/>
              </a:ext>
            </a:extLst>
          </p:cNvPr>
          <p:cNvSpPr txBox="1"/>
          <p:nvPr/>
        </p:nvSpPr>
        <p:spPr>
          <a:xfrm>
            <a:off x="566875" y="1333945"/>
            <a:ext cx="278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C A S U A L   R I D E 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FC015-6A00-E110-6478-7E6520D47533}"/>
              </a:ext>
            </a:extLst>
          </p:cNvPr>
          <p:cNvSpPr txBox="1"/>
          <p:nvPr/>
        </p:nvSpPr>
        <p:spPr>
          <a:xfrm>
            <a:off x="371746" y="1942018"/>
            <a:ext cx="4231820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PH" sz="7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2,864,129</a:t>
            </a:r>
            <a:endParaRPr lang="en-US" sz="7200" cap="all" dirty="0">
              <a:ln w="3175" cmpd="sng"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801D25-9470-7CCD-F664-EEABEABA722F}"/>
              </a:ext>
            </a:extLst>
          </p:cNvPr>
          <p:cNvSpPr txBox="1"/>
          <p:nvPr/>
        </p:nvSpPr>
        <p:spPr>
          <a:xfrm>
            <a:off x="565370" y="3079753"/>
            <a:ext cx="368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C Y C L I S T I C   R I D E S</a:t>
            </a: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53B5FD71-AE55-203D-8012-2C63C239AE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4279047"/>
              </p:ext>
            </p:extLst>
          </p:nvPr>
        </p:nvGraphicFramePr>
        <p:xfrm>
          <a:off x="5331005" y="468110"/>
          <a:ext cx="6176783" cy="5876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55815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Close-up of a bike seat in laneway">
            <a:extLst>
              <a:ext uri="{FF2B5EF4-FFF2-40B4-BE49-F238E27FC236}">
                <a16:creationId xmlns:a16="http://schemas.microsoft.com/office/drawing/2014/main" id="{EC3DB5E4-4776-0678-4209-7FC9070A35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3174" y="10"/>
            <a:ext cx="1219200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5E431C-E3EF-320E-BA8B-84F7F4D3394A}"/>
              </a:ext>
            </a:extLst>
          </p:cNvPr>
          <p:cNvSpPr txBox="1"/>
          <p:nvPr/>
        </p:nvSpPr>
        <p:spPr>
          <a:xfrm>
            <a:off x="684212" y="4487332"/>
            <a:ext cx="4231820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PH" sz="72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AVERAGE RIDE LENGTH</a:t>
            </a:r>
            <a:endParaRPr lang="en-US" sz="72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448CE-ABF7-9F37-02FF-DFD98458C702}"/>
              </a:ext>
            </a:extLst>
          </p:cNvPr>
          <p:cNvSpPr txBox="1"/>
          <p:nvPr/>
        </p:nvSpPr>
        <p:spPr>
          <a:xfrm>
            <a:off x="566875" y="1333945"/>
            <a:ext cx="278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C A S U A L   R I D E 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801D25-9470-7CCD-F664-EEABEABA722F}"/>
              </a:ext>
            </a:extLst>
          </p:cNvPr>
          <p:cNvSpPr txBox="1"/>
          <p:nvPr/>
        </p:nvSpPr>
        <p:spPr>
          <a:xfrm>
            <a:off x="565370" y="3079753"/>
            <a:ext cx="368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C Y C L I S T I C   R I D E 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53D14A-939A-BB34-8506-1B10F13F9E6E}"/>
              </a:ext>
            </a:extLst>
          </p:cNvPr>
          <p:cNvSpPr txBox="1"/>
          <p:nvPr/>
        </p:nvSpPr>
        <p:spPr>
          <a:xfrm>
            <a:off x="579970" y="203759"/>
            <a:ext cx="4231820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PH" sz="7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00:27:19</a:t>
            </a:r>
            <a:endParaRPr lang="en-US" sz="7200" cap="all" dirty="0">
              <a:ln w="3175" cmpd="sng"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71D2E6-B60F-BF52-E1C8-26E5809C6234}"/>
              </a:ext>
            </a:extLst>
          </p:cNvPr>
          <p:cNvSpPr txBox="1"/>
          <p:nvPr/>
        </p:nvSpPr>
        <p:spPr>
          <a:xfrm>
            <a:off x="578465" y="1949567"/>
            <a:ext cx="4231820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PH" sz="7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00:12:14</a:t>
            </a:r>
            <a:endParaRPr lang="en-US" sz="7200" cap="all" dirty="0">
              <a:ln w="3175" cmpd="sng"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E41E15-B986-04C2-E98E-98E0D3F2BD65}"/>
              </a:ext>
            </a:extLst>
          </p:cNvPr>
          <p:cNvSpPr txBox="1"/>
          <p:nvPr/>
        </p:nvSpPr>
        <p:spPr>
          <a:xfrm>
            <a:off x="1383681" y="5862340"/>
            <a:ext cx="3926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A V E R A G E   T I M E </a:t>
            </a:r>
            <a:r>
              <a:rPr lang="en-PH" dirty="0">
                <a:solidFill>
                  <a:schemeClr val="bg1"/>
                </a:solidFill>
              </a:rPr>
              <a:t>(</a:t>
            </a:r>
            <a:r>
              <a:rPr lang="en-PH" dirty="0" err="1">
                <a:solidFill>
                  <a:schemeClr val="bg1"/>
                </a:solidFill>
              </a:rPr>
              <a:t>hh:mm:ss</a:t>
            </a:r>
            <a:r>
              <a:rPr lang="en-PH" dirty="0">
                <a:solidFill>
                  <a:schemeClr val="bg1"/>
                </a:solidFill>
              </a:rPr>
              <a:t>)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3DA4853-A7A9-43B4-3453-93B19826D5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6637329"/>
              </p:ext>
            </p:extLst>
          </p:nvPr>
        </p:nvGraphicFramePr>
        <p:xfrm>
          <a:off x="5340348" y="685800"/>
          <a:ext cx="5578478" cy="363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0673702-D9ED-493C-C23D-F26267E5A2DD}"/>
              </a:ext>
            </a:extLst>
          </p:cNvPr>
          <p:cNvSpPr txBox="1"/>
          <p:nvPr/>
        </p:nvSpPr>
        <p:spPr>
          <a:xfrm>
            <a:off x="677863" y="4202500"/>
            <a:ext cx="3417008" cy="424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2023 | January to September</a:t>
            </a:r>
          </a:p>
        </p:txBody>
      </p:sp>
    </p:spTree>
    <p:extLst>
      <p:ext uri="{BB962C8B-B14F-4D97-AF65-F5344CB8AC3E}">
        <p14:creationId xmlns:p14="http://schemas.microsoft.com/office/powerpoint/2010/main" val="1549672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Close-up of a bike seat in laneway">
            <a:extLst>
              <a:ext uri="{FF2B5EF4-FFF2-40B4-BE49-F238E27FC236}">
                <a16:creationId xmlns:a16="http://schemas.microsoft.com/office/drawing/2014/main" id="{EC3DB5E4-4776-0678-4209-7FC9070A35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-3176" y="-9256"/>
            <a:ext cx="1219200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5E431C-E3EF-320E-BA8B-84F7F4D3394A}"/>
              </a:ext>
            </a:extLst>
          </p:cNvPr>
          <p:cNvSpPr txBox="1"/>
          <p:nvPr/>
        </p:nvSpPr>
        <p:spPr>
          <a:xfrm>
            <a:off x="684211" y="4987844"/>
            <a:ext cx="4388303" cy="1684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PH" sz="72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Rideable type</a:t>
            </a:r>
            <a:endParaRPr lang="en-US" sz="72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448CE-ABF7-9F37-02FF-DFD98458C702}"/>
              </a:ext>
            </a:extLst>
          </p:cNvPr>
          <p:cNvSpPr txBox="1"/>
          <p:nvPr/>
        </p:nvSpPr>
        <p:spPr>
          <a:xfrm>
            <a:off x="566875" y="1333945"/>
            <a:ext cx="278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electric bike rides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53D14A-939A-BB34-8506-1B10F13F9E6E}"/>
              </a:ext>
            </a:extLst>
          </p:cNvPr>
          <p:cNvSpPr txBox="1"/>
          <p:nvPr/>
        </p:nvSpPr>
        <p:spPr>
          <a:xfrm>
            <a:off x="579970" y="203759"/>
            <a:ext cx="4719862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PH" sz="7200" cap="all" dirty="0">
                <a:ln w="3175" cmpd="sng">
                  <a:noFill/>
                </a:ln>
                <a:solidFill>
                  <a:srgbClr val="FFC000"/>
                </a:solidFill>
                <a:latin typeface="+mj-lt"/>
                <a:ea typeface="+mj-ea"/>
                <a:cs typeface="+mj-cs"/>
              </a:rPr>
              <a:t>2,718,351</a:t>
            </a:r>
            <a:endParaRPr lang="en-US" sz="7200" cap="all" dirty="0">
              <a:ln w="3175" cmpd="sng">
                <a:noFill/>
              </a:ln>
              <a:solidFill>
                <a:srgbClr val="FFC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673702-D9ED-493C-C23D-F26267E5A2DD}"/>
              </a:ext>
            </a:extLst>
          </p:cNvPr>
          <p:cNvSpPr txBox="1"/>
          <p:nvPr/>
        </p:nvSpPr>
        <p:spPr>
          <a:xfrm>
            <a:off x="677863" y="4703012"/>
            <a:ext cx="3417008" cy="424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2023 | January to September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FB4EAA-1CA0-16E5-2777-DE7B7206A6D9}"/>
              </a:ext>
            </a:extLst>
          </p:cNvPr>
          <p:cNvSpPr txBox="1"/>
          <p:nvPr/>
        </p:nvSpPr>
        <p:spPr>
          <a:xfrm>
            <a:off x="565275" y="2631751"/>
            <a:ext cx="278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classic bike rides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5A85E-A73F-6E71-C2FF-1E949A36B992}"/>
              </a:ext>
            </a:extLst>
          </p:cNvPr>
          <p:cNvSpPr txBox="1"/>
          <p:nvPr/>
        </p:nvSpPr>
        <p:spPr>
          <a:xfrm>
            <a:off x="578370" y="1501565"/>
            <a:ext cx="4719862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PH" sz="7200" cap="all" dirty="0">
                <a:ln w="3175" cmpd="sng">
                  <a:noFill/>
                </a:ln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2,146,907</a:t>
            </a:r>
            <a:endParaRPr lang="en-US" sz="7200" cap="all" dirty="0">
              <a:ln w="3175" cmpd="sng">
                <a:noFill/>
              </a:ln>
              <a:solidFill>
                <a:schemeClr val="bg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4D2FF5-E684-4C0F-0071-B10E5D1541A0}"/>
              </a:ext>
            </a:extLst>
          </p:cNvPr>
          <p:cNvSpPr txBox="1"/>
          <p:nvPr/>
        </p:nvSpPr>
        <p:spPr>
          <a:xfrm>
            <a:off x="563673" y="3871807"/>
            <a:ext cx="278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classic bike rides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6B8EB8-2E95-6BA3-3BD7-A885194EE269}"/>
              </a:ext>
            </a:extLst>
          </p:cNvPr>
          <p:cNvSpPr txBox="1"/>
          <p:nvPr/>
        </p:nvSpPr>
        <p:spPr>
          <a:xfrm>
            <a:off x="576768" y="2741621"/>
            <a:ext cx="4719862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PH" sz="7200" cap="all" dirty="0">
                <a:ln w="3175" cmpd="sng">
                  <a:noFill/>
                </a:ln>
                <a:solidFill>
                  <a:srgbClr val="00CC99"/>
                </a:solidFill>
                <a:latin typeface="+mj-lt"/>
                <a:ea typeface="+mj-ea"/>
                <a:cs typeface="+mj-cs"/>
              </a:rPr>
              <a:t>397,286</a:t>
            </a:r>
            <a:endParaRPr lang="en-US" sz="7200" cap="all" dirty="0">
              <a:ln w="3175" cmpd="sng">
                <a:noFill/>
              </a:ln>
              <a:solidFill>
                <a:srgbClr val="00CC99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84AE3891-003F-4F69-D57A-A90C63ED91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6029263"/>
              </p:ext>
            </p:extLst>
          </p:nvPr>
        </p:nvGraphicFramePr>
        <p:xfrm>
          <a:off x="5160945" y="269319"/>
          <a:ext cx="6610752" cy="6208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18658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Close-up of a bike seat in laneway">
            <a:extLst>
              <a:ext uri="{FF2B5EF4-FFF2-40B4-BE49-F238E27FC236}">
                <a16:creationId xmlns:a16="http://schemas.microsoft.com/office/drawing/2014/main" id="{EC3DB5E4-4776-0678-4209-7FC9070A35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3174" y="10"/>
            <a:ext cx="1219200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5E431C-E3EF-320E-BA8B-84F7F4D3394A}"/>
              </a:ext>
            </a:extLst>
          </p:cNvPr>
          <p:cNvSpPr txBox="1"/>
          <p:nvPr/>
        </p:nvSpPr>
        <p:spPr>
          <a:xfrm>
            <a:off x="164447" y="5181600"/>
            <a:ext cx="7689767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PH" sz="72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Top three (3) recommendations</a:t>
            </a:r>
            <a:endParaRPr lang="en-US" sz="72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C5EB8F-5C28-2557-36A2-F7F5C96FA7B8}"/>
              </a:ext>
            </a:extLst>
          </p:cNvPr>
          <p:cNvSpPr txBox="1"/>
          <p:nvPr/>
        </p:nvSpPr>
        <p:spPr>
          <a:xfrm>
            <a:off x="510780" y="624946"/>
            <a:ext cx="11164089" cy="4139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indent="-5143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AutoNum type="arabicPeriod"/>
            </a:pPr>
            <a:r>
              <a:rPr lang="en-PH" sz="2800" dirty="0"/>
              <a:t>Between January and September 2023, casual riders, on average, utilized bicycles for 38.16% more than the duration of </a:t>
            </a:r>
            <a:r>
              <a:rPr lang="en-PH" sz="2800" dirty="0" err="1"/>
              <a:t>Cyclistic</a:t>
            </a:r>
            <a:r>
              <a:rPr lang="en-PH" sz="2800" dirty="0"/>
              <a:t> members.</a:t>
            </a:r>
          </a:p>
          <a:p>
            <a:pPr marL="514350" indent="-5143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AutoNum type="arabicPeriod"/>
            </a:pPr>
            <a:r>
              <a:rPr lang="en-PH" sz="2800" dirty="0"/>
              <a:t>Despite casual riders generally opting for longer rides, </a:t>
            </a:r>
            <a:r>
              <a:rPr lang="en-PH" sz="2800" dirty="0" err="1"/>
              <a:t>cyclistic</a:t>
            </a:r>
            <a:r>
              <a:rPr lang="en-PH" sz="2800" dirty="0"/>
              <a:t> members surpass them with a substantial 24.63% higher ride count.</a:t>
            </a:r>
          </a:p>
          <a:p>
            <a:pPr marL="514350" indent="-5143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AutoNum type="arabicPeriod"/>
            </a:pPr>
            <a:r>
              <a:rPr lang="en-PH" sz="2800" dirty="0"/>
              <a:t>More casual riders opt for electric bikes or classic bikes compared to the number of </a:t>
            </a:r>
            <a:r>
              <a:rPr lang="en-PH" sz="2800" dirty="0" err="1"/>
              <a:t>Cyclistic</a:t>
            </a:r>
            <a:r>
              <a:rPr lang="en-PH" sz="2800" dirty="0"/>
              <a:t> members. Docked bikes, on the other hand, were only used by casual riders.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9570624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F9238369D00C45BC0B4C205A31D78B" ma:contentTypeVersion="3" ma:contentTypeDescription="Create a new document." ma:contentTypeScope="" ma:versionID="919c506a6fdbb1c2858c9cc346d08f7f">
  <xsd:schema xmlns:xsd="http://www.w3.org/2001/XMLSchema" xmlns:xs="http://www.w3.org/2001/XMLSchema" xmlns:p="http://schemas.microsoft.com/office/2006/metadata/properties" xmlns:ns3="441b0b7d-ff2f-4817-8739-4d8d493ae11d" targetNamespace="http://schemas.microsoft.com/office/2006/metadata/properties" ma:root="true" ma:fieldsID="56100ef7077d6d7398d09790cdb069a4" ns3:_="">
    <xsd:import namespace="441b0b7d-ff2f-4817-8739-4d8d493ae11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1b0b7d-ff2f-4817-8739-4d8d493ae1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80375D-7418-4B60-8263-0CF757E1B8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1b0b7d-ff2f-4817-8739-4d8d493ae1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71594BE-922D-43AA-A4BD-7748F3413E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8F9FA4-1522-49EE-8840-D62614A28A1B}">
  <ds:schemaRefs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  <ds:schemaRef ds:uri="441b0b7d-ff2f-4817-8739-4d8d493ae11d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240</TotalTime>
  <Words>401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BT STORE</dc:creator>
  <cp:lastModifiedBy>BT STORE</cp:lastModifiedBy>
  <cp:revision>3</cp:revision>
  <dcterms:created xsi:type="dcterms:W3CDTF">2023-10-29T05:44:10Z</dcterms:created>
  <dcterms:modified xsi:type="dcterms:W3CDTF">2023-10-30T13:08:59Z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0x010100A7F9238369D00C45BC0B4C205A31D78B</vt:lpwstr>
  </property>
</Properties>
</file>