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T Rounds Condensed" charset="1" panose="02000506030000020003"/>
      <p:regular r:id="rId22"/>
    </p:embeddedFont>
    <p:embeddedFont>
      <p:font typeface="Canva Sans Bold" charset="1" panose="020B0803030501040103"/>
      <p:regular r:id="rId23"/>
    </p:embeddedFont>
    <p:embeddedFont>
      <p:font typeface="Times New Roman Bold" charset="1" panose="02030802070405020303"/>
      <p:regular r:id="rId24"/>
    </p:embeddedFont>
    <p:embeddedFont>
      <p:font typeface="Arimo" charset="1" panose="020B0604020202020204"/>
      <p:regular r:id="rId25"/>
    </p:embeddedFont>
    <p:embeddedFont>
      <p:font typeface="Times New Roman" charset="1" panose="02030502070405020303"/>
      <p:regular r:id="rId26"/>
    </p:embeddedFont>
    <p:embeddedFont>
      <p:font typeface="Canva Sans" charset="1" panose="020B0503030501040103"/>
      <p:regular r:id="rId27"/>
    </p:embeddedFont>
    <p:embeddedFont>
      <p:font typeface="Arial Bold" charset="1" panose="020B0802020202020204"/>
      <p:regular r:id="rId28"/>
    </p:embeddedFont>
    <p:embeddedFont>
      <p:font typeface="Arial" charset="1" panose="020B0502020202020204"/>
      <p:regular r:id="rId29"/>
    </p:embeddedFont>
    <p:embeddedFont>
      <p:font typeface="TT Rounds Condensed Bold" charset="1" panose="0200080603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16" Target="../media/image42.png" Type="http://schemas.openxmlformats.org/officeDocument/2006/relationships/image"/><Relationship Id="rId17" Target="../media/image43.svg" Type="http://schemas.openxmlformats.org/officeDocument/2006/relationships/image"/><Relationship Id="rId18" Target="../media/image44.png" Type="http://schemas.openxmlformats.org/officeDocument/2006/relationships/image"/><Relationship Id="rId19" Target="../media/image45.svg" Type="http://schemas.openxmlformats.org/officeDocument/2006/relationships/image"/><Relationship Id="rId2" Target="../media/image28.png" Type="http://schemas.openxmlformats.org/officeDocument/2006/relationships/image"/><Relationship Id="rId20" Target="../media/image46.png" Type="http://schemas.openxmlformats.org/officeDocument/2006/relationships/image"/><Relationship Id="rId21" Target="../media/image47.svg" Type="http://schemas.openxmlformats.org/officeDocument/2006/relationships/image"/><Relationship Id="rId22" Target="../media/image48.png" Type="http://schemas.openxmlformats.org/officeDocument/2006/relationships/image"/><Relationship Id="rId23" Target="../media/image49.svg" Type="http://schemas.openxmlformats.org/officeDocument/2006/relationships/image"/><Relationship Id="rId24" Target="../media/image50.png" Type="http://schemas.openxmlformats.org/officeDocument/2006/relationships/image"/><Relationship Id="rId25" Target="../media/image51.svg" Type="http://schemas.openxmlformats.org/officeDocument/2006/relationships/image"/><Relationship Id="rId26" Target="../media/image52.png" Type="http://schemas.openxmlformats.org/officeDocument/2006/relationships/image"/><Relationship Id="rId27" Target="../media/image53.svg" Type="http://schemas.openxmlformats.org/officeDocument/2006/relationships/image"/><Relationship Id="rId28" Target="../media/image54.jpe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0.png" Type="http://schemas.openxmlformats.org/officeDocument/2006/relationships/image"/><Relationship Id="rId16" Target="../media/image41.svg" Type="http://schemas.openxmlformats.org/officeDocument/2006/relationships/image"/><Relationship Id="rId17" Target="../media/image42.png" Type="http://schemas.openxmlformats.org/officeDocument/2006/relationships/image"/><Relationship Id="rId18" Target="../media/image43.svg" Type="http://schemas.openxmlformats.org/officeDocument/2006/relationships/image"/><Relationship Id="rId19" Target="../media/image44.png" Type="http://schemas.openxmlformats.org/officeDocument/2006/relationships/image"/><Relationship Id="rId2" Target="../media/image55.png" Type="http://schemas.openxmlformats.org/officeDocument/2006/relationships/image"/><Relationship Id="rId20" Target="../media/image45.svg" Type="http://schemas.openxmlformats.org/officeDocument/2006/relationships/image"/><Relationship Id="rId21" Target="../media/image46.png" Type="http://schemas.openxmlformats.org/officeDocument/2006/relationships/image"/><Relationship Id="rId22" Target="../media/image47.svg" Type="http://schemas.openxmlformats.org/officeDocument/2006/relationships/image"/><Relationship Id="rId23" Target="../media/image48.png" Type="http://schemas.openxmlformats.org/officeDocument/2006/relationships/image"/><Relationship Id="rId24" Target="../media/image49.svg" Type="http://schemas.openxmlformats.org/officeDocument/2006/relationships/image"/><Relationship Id="rId25" Target="../media/image50.png" Type="http://schemas.openxmlformats.org/officeDocument/2006/relationships/image"/><Relationship Id="rId26" Target="../media/image51.svg" Type="http://schemas.openxmlformats.org/officeDocument/2006/relationships/image"/><Relationship Id="rId27" Target="../media/image52.png" Type="http://schemas.openxmlformats.org/officeDocument/2006/relationships/image"/><Relationship Id="rId28" Target="../media/image53.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2974764" y="-279401"/>
            <a:ext cx="3086100" cy="11372230"/>
          </a:xfrm>
          <a:custGeom>
            <a:avLst/>
            <a:gdLst/>
            <a:ahLst/>
            <a:cxnLst/>
            <a:rect r="r" b="b" t="t" l="l"/>
            <a:pathLst>
              <a:path h="11372230" w="3086100">
                <a:moveTo>
                  <a:pt x="0" y="0"/>
                </a:moveTo>
                <a:lnTo>
                  <a:pt x="3086100" y="0"/>
                </a:lnTo>
                <a:lnTo>
                  <a:pt x="3086100" y="11372230"/>
                </a:lnTo>
                <a:lnTo>
                  <a:pt x="0" y="113722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384715" y="9009597"/>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5">
              <a:extLst>
                <a:ext uri="{96DAC541-7B7A-43D3-8B79-37D633B846F1}">
                  <asvg:svgBlip xmlns:asvg="http://schemas.microsoft.com/office/drawing/2016/SVG/main" r:embed="rId6"/>
                </a:ext>
              </a:extLst>
            </a:blip>
            <a:stretch>
              <a:fillRect l="0" t="-249" r="0" b="-249"/>
            </a:stretch>
          </a:blipFill>
        </p:spPr>
      </p:sp>
      <p:sp>
        <p:nvSpPr>
          <p:cNvPr name="Freeform 4" id="4"/>
          <p:cNvSpPr/>
          <p:nvPr/>
        </p:nvSpPr>
        <p:spPr>
          <a:xfrm flipH="false" flipV="false" rot="0">
            <a:off x="-1543050" y="-630548"/>
            <a:ext cx="3086100" cy="11372230"/>
          </a:xfrm>
          <a:custGeom>
            <a:avLst/>
            <a:gdLst/>
            <a:ahLst/>
            <a:cxnLst/>
            <a:rect r="r" b="b" t="t" l="l"/>
            <a:pathLst>
              <a:path h="11372230" w="3086100">
                <a:moveTo>
                  <a:pt x="0" y="0"/>
                </a:moveTo>
                <a:lnTo>
                  <a:pt x="3086100" y="0"/>
                </a:lnTo>
                <a:lnTo>
                  <a:pt x="3086100" y="11372230"/>
                </a:lnTo>
                <a:lnTo>
                  <a:pt x="0" y="113722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27773" y="4083810"/>
            <a:ext cx="110236" cy="2898808"/>
          </a:xfrm>
          <a:custGeom>
            <a:avLst/>
            <a:gdLst/>
            <a:ahLst/>
            <a:cxnLst/>
            <a:rect r="r" b="b" t="t" l="l"/>
            <a:pathLst>
              <a:path h="2898808" w="110236">
                <a:moveTo>
                  <a:pt x="0" y="0"/>
                </a:moveTo>
                <a:lnTo>
                  <a:pt x="110236" y="0"/>
                </a:lnTo>
                <a:lnTo>
                  <a:pt x="110236" y="2898808"/>
                </a:lnTo>
                <a:lnTo>
                  <a:pt x="0" y="289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9">
              <a:extLst>
                <a:ext uri="{96DAC541-7B7A-43D3-8B79-37D633B846F1}">
                  <asvg:svgBlip xmlns:asvg="http://schemas.microsoft.com/office/drawing/2016/SVG/main" r:embed="rId10"/>
                </a:ext>
              </a:extLst>
            </a:blip>
            <a:stretch>
              <a:fillRect l="0" t="-249" r="0" b="-249"/>
            </a:stretch>
          </a:blipFill>
        </p:spPr>
      </p:sp>
      <p:sp>
        <p:nvSpPr>
          <p:cNvPr name="TextBox 7" id="7"/>
          <p:cNvSpPr txBox="true"/>
          <p:nvPr/>
        </p:nvSpPr>
        <p:spPr>
          <a:xfrm rot="0">
            <a:off x="2454565" y="3881667"/>
            <a:ext cx="13930149" cy="2988898"/>
          </a:xfrm>
          <a:prstGeom prst="rect">
            <a:avLst/>
          </a:prstGeom>
        </p:spPr>
        <p:txBody>
          <a:bodyPr anchor="t" rtlCol="false" tIns="0" lIns="0" bIns="0" rIns="0">
            <a:spAutoFit/>
          </a:bodyPr>
          <a:lstStyle/>
          <a:p>
            <a:pPr algn="l">
              <a:lnSpc>
                <a:spcPts val="4725"/>
              </a:lnSpc>
            </a:pPr>
            <a:r>
              <a:rPr lang="en-US" sz="3938" spc="36">
                <a:solidFill>
                  <a:srgbClr val="000000"/>
                </a:solidFill>
                <a:latin typeface="TT Rounds Condensed"/>
                <a:ea typeface="TT Rounds Condensed"/>
                <a:cs typeface="TT Rounds Condensed"/>
                <a:sym typeface="TT Rounds Condensed"/>
              </a:rPr>
              <a:t>STUDENT NAME: Vijayalakshmi B</a:t>
            </a:r>
          </a:p>
          <a:p>
            <a:pPr algn="l">
              <a:lnSpc>
                <a:spcPts val="4725"/>
              </a:lnSpc>
            </a:pPr>
            <a:r>
              <a:rPr lang="en-US" sz="3938" spc="36">
                <a:solidFill>
                  <a:srgbClr val="000000"/>
                </a:solidFill>
                <a:latin typeface="TT Rounds Condensed"/>
                <a:ea typeface="TT Rounds Condensed"/>
                <a:cs typeface="TT Rounds Condensed"/>
                <a:sym typeface="TT Rounds Condensed"/>
              </a:rPr>
              <a:t>REGISTER NO: 312200821</a:t>
            </a:r>
          </a:p>
          <a:p>
            <a:pPr algn="l">
              <a:lnSpc>
                <a:spcPts val="4725"/>
              </a:lnSpc>
            </a:pPr>
            <a:r>
              <a:rPr lang="en-US" sz="3938" spc="36">
                <a:solidFill>
                  <a:srgbClr val="000000"/>
                </a:solidFill>
                <a:latin typeface="TT Rounds Condensed"/>
                <a:ea typeface="TT Rounds Condensed"/>
                <a:cs typeface="TT Rounds Condensed"/>
                <a:sym typeface="TT Rounds Condensed"/>
              </a:rPr>
              <a:t>DEPARTMENT: Commerce</a:t>
            </a:r>
          </a:p>
          <a:p>
            <a:pPr algn="l">
              <a:lnSpc>
                <a:spcPts val="4725"/>
              </a:lnSpc>
            </a:pPr>
            <a:r>
              <a:rPr lang="en-US" sz="3938" spc="36">
                <a:solidFill>
                  <a:srgbClr val="000000"/>
                </a:solidFill>
                <a:latin typeface="TT Rounds Condensed"/>
                <a:ea typeface="TT Rounds Condensed"/>
                <a:cs typeface="TT Rounds Condensed"/>
                <a:sym typeface="TT Rounds Condensed"/>
              </a:rPr>
              <a:t>COLLEGE Pachaiyappas College For Women, </a:t>
            </a:r>
          </a:p>
          <a:p>
            <a:pPr algn="l">
              <a:lnSpc>
                <a:spcPts val="4725"/>
              </a:lnSpc>
            </a:pPr>
            <a:r>
              <a:rPr lang="en-US" sz="3938" spc="36">
                <a:solidFill>
                  <a:srgbClr val="000000"/>
                </a:solidFill>
                <a:latin typeface="TT Rounds Condensed"/>
                <a:ea typeface="TT Rounds Condensed"/>
                <a:cs typeface="TT Rounds Condensed"/>
                <a:sym typeface="TT Rounds Condensed"/>
              </a:rPr>
              <a:t>           </a:t>
            </a:r>
          </a:p>
        </p:txBody>
      </p:sp>
      <p:sp>
        <p:nvSpPr>
          <p:cNvPr name="TextBox 8" id="8"/>
          <p:cNvSpPr txBox="true"/>
          <p:nvPr/>
        </p:nvSpPr>
        <p:spPr>
          <a:xfrm rot="0">
            <a:off x="2944130" y="533121"/>
            <a:ext cx="8629554" cy="2438432"/>
          </a:xfrm>
          <a:prstGeom prst="rect">
            <a:avLst/>
          </a:prstGeom>
        </p:spPr>
        <p:txBody>
          <a:bodyPr anchor="t" rtlCol="false" tIns="0" lIns="0" bIns="0" rIns="0">
            <a:spAutoFit/>
          </a:bodyPr>
          <a:lstStyle/>
          <a:p>
            <a:pPr algn="ctr">
              <a:lnSpc>
                <a:spcPts val="9330"/>
              </a:lnSpc>
            </a:pPr>
            <a:r>
              <a:rPr lang="en-US" sz="6665">
                <a:solidFill>
                  <a:srgbClr val="000000"/>
                </a:solidFill>
                <a:latin typeface="Canva Sans Bold"/>
                <a:ea typeface="Canva Sans Bold"/>
                <a:cs typeface="Canva Sans Bold"/>
                <a:sym typeface="Canva Sans Bold"/>
              </a:rPr>
              <a:t>Employee Data Analysis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4478539" y="685800"/>
            <a:ext cx="5613847" cy="173799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Modeling </a:t>
            </a:r>
          </a:p>
        </p:txBody>
      </p:sp>
      <p:sp>
        <p:nvSpPr>
          <p:cNvPr name="TextBox 3" id="3"/>
          <p:cNvSpPr txBox="true"/>
          <p:nvPr/>
        </p:nvSpPr>
        <p:spPr>
          <a:xfrm rot="0">
            <a:off x="1028700" y="2787674"/>
            <a:ext cx="8715673" cy="1566544"/>
          </a:xfrm>
          <a:prstGeom prst="rect">
            <a:avLst/>
          </a:prstGeom>
        </p:spPr>
        <p:txBody>
          <a:bodyPr anchor="t" rtlCol="false" tIns="0" lIns="0" bIns="0" rIns="0">
            <a:spAutoFit/>
          </a:bodyPr>
          <a:lstStyle/>
          <a:p>
            <a:pPr algn="ctr">
              <a:lnSpc>
                <a:spcPts val="12880"/>
              </a:lnSpc>
              <a:spcBef>
                <a:spcPct val="0"/>
              </a:spcBef>
            </a:pPr>
            <a:r>
              <a:rPr lang="en-US" sz="9200">
                <a:solidFill>
                  <a:srgbClr val="000000"/>
                </a:solidFill>
                <a:latin typeface="Canva Sans Bold"/>
                <a:ea typeface="Canva Sans Bold"/>
                <a:cs typeface="Canva Sans Bold"/>
                <a:sym typeface="Canva Sans Bold"/>
              </a:rPr>
              <a:t>Data collection</a:t>
            </a:r>
          </a:p>
        </p:txBody>
      </p:sp>
      <p:sp>
        <p:nvSpPr>
          <p:cNvPr name="TextBox 4" id="4"/>
          <p:cNvSpPr txBox="true"/>
          <p:nvPr/>
        </p:nvSpPr>
        <p:spPr>
          <a:xfrm rot="0">
            <a:off x="1688411" y="4849518"/>
            <a:ext cx="3698125" cy="3756829"/>
          </a:xfrm>
          <a:prstGeom prst="rect">
            <a:avLst/>
          </a:prstGeom>
        </p:spPr>
        <p:txBody>
          <a:bodyPr anchor="t" rtlCol="false" tIns="0" lIns="0" bIns="0" rIns="0">
            <a:spAutoFit/>
          </a:bodyPr>
          <a:lstStyle/>
          <a:p>
            <a:pPr algn="ctr">
              <a:lnSpc>
                <a:spcPts val="2983"/>
              </a:lnSpc>
            </a:pPr>
            <a:r>
              <a:rPr lang="en-US" sz="2131">
                <a:solidFill>
                  <a:srgbClr val="000000"/>
                </a:solidFill>
                <a:latin typeface="Canva Sans Bold"/>
                <a:ea typeface="Canva Sans Bold"/>
                <a:cs typeface="Canva Sans Bold"/>
                <a:sym typeface="Canva Sans Bold"/>
              </a:rPr>
              <a:t>1 Download-gaggle </a:t>
            </a:r>
          </a:p>
          <a:p>
            <a:pPr algn="ctr">
              <a:lnSpc>
                <a:spcPts val="2983"/>
              </a:lnSpc>
            </a:pPr>
            <a:r>
              <a:rPr lang="en-US" sz="2131">
                <a:solidFill>
                  <a:srgbClr val="000000"/>
                </a:solidFill>
                <a:latin typeface="Canva Sans Bold"/>
                <a:ea typeface="Canva Sans Bold"/>
                <a:cs typeface="Canva Sans Bold"/>
                <a:sym typeface="Canva Sans Bold"/>
              </a:rPr>
              <a:t>2 Edunet dashboard-File download</a:t>
            </a:r>
          </a:p>
          <a:p>
            <a:pPr algn="ctr">
              <a:lnSpc>
                <a:spcPts val="2983"/>
              </a:lnSpc>
            </a:pPr>
            <a:r>
              <a:rPr lang="en-US" sz="2131">
                <a:solidFill>
                  <a:srgbClr val="000000"/>
                </a:solidFill>
                <a:latin typeface="Canva Sans Bold"/>
                <a:ea typeface="Canva Sans Bold"/>
                <a:cs typeface="Canva Sans Bold"/>
                <a:sym typeface="Canva Sans Bold"/>
              </a:rPr>
              <a:t>1 Employees I'd</a:t>
            </a:r>
          </a:p>
          <a:p>
            <a:pPr algn="ctr">
              <a:lnSpc>
                <a:spcPts val="2983"/>
              </a:lnSpc>
            </a:pPr>
            <a:r>
              <a:rPr lang="en-US" sz="2131">
                <a:solidFill>
                  <a:srgbClr val="000000"/>
                </a:solidFill>
                <a:latin typeface="Canva Sans Bold"/>
                <a:ea typeface="Canva Sans Bold"/>
                <a:cs typeface="Canva Sans Bold"/>
                <a:sym typeface="Canva Sans Bold"/>
              </a:rPr>
              <a:t>2 first name </a:t>
            </a:r>
          </a:p>
          <a:p>
            <a:pPr algn="ctr">
              <a:lnSpc>
                <a:spcPts val="2983"/>
              </a:lnSpc>
            </a:pPr>
            <a:r>
              <a:rPr lang="en-US" sz="2131">
                <a:solidFill>
                  <a:srgbClr val="000000"/>
                </a:solidFill>
                <a:latin typeface="Canva Sans Bold"/>
                <a:ea typeface="Canva Sans Bold"/>
                <a:cs typeface="Canva Sans Bold"/>
                <a:sym typeface="Canva Sans Bold"/>
              </a:rPr>
              <a:t>3 employees type </a:t>
            </a:r>
          </a:p>
          <a:p>
            <a:pPr algn="ctr">
              <a:lnSpc>
                <a:spcPts val="2983"/>
              </a:lnSpc>
            </a:pPr>
            <a:r>
              <a:rPr lang="en-US" sz="2131">
                <a:solidFill>
                  <a:srgbClr val="000000"/>
                </a:solidFill>
                <a:latin typeface="Canva Sans Bold"/>
                <a:ea typeface="Canva Sans Bold"/>
                <a:cs typeface="Canva Sans Bold"/>
                <a:sym typeface="Canva Sans Bold"/>
              </a:rPr>
              <a:t>4 perormance level </a:t>
            </a:r>
          </a:p>
          <a:p>
            <a:pPr algn="ctr">
              <a:lnSpc>
                <a:spcPts val="2983"/>
              </a:lnSpc>
            </a:pPr>
            <a:r>
              <a:rPr lang="en-US" sz="2131">
                <a:solidFill>
                  <a:srgbClr val="000000"/>
                </a:solidFill>
                <a:latin typeface="Canva Sans Bold"/>
                <a:ea typeface="Canva Sans Bold"/>
                <a:cs typeface="Canva Sans Bold"/>
                <a:sym typeface="Canva Sans Bold"/>
              </a:rPr>
              <a:t>5Gender -Male or female</a:t>
            </a:r>
          </a:p>
          <a:p>
            <a:pPr algn="ctr">
              <a:lnSpc>
                <a:spcPts val="2983"/>
              </a:lnSpc>
            </a:pPr>
          </a:p>
          <a:p>
            <a:pPr algn="ctr">
              <a:lnSpc>
                <a:spcPts val="2983"/>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66C4"/>
        </a:solidFill>
      </p:bgPr>
    </p:bg>
    <p:spTree>
      <p:nvGrpSpPr>
        <p:cNvPr id="1" name=""/>
        <p:cNvGrpSpPr/>
        <p:nvPr/>
      </p:nvGrpSpPr>
      <p:grpSpPr>
        <a:xfrm>
          <a:off x="0" y="0"/>
          <a:ext cx="0" cy="0"/>
          <a:chOff x="0" y="0"/>
          <a:chExt cx="0" cy="0"/>
        </a:xfrm>
      </p:grpSpPr>
      <p:sp>
        <p:nvSpPr>
          <p:cNvPr name="Freeform 2" id="2"/>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2">
              <a:extLst>
                <a:ext uri="{96DAC541-7B7A-43D3-8B79-37D633B846F1}">
                  <asvg:svgBlip xmlns:asvg="http://schemas.microsoft.com/office/drawing/2016/SVG/main" r:embed="rId3"/>
                </a:ext>
              </a:extLst>
            </a:blip>
            <a:stretch>
              <a:fillRect l="0" t="-80" r="0" b="-80"/>
            </a:stretch>
          </a:blipFill>
        </p:spPr>
      </p:sp>
      <p:sp>
        <p:nvSpPr>
          <p:cNvPr name="TextBox 3" id="3"/>
          <p:cNvSpPr txBox="true"/>
          <p:nvPr/>
        </p:nvSpPr>
        <p:spPr>
          <a:xfrm rot="0">
            <a:off x="1463040" y="2853275"/>
            <a:ext cx="13260757" cy="6405025"/>
          </a:xfrm>
          <a:prstGeom prst="rect">
            <a:avLst/>
          </a:prstGeom>
        </p:spPr>
        <p:txBody>
          <a:bodyPr anchor="t" rtlCol="false" tIns="0" lIns="0" bIns="0" rIns="0">
            <a:spAutoFit/>
          </a:bodyPr>
          <a:lstStyle/>
          <a:p>
            <a:pPr algn="l">
              <a:lnSpc>
                <a:spcPts val="3528"/>
              </a:lnSpc>
            </a:pPr>
            <a:r>
              <a:rPr lang="en-US" sz="2940" spc="27">
                <a:solidFill>
                  <a:srgbClr val="000000"/>
                </a:solidFill>
                <a:latin typeface="TT Rounds Condensed Bold"/>
                <a:ea typeface="TT Rounds Condensed Bold"/>
                <a:cs typeface="TT Rounds Condensed Bold"/>
                <a:sym typeface="TT Rounds Condensed Bold"/>
              </a:rPr>
              <a:t>Charts</a:t>
            </a:r>
          </a:p>
          <a:p>
            <a:pPr algn="l" marL="620773" indent="-206924" lvl="2">
              <a:lnSpc>
                <a:spcPts val="3528"/>
              </a:lnSpc>
              <a:buFont typeface="Arial"/>
              <a:buChar char="⚬"/>
            </a:pPr>
            <a:r>
              <a:rPr lang="en-US" sz="2940" spc="27">
                <a:solidFill>
                  <a:srgbClr val="000000"/>
                </a:solidFill>
                <a:latin typeface="TT Rounds Condensed Bold"/>
                <a:ea typeface="TT Rounds Condensed Bold"/>
                <a:cs typeface="TT Rounds Condensed Bold"/>
                <a:sym typeface="TT Rounds Condensed Bold"/>
              </a:rPr>
              <a:t>Purpose</a:t>
            </a:r>
            <a:r>
              <a:rPr lang="en-US" sz="2940" spc="27">
                <a:solidFill>
                  <a:srgbClr val="000000"/>
                </a:solidFill>
                <a:latin typeface="TT Rounds Condensed"/>
                <a:ea typeface="TT Rounds Condensed"/>
                <a:cs typeface="TT Rounds Condensed"/>
                <a:sym typeface="TT Rounds Condensed"/>
              </a:rPr>
              <a:t>: To visualize the data in an easily interpretable format, making trends and patterns more apparent.</a:t>
            </a:r>
          </a:p>
          <a:p>
            <a:pPr algn="l" marL="620773" indent="-206924" lvl="2">
              <a:lnSpc>
                <a:spcPts val="3528"/>
              </a:lnSpc>
              <a:buFont typeface="Arial"/>
              <a:buChar char="⚬"/>
            </a:pPr>
            <a:r>
              <a:rPr lang="en-US" sz="2940" spc="27">
                <a:solidFill>
                  <a:srgbClr val="000000"/>
                </a:solidFill>
                <a:latin typeface="TT Rounds Condensed Bold"/>
                <a:ea typeface="TT Rounds Condensed Bold"/>
                <a:cs typeface="TT Rounds Condensed Bold"/>
                <a:sym typeface="TT Rounds Condensed Bold"/>
              </a:rPr>
              <a:t>Implementation</a:t>
            </a:r>
            <a:r>
              <a:rPr lang="en-US" sz="2940" spc="27">
                <a:solidFill>
                  <a:srgbClr val="000000"/>
                </a:solidFill>
                <a:latin typeface="TT Rounds Condensed"/>
                <a:ea typeface="TT Rounds Condensed"/>
                <a:cs typeface="TT Rounds Condensed"/>
                <a:sym typeface="TT Rounds Condensed"/>
              </a:rPr>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pPr algn="l" marL="620773" indent="-206924" lvl="2">
              <a:lnSpc>
                <a:spcPts val="3528"/>
              </a:lnSpc>
            </a:pPr>
            <a:r>
              <a:rPr lang="en-US" sz="2940" spc="27">
                <a:solidFill>
                  <a:srgbClr val="000000"/>
                </a:solidFill>
                <a:latin typeface="TT Rounds Condensed Bold"/>
                <a:ea typeface="TT Rounds Condensed Bold"/>
                <a:cs typeface="TT Rounds Condensed Bold"/>
                <a:sym typeface="TT Rounds Condensed Bold"/>
              </a:rPr>
              <a:t>4. Conditional Formatting</a:t>
            </a:r>
          </a:p>
          <a:p>
            <a:pPr algn="l" marL="620773" indent="-206924" lvl="2">
              <a:lnSpc>
                <a:spcPts val="3528"/>
              </a:lnSpc>
              <a:buFont typeface="Arial"/>
              <a:buChar char="⚬"/>
            </a:pPr>
            <a:r>
              <a:rPr lang="en-US" sz="2940" spc="27">
                <a:solidFill>
                  <a:srgbClr val="000000"/>
                </a:solidFill>
                <a:latin typeface="TT Rounds Condensed Bold"/>
                <a:ea typeface="TT Rounds Condensed Bold"/>
                <a:cs typeface="TT Rounds Condensed Bold"/>
                <a:sym typeface="TT Rounds Condensed Bold"/>
              </a:rPr>
              <a:t>Purpose</a:t>
            </a:r>
            <a:r>
              <a:rPr lang="en-US" sz="2940" spc="27">
                <a:solidFill>
                  <a:srgbClr val="000000"/>
                </a:solidFill>
                <a:latin typeface="TT Rounds Condensed"/>
                <a:ea typeface="TT Rounds Condensed"/>
                <a:cs typeface="TT Rounds Condensed"/>
                <a:sym typeface="TT Rounds Condensed"/>
              </a:rPr>
              <a:t>: To highlight specific data points that meet certain conditions, making it easier to spot trends, outliers, or areas of concern.</a:t>
            </a:r>
          </a:p>
          <a:p>
            <a:pPr algn="l" marL="620773" indent="-206924" lvl="2">
              <a:lnSpc>
                <a:spcPts val="3528"/>
              </a:lnSpc>
              <a:buFont typeface="Arial"/>
              <a:buChar char="⚬"/>
            </a:pPr>
            <a:r>
              <a:rPr lang="en-US" sz="2940" spc="27">
                <a:solidFill>
                  <a:srgbClr val="000000"/>
                </a:solidFill>
                <a:latin typeface="TT Rounds Condensed Bold"/>
                <a:ea typeface="TT Rounds Condensed Bold"/>
                <a:cs typeface="TT Rounds Condensed Bold"/>
                <a:sym typeface="TT Rounds Condensed Bold"/>
              </a:rPr>
              <a:t>Implementation</a:t>
            </a:r>
            <a:r>
              <a:rPr lang="en-US" sz="2940" spc="27">
                <a:solidFill>
                  <a:srgbClr val="000000"/>
                </a:solidFill>
                <a:latin typeface="TT Rounds Condensed"/>
                <a:ea typeface="TT Rounds Condensed"/>
                <a:cs typeface="TT Rounds Condensed"/>
                <a:sym typeface="TT Rounds Condensed"/>
              </a:rPr>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
        <p:nvSpPr>
          <p:cNvPr name="TextBox 4" id="4"/>
          <p:cNvSpPr txBox="true"/>
          <p:nvPr/>
        </p:nvSpPr>
        <p:spPr>
          <a:xfrm rot="0">
            <a:off x="5796590" y="781050"/>
            <a:ext cx="3661701" cy="1204593"/>
          </a:xfrm>
          <a:prstGeom prst="rect">
            <a:avLst/>
          </a:prstGeom>
        </p:spPr>
        <p:txBody>
          <a:bodyPr anchor="t" rtlCol="false" tIns="0" lIns="0" bIns="0" rIns="0">
            <a:spAutoFit/>
          </a:bodyPr>
          <a:lstStyle/>
          <a:p>
            <a:pPr algn="ctr">
              <a:lnSpc>
                <a:spcPts val="8833"/>
              </a:lnSpc>
            </a:pPr>
            <a:r>
              <a:rPr lang="en-US" sz="6309">
                <a:solidFill>
                  <a:srgbClr val="000000"/>
                </a:solidFill>
                <a:latin typeface="Canva Sans Bold"/>
                <a:ea typeface="Canva Sans Bold"/>
                <a:cs typeface="Canva Sans Bold"/>
                <a:sym typeface="Canva Sans Bold"/>
              </a:rPr>
              <a:t>Modeling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72" r="0" b="-72"/>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609" r="0" b="-609"/>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175" t="0" r="-175" b="0"/>
            </a:stretch>
          </a:blipFill>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22" t="0" r="-22" b="0"/>
            </a:stretch>
          </a:blipFill>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34" r="0" b="-34"/>
            </a:stretch>
          </a:blipFill>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54" r="0" b="-54"/>
            </a:stretch>
          </a:blipFill>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286" t="0" r="-286" b="0"/>
            </a:stretch>
          </a:blipFill>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42" r="0" b="-42"/>
            </a:stretch>
          </a:blipFill>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8">
              <a:extLst>
                <a:ext uri="{96DAC541-7B7A-43D3-8B79-37D633B846F1}">
                  <asvg:svgBlip xmlns:asvg="http://schemas.microsoft.com/office/drawing/2016/SVG/main" r:embed="rId19"/>
                </a:ext>
              </a:extLst>
            </a:blip>
            <a:stretch>
              <a:fillRect l="0" t="-197" r="0" b="-197"/>
            </a:stretch>
          </a:blipFill>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15" r="0" b="-15"/>
            </a:stretch>
          </a:blipFill>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4"/>
                </a:lnTo>
                <a:lnTo>
                  <a:pt x="0" y="1154444"/>
                </a:lnTo>
                <a:lnTo>
                  <a:pt x="0" y="0"/>
                </a:lnTo>
                <a:close/>
              </a:path>
            </a:pathLst>
          </a:custGeom>
          <a:blipFill>
            <a:blip r:embed="rId24">
              <a:extLst>
                <a:ext uri="{96DAC541-7B7A-43D3-8B79-37D633B846F1}">
                  <asvg:svgBlip xmlns:asvg="http://schemas.microsoft.com/office/drawing/2016/SVG/main" r:embed="rId25"/>
                </a:ext>
              </a:extLst>
            </a:blip>
            <a:stretch>
              <a:fillRect l="0" t="-211" r="0" b="-211"/>
            </a:stretch>
          </a:blipFill>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154" t="0" r="-154" b="0"/>
            </a:stretch>
          </a:blipFill>
        </p:spPr>
      </p:sp>
      <p:sp>
        <p:nvSpPr>
          <p:cNvPr name="Freeform 15" id="15"/>
          <p:cNvSpPr/>
          <p:nvPr/>
        </p:nvSpPr>
        <p:spPr>
          <a:xfrm flipH="false" flipV="false" rot="0">
            <a:off x="5157569" y="3350385"/>
            <a:ext cx="5912566" cy="3919187"/>
          </a:xfrm>
          <a:custGeom>
            <a:avLst/>
            <a:gdLst/>
            <a:ahLst/>
            <a:cxnLst/>
            <a:rect r="r" b="b" t="t" l="l"/>
            <a:pathLst>
              <a:path h="3919187" w="5912566">
                <a:moveTo>
                  <a:pt x="0" y="0"/>
                </a:moveTo>
                <a:lnTo>
                  <a:pt x="5912566" y="0"/>
                </a:lnTo>
                <a:lnTo>
                  <a:pt x="5912566" y="3919187"/>
                </a:lnTo>
                <a:lnTo>
                  <a:pt x="0" y="3919187"/>
                </a:lnTo>
                <a:lnTo>
                  <a:pt x="0" y="0"/>
                </a:lnTo>
                <a:close/>
              </a:path>
            </a:pathLst>
          </a:custGeom>
          <a:blipFill>
            <a:blip r:embed="rId28"/>
            <a:stretch>
              <a:fillRect l="0" t="-105281" r="0" b="-129967"/>
            </a:stretch>
          </a:blipFill>
        </p:spPr>
      </p:sp>
      <p:sp>
        <p:nvSpPr>
          <p:cNvPr name="TextBox 16" id="16"/>
          <p:cNvSpPr txBox="true"/>
          <p:nvPr/>
        </p:nvSpPr>
        <p:spPr>
          <a:xfrm rot="0">
            <a:off x="6354525" y="524348"/>
            <a:ext cx="4202956"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000500"/>
            <a:ext cx="10287000" cy="18288000"/>
            <a:chOff x="0" y="0"/>
            <a:chExt cx="13716000" cy="24384000"/>
          </a:xfrm>
        </p:grpSpPr>
        <p:sp>
          <p:nvSpPr>
            <p:cNvPr name="Freeform 3" id="3"/>
            <p:cNvSpPr/>
            <p:nvPr/>
          </p:nvSpPr>
          <p:spPr>
            <a:xfrm flipH="false" flipV="false" rot="0">
              <a:off x="0" y="0"/>
              <a:ext cx="13716000" cy="24384000"/>
            </a:xfrm>
            <a:custGeom>
              <a:avLst/>
              <a:gdLst/>
              <a:ahLst/>
              <a:cxnLst/>
              <a:rect r="r" b="b" t="t" l="l"/>
              <a:pathLst>
                <a:path h="24384000" w="13716000">
                  <a:moveTo>
                    <a:pt x="13716000" y="0"/>
                  </a:moveTo>
                  <a:lnTo>
                    <a:pt x="13716000" y="24384000"/>
                  </a:lnTo>
                  <a:lnTo>
                    <a:pt x="0" y="24384000"/>
                  </a:lnTo>
                  <a:lnTo>
                    <a:pt x="0" y="0"/>
                  </a:lnTo>
                  <a:lnTo>
                    <a:pt x="13716000" y="0"/>
                  </a:lnTo>
                  <a:close/>
                </a:path>
              </a:pathLst>
            </a:custGeom>
            <a:blipFill>
              <a:blip r:embed="rId2"/>
              <a:stretch>
                <a:fillRect l="-66442" t="0" r="-66442" b="0"/>
              </a:stretch>
            </a:blipFill>
          </p:spPr>
        </p:sp>
      </p:gr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72" r="0" b="-72"/>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3"/>
                </a:lnTo>
                <a:lnTo>
                  <a:pt x="0" y="809253"/>
                </a:lnTo>
                <a:lnTo>
                  <a:pt x="0" y="0"/>
                </a:lnTo>
                <a:close/>
              </a:path>
            </a:pathLst>
          </a:custGeom>
          <a:blipFill>
            <a:blip r:embed="rId5">
              <a:extLst>
                <a:ext uri="{96DAC541-7B7A-43D3-8B79-37D633B846F1}">
                  <asvg:svgBlip xmlns:asvg="http://schemas.microsoft.com/office/drawing/2016/SVG/main" r:embed="rId6"/>
                </a:ext>
              </a:extLst>
            </a:blip>
            <a:stretch>
              <a:fillRect l="0" t="-485" r="0" b="-485"/>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2"/>
                </a:lnTo>
                <a:lnTo>
                  <a:pt x="0" y="3481392"/>
                </a:lnTo>
                <a:lnTo>
                  <a:pt x="0" y="0"/>
                </a:lnTo>
                <a:close/>
              </a:path>
            </a:pathLst>
          </a:custGeom>
          <a:blipFill>
            <a:blip r:embed="rId7">
              <a:extLst>
                <a:ext uri="{96DAC541-7B7A-43D3-8B79-37D633B846F1}">
                  <asvg:svgBlip xmlns:asvg="http://schemas.microsoft.com/office/drawing/2016/SVG/main" r:embed="rId8"/>
                </a:ext>
              </a:extLst>
            </a:blip>
            <a:stretch>
              <a:fillRect l="-161" t="0" r="-161" b="0"/>
            </a:stretch>
          </a:blipFill>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22" t="0" r="-22" b="0"/>
            </a:stretch>
          </a:blipFill>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34" r="0" b="-34"/>
            </a:stretch>
          </a:blipFill>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54" r="0" b="-54"/>
            </a:stretch>
          </a:blipFill>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286" t="0" r="-286" b="0"/>
            </a:stretch>
          </a:blipFill>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42" r="0" b="-42"/>
            </a:stretch>
          </a:blipFill>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9">
              <a:extLst>
                <a:ext uri="{96DAC541-7B7A-43D3-8B79-37D633B846F1}">
                  <asvg:svgBlip xmlns:asvg="http://schemas.microsoft.com/office/drawing/2016/SVG/main" r:embed="rId20"/>
                </a:ext>
              </a:extLst>
            </a:blip>
            <a:stretch>
              <a:fillRect l="0" t="-197" r="0" b="-197"/>
            </a:stretch>
          </a:blipFill>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15" r="0" b="-15"/>
            </a:stretch>
          </a:blipFill>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7" y="0"/>
                </a:lnTo>
                <a:lnTo>
                  <a:pt x="3382987" y="1154444"/>
                </a:lnTo>
                <a:lnTo>
                  <a:pt x="0" y="1154444"/>
                </a:lnTo>
                <a:lnTo>
                  <a:pt x="0" y="0"/>
                </a:lnTo>
                <a:close/>
              </a:path>
            </a:pathLst>
          </a:custGeom>
          <a:blipFill>
            <a:blip r:embed="rId25">
              <a:extLst>
                <a:ext uri="{96DAC541-7B7A-43D3-8B79-37D633B846F1}">
                  <asvg:svgBlip xmlns:asvg="http://schemas.microsoft.com/office/drawing/2016/SVG/main" r:embed="rId26"/>
                </a:ext>
              </a:extLst>
            </a:blip>
            <a:stretch>
              <a:fillRect l="0" t="-211" r="0" b="-211"/>
            </a:stretch>
          </a:blipFill>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154" t="0" r="-154" b="0"/>
            </a:stretch>
          </a:blipFill>
        </p:spPr>
      </p:sp>
      <p:sp>
        <p:nvSpPr>
          <p:cNvPr name="TextBox 17" id="17"/>
          <p:cNvSpPr txBox="true"/>
          <p:nvPr/>
        </p:nvSpPr>
        <p:spPr>
          <a:xfrm rot="0">
            <a:off x="2058283" y="4733370"/>
            <a:ext cx="13614456" cy="4171546"/>
          </a:xfrm>
          <a:prstGeom prst="rect">
            <a:avLst/>
          </a:prstGeom>
        </p:spPr>
        <p:txBody>
          <a:bodyPr anchor="t" rtlCol="false" tIns="0" lIns="0" bIns="0" rIns="0">
            <a:spAutoFit/>
          </a:bodyPr>
          <a:lstStyle/>
          <a:p>
            <a:pPr algn="just">
              <a:lnSpc>
                <a:spcPts val="3648"/>
              </a:lnSpc>
            </a:pPr>
            <a:r>
              <a:rPr lang="en-US" sz="3041" spc="28">
                <a:solidFill>
                  <a:srgbClr val="000000"/>
                </a:solidFill>
                <a:latin typeface="TT Rounds Condensed"/>
                <a:ea typeface="TT Rounds Condensed"/>
                <a:cs typeface="TT Rounds Condensed"/>
                <a:sym typeface="TT Rounds Condensed"/>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
        <p:nvSpPr>
          <p:cNvPr name="TextBox 18" id="18"/>
          <p:cNvSpPr txBox="true"/>
          <p:nvPr/>
        </p:nvSpPr>
        <p:spPr>
          <a:xfrm rot="0">
            <a:off x="4547661" y="1330582"/>
            <a:ext cx="6412508" cy="173799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48" r="0" b="-9248"/>
              </a:stretch>
            </a:blipFill>
          </p:spPr>
        </p:sp>
      </p:grpSp>
      <p:sp>
        <p:nvSpPr>
          <p:cNvPr name="Freeform 4" id="4"/>
          <p:cNvSpPr/>
          <p:nvPr/>
        </p:nvSpPr>
        <p:spPr>
          <a:xfrm flipH="true" flipV="true" rot="0">
            <a:off x="-3801253" y="0"/>
            <a:ext cx="7602505" cy="6745495"/>
          </a:xfrm>
          <a:custGeom>
            <a:avLst/>
            <a:gdLst/>
            <a:ahLst/>
            <a:cxnLst/>
            <a:rect r="r" b="b" t="t" l="l"/>
            <a:pathLst>
              <a:path h="6745495" w="7602505">
                <a:moveTo>
                  <a:pt x="7602505" y="6745495"/>
                </a:moveTo>
                <a:lnTo>
                  <a:pt x="0" y="6745495"/>
                </a:lnTo>
                <a:lnTo>
                  <a:pt x="0" y="0"/>
                </a:lnTo>
                <a:lnTo>
                  <a:pt x="7602505" y="0"/>
                </a:lnTo>
                <a:lnTo>
                  <a:pt x="7602505" y="6745495"/>
                </a:lnTo>
                <a:close/>
              </a:path>
            </a:pathLst>
          </a:custGeom>
          <a:blipFill>
            <a:blip r:embed="rId3">
              <a:extLst>
                <a:ext uri="{96DAC541-7B7A-43D3-8B79-37D633B846F1}">
                  <asvg:svgBlip xmlns:asvg="http://schemas.microsoft.com/office/drawing/2016/SVG/main" r:embed="rId4"/>
                </a:ext>
              </a:extLst>
            </a:blip>
            <a:stretch>
              <a:fillRect l="0" t="-75" r="0" b="-75"/>
            </a:stretch>
          </a:blipFill>
        </p:spPr>
      </p:sp>
      <p:sp>
        <p:nvSpPr>
          <p:cNvPr name="Freeform 5" id="5"/>
          <p:cNvSpPr/>
          <p:nvPr/>
        </p:nvSpPr>
        <p:spPr>
          <a:xfrm flipH="true" flipV="false" rot="0">
            <a:off x="14486747" y="3541505"/>
            <a:ext cx="7602505" cy="6745495"/>
          </a:xfrm>
          <a:custGeom>
            <a:avLst/>
            <a:gdLst/>
            <a:ahLst/>
            <a:cxnLst/>
            <a:rect r="r" b="b" t="t" l="l"/>
            <a:pathLst>
              <a:path h="6745495" w="7602505">
                <a:moveTo>
                  <a:pt x="7602505" y="0"/>
                </a:moveTo>
                <a:lnTo>
                  <a:pt x="0" y="0"/>
                </a:lnTo>
                <a:lnTo>
                  <a:pt x="0" y="6745495"/>
                </a:lnTo>
                <a:lnTo>
                  <a:pt x="7602505" y="6745495"/>
                </a:lnTo>
                <a:lnTo>
                  <a:pt x="7602505" y="0"/>
                </a:lnTo>
                <a:close/>
              </a:path>
            </a:pathLst>
          </a:custGeom>
          <a:blipFill>
            <a:blip r:embed="rId3">
              <a:extLst>
                <a:ext uri="{96DAC541-7B7A-43D3-8B79-37D633B846F1}">
                  <asvg:svgBlip xmlns:asvg="http://schemas.microsoft.com/office/drawing/2016/SVG/main" r:embed="rId4"/>
                </a:ext>
              </a:extLst>
            </a:blip>
            <a:stretch>
              <a:fillRect l="0" t="-75" r="0" b="-75"/>
            </a:stretch>
          </a:blipFill>
        </p:spPr>
      </p:sp>
      <p:sp>
        <p:nvSpPr>
          <p:cNvPr name="TextBox 6" id="6"/>
          <p:cNvSpPr txBox="true"/>
          <p:nvPr/>
        </p:nvSpPr>
        <p:spPr>
          <a:xfrm rot="0">
            <a:off x="1028700" y="4857750"/>
            <a:ext cx="15170025" cy="2382395"/>
          </a:xfrm>
          <a:prstGeom prst="rect">
            <a:avLst/>
          </a:prstGeom>
        </p:spPr>
        <p:txBody>
          <a:bodyPr anchor="t" rtlCol="false" tIns="0" lIns="0" bIns="0" rIns="0">
            <a:spAutoFit/>
          </a:bodyPr>
          <a:lstStyle/>
          <a:p>
            <a:pPr algn="l">
              <a:lnSpc>
                <a:spcPts val="8301"/>
              </a:lnSpc>
            </a:pPr>
            <a:r>
              <a:rPr lang="en-US" sz="6918">
                <a:solidFill>
                  <a:srgbClr val="0F0F0F"/>
                </a:solidFill>
                <a:latin typeface="Times New Roman Bold"/>
                <a:ea typeface="Times New Roman Bold"/>
                <a:cs typeface="Times New Roman Bold"/>
                <a:sym typeface="Times New Roman Bold"/>
              </a:rPr>
              <a:t>Employee Performance Analysis using Excel</a:t>
            </a:r>
          </a:p>
        </p:txBody>
      </p:sp>
      <p:sp>
        <p:nvSpPr>
          <p:cNvPr name="TextBox 7" id="7"/>
          <p:cNvSpPr txBox="true"/>
          <p:nvPr/>
        </p:nvSpPr>
        <p:spPr>
          <a:xfrm rot="0">
            <a:off x="5268206" y="2530720"/>
            <a:ext cx="6691013" cy="1678670"/>
          </a:xfrm>
          <a:prstGeom prst="rect">
            <a:avLst/>
          </a:prstGeom>
        </p:spPr>
        <p:txBody>
          <a:bodyPr anchor="t" rtlCol="false" tIns="0" lIns="0" bIns="0" rIns="0">
            <a:spAutoFit/>
          </a:bodyPr>
          <a:lstStyle/>
          <a:p>
            <a:pPr algn="ctr">
              <a:lnSpc>
                <a:spcPts val="12332"/>
              </a:lnSpc>
            </a:pPr>
            <a:r>
              <a:rPr lang="en-US" sz="8808">
                <a:solidFill>
                  <a:srgbClr val="0F0F0F"/>
                </a:solidFill>
                <a:latin typeface="Canva Sans Bold"/>
                <a:ea typeface="Canva Sans Bold"/>
                <a:cs typeface="Canva Sans Bold"/>
                <a:sym typeface="Canva Sans Bold"/>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43050" y="-630548"/>
            <a:ext cx="3086100" cy="11372230"/>
          </a:xfrm>
          <a:custGeom>
            <a:avLst/>
            <a:gdLst/>
            <a:ahLst/>
            <a:cxnLst/>
            <a:rect r="r" b="b" t="t" l="l"/>
            <a:pathLst>
              <a:path h="11372230" w="3086100">
                <a:moveTo>
                  <a:pt x="0" y="0"/>
                </a:moveTo>
                <a:lnTo>
                  <a:pt x="3086100" y="0"/>
                </a:lnTo>
                <a:lnTo>
                  <a:pt x="3086100" y="11372230"/>
                </a:lnTo>
                <a:lnTo>
                  <a:pt x="0" y="113722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98915" y="8697813"/>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249" r="0" b="-249"/>
            </a:stretch>
          </a:blipFill>
        </p:spPr>
      </p:sp>
      <p:sp>
        <p:nvSpPr>
          <p:cNvPr name="TextBox 4" id="4"/>
          <p:cNvSpPr txBox="true"/>
          <p:nvPr/>
        </p:nvSpPr>
        <p:spPr>
          <a:xfrm rot="0">
            <a:off x="5213112" y="1145516"/>
            <a:ext cx="5661991" cy="1610822"/>
          </a:xfrm>
          <a:prstGeom prst="rect">
            <a:avLst/>
          </a:prstGeom>
        </p:spPr>
        <p:txBody>
          <a:bodyPr anchor="t" rtlCol="false" tIns="0" lIns="0" bIns="0" rIns="0">
            <a:spAutoFit/>
          </a:bodyPr>
          <a:lstStyle/>
          <a:p>
            <a:pPr algn="l">
              <a:lnSpc>
                <a:spcPts val="10858"/>
              </a:lnSpc>
            </a:pPr>
            <a:r>
              <a:rPr lang="en-US" sz="7868" spc="770">
                <a:solidFill>
                  <a:srgbClr val="231F20"/>
                </a:solidFill>
                <a:latin typeface="Arimo"/>
                <a:ea typeface="Arimo"/>
                <a:cs typeface="Arimo"/>
                <a:sym typeface="Arimo"/>
              </a:rPr>
              <a:t>Content</a:t>
            </a:r>
          </a:p>
        </p:txBody>
      </p:sp>
      <p:sp>
        <p:nvSpPr>
          <p:cNvPr name="TextBox 5" id="5"/>
          <p:cNvSpPr txBox="true"/>
          <p:nvPr/>
        </p:nvSpPr>
        <p:spPr>
          <a:xfrm rot="0">
            <a:off x="4024659" y="3148985"/>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01</a:t>
            </a:r>
          </a:p>
        </p:txBody>
      </p:sp>
      <p:sp>
        <p:nvSpPr>
          <p:cNvPr name="TextBox 6" id="6"/>
          <p:cNvSpPr txBox="true"/>
          <p:nvPr/>
        </p:nvSpPr>
        <p:spPr>
          <a:xfrm rot="0">
            <a:off x="4024659" y="3946104"/>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02</a:t>
            </a:r>
          </a:p>
        </p:txBody>
      </p:sp>
      <p:sp>
        <p:nvSpPr>
          <p:cNvPr name="TextBox 7" id="7"/>
          <p:cNvSpPr txBox="true"/>
          <p:nvPr/>
        </p:nvSpPr>
        <p:spPr>
          <a:xfrm rot="0">
            <a:off x="4024659" y="4827261"/>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03</a:t>
            </a:r>
          </a:p>
        </p:txBody>
      </p:sp>
      <p:sp>
        <p:nvSpPr>
          <p:cNvPr name="TextBox 8" id="8"/>
          <p:cNvSpPr txBox="true"/>
          <p:nvPr/>
        </p:nvSpPr>
        <p:spPr>
          <a:xfrm rot="0">
            <a:off x="4024659" y="5624380"/>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04</a:t>
            </a:r>
          </a:p>
        </p:txBody>
      </p:sp>
      <p:sp>
        <p:nvSpPr>
          <p:cNvPr name="TextBox 9" id="9"/>
          <p:cNvSpPr txBox="true"/>
          <p:nvPr/>
        </p:nvSpPr>
        <p:spPr>
          <a:xfrm rot="0">
            <a:off x="4044260" y="6416757"/>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05</a:t>
            </a:r>
          </a:p>
        </p:txBody>
      </p:sp>
      <p:sp>
        <p:nvSpPr>
          <p:cNvPr name="TextBox 10" id="10"/>
          <p:cNvSpPr txBox="true"/>
          <p:nvPr/>
        </p:nvSpPr>
        <p:spPr>
          <a:xfrm rot="0">
            <a:off x="4044260" y="7247721"/>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06</a:t>
            </a:r>
          </a:p>
        </p:txBody>
      </p:sp>
      <p:sp>
        <p:nvSpPr>
          <p:cNvPr name="TextBox 11" id="11"/>
          <p:cNvSpPr txBox="true"/>
          <p:nvPr/>
        </p:nvSpPr>
        <p:spPr>
          <a:xfrm rot="0">
            <a:off x="4044260" y="8098014"/>
            <a:ext cx="937219" cy="733425"/>
          </a:xfrm>
          <a:prstGeom prst="rect">
            <a:avLst/>
          </a:prstGeom>
        </p:spPr>
        <p:txBody>
          <a:bodyPr anchor="t" rtlCol="false" tIns="0" lIns="0" bIns="0" rIns="0">
            <a:spAutoFit/>
          </a:bodyPr>
          <a:lstStyle/>
          <a:p>
            <a:pPr algn="ctr">
              <a:lnSpc>
                <a:spcPts val="5125"/>
              </a:lnSpc>
            </a:pPr>
            <a:r>
              <a:rPr lang="en-US" sz="4271" spc="350">
                <a:solidFill>
                  <a:srgbClr val="FFFFFF"/>
                </a:solidFill>
                <a:latin typeface="Arimo"/>
                <a:ea typeface="Arimo"/>
                <a:cs typeface="Arimo"/>
                <a:sym typeface="Arimo"/>
              </a:rPr>
              <a:t>07</a:t>
            </a:r>
          </a:p>
        </p:txBody>
      </p:sp>
      <p:sp>
        <p:nvSpPr>
          <p:cNvPr name="TextBox 12" id="12"/>
          <p:cNvSpPr txBox="true"/>
          <p:nvPr/>
        </p:nvSpPr>
        <p:spPr>
          <a:xfrm rot="0">
            <a:off x="4480784" y="1979502"/>
            <a:ext cx="8179543" cy="7415374"/>
          </a:xfrm>
          <a:prstGeom prst="rect">
            <a:avLst/>
          </a:prstGeom>
        </p:spPr>
        <p:txBody>
          <a:bodyPr anchor="t" rtlCol="false" tIns="0" lIns="0" bIns="0" rIns="0">
            <a:spAutoFit/>
          </a:bodyPr>
          <a:lstStyle/>
          <a:p>
            <a:pPr algn="l">
              <a:lnSpc>
                <a:spcPts val="5599"/>
              </a:lnSpc>
            </a:pP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Problem Statement</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Project Overview</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End Users</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Our Solution and Proposition</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Dataset Description</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Modelling Approach</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Results and Discussion</a:t>
            </a:r>
          </a:p>
          <a:p>
            <a:pPr algn="l" marL="985388" indent="-328463" lvl="2">
              <a:lnSpc>
                <a:spcPts val="5599"/>
              </a:lnSpc>
              <a:buAutoNum type="arabicPeriod" startAt="1"/>
            </a:pPr>
            <a:r>
              <a:rPr lang="en-US" sz="4667">
                <a:solidFill>
                  <a:srgbClr val="0D0D0D"/>
                </a:solidFill>
                <a:latin typeface="Times New Roman"/>
                <a:ea typeface="Times New Roman"/>
                <a:cs typeface="Times New Roman"/>
                <a:sym typeface="Times New Roman"/>
              </a:rPr>
              <a:t>Conclusion</a:t>
            </a:r>
          </a:p>
          <a:p>
            <a:pPr algn="l" marL="985388" indent="-328463" lvl="2">
              <a:lnSpc>
                <a:spcPts val="55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92495" y="7573922"/>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87962" y="5985119"/>
            <a:ext cx="2085109" cy="2085109"/>
          </a:xfrm>
          <a:custGeom>
            <a:avLst/>
            <a:gdLst/>
            <a:ahLst/>
            <a:cxnLst/>
            <a:rect r="r" b="b" t="t" l="l"/>
            <a:pathLst>
              <a:path h="2085109" w="2085109">
                <a:moveTo>
                  <a:pt x="0" y="0"/>
                </a:moveTo>
                <a:lnTo>
                  <a:pt x="2085109" y="0"/>
                </a:lnTo>
                <a:lnTo>
                  <a:pt x="2085109" y="2085109"/>
                </a:lnTo>
                <a:lnTo>
                  <a:pt x="0" y="2085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47792" y="1741356"/>
            <a:ext cx="847584" cy="1009028"/>
          </a:xfrm>
          <a:custGeom>
            <a:avLst/>
            <a:gdLst/>
            <a:ahLst/>
            <a:cxnLst/>
            <a:rect r="r" b="b" t="t" l="l"/>
            <a:pathLst>
              <a:path h="1009028" w="847584">
                <a:moveTo>
                  <a:pt x="0" y="0"/>
                </a:moveTo>
                <a:lnTo>
                  <a:pt x="847584" y="0"/>
                </a:lnTo>
                <a:lnTo>
                  <a:pt x="847584" y="1009028"/>
                </a:lnTo>
                <a:lnTo>
                  <a:pt x="0" y="1009028"/>
                </a:lnTo>
                <a:lnTo>
                  <a:pt x="0" y="0"/>
                </a:lnTo>
                <a:close/>
              </a:path>
            </a:pathLst>
          </a:custGeom>
          <a:blipFill>
            <a:blip r:embed="rId6">
              <a:extLst>
                <a:ext uri="{96DAC541-7B7A-43D3-8B79-37D633B846F1}">
                  <asvg:svgBlip xmlns:asvg="http://schemas.microsoft.com/office/drawing/2016/SVG/main" r:embed="rId7"/>
                </a:ext>
              </a:extLst>
            </a:blip>
            <a:stretch>
              <a:fillRect l="-539" t="0" r="-539" b="0"/>
            </a:stretch>
          </a:blipFill>
        </p:spPr>
      </p:sp>
      <p:sp>
        <p:nvSpPr>
          <p:cNvPr name="TextBox 5" id="5"/>
          <p:cNvSpPr txBox="true"/>
          <p:nvPr/>
        </p:nvSpPr>
        <p:spPr>
          <a:xfrm rot="0">
            <a:off x="2626608" y="241516"/>
            <a:ext cx="11324991" cy="3627708"/>
          </a:xfrm>
          <a:prstGeom prst="rect">
            <a:avLst/>
          </a:prstGeom>
        </p:spPr>
        <p:txBody>
          <a:bodyPr anchor="t" rtlCol="false" tIns="0" lIns="0" bIns="0" rIns="0">
            <a:spAutoFit/>
          </a:bodyPr>
          <a:lstStyle/>
          <a:p>
            <a:pPr algn="ctr">
              <a:lnSpc>
                <a:spcPts val="13828"/>
              </a:lnSpc>
            </a:pPr>
            <a:r>
              <a:rPr lang="en-US" sz="9877">
                <a:solidFill>
                  <a:srgbClr val="000000"/>
                </a:solidFill>
                <a:latin typeface="Canva Sans Bold"/>
                <a:ea typeface="Canva Sans Bold"/>
                <a:cs typeface="Canva Sans Bold"/>
                <a:sym typeface="Canva Sans Bold"/>
              </a:rPr>
              <a:t>Problem Statement</a:t>
            </a:r>
          </a:p>
        </p:txBody>
      </p:sp>
      <p:sp>
        <p:nvSpPr>
          <p:cNvPr name="TextBox 6" id="6"/>
          <p:cNvSpPr txBox="true"/>
          <p:nvPr/>
        </p:nvSpPr>
        <p:spPr>
          <a:xfrm rot="0">
            <a:off x="-357483" y="3513049"/>
            <a:ext cx="18288000" cy="11532554"/>
          </a:xfrm>
          <a:prstGeom prst="rect">
            <a:avLst/>
          </a:prstGeom>
        </p:spPr>
        <p:txBody>
          <a:bodyPr anchor="t" rtlCol="false" tIns="0" lIns="0" bIns="0" rIns="0">
            <a:spAutoFit/>
          </a:bodyPr>
          <a:lstStyle/>
          <a:p>
            <a:pPr algn="ctr">
              <a:lnSpc>
                <a:spcPts val="10178"/>
              </a:lnSpc>
              <a:spcBef>
                <a:spcPct val="0"/>
              </a:spcBef>
            </a:pPr>
            <a:r>
              <a:rPr lang="en-US" sz="7270">
                <a:solidFill>
                  <a:srgbClr val="000000"/>
                </a:solidFill>
                <a:latin typeface="Canva Sans Bold"/>
                <a:ea typeface="Canva Sans Bold"/>
                <a:cs typeface="Canva Sans Bold"/>
                <a:sym typeface="Canva Sans Bold"/>
              </a:rPr>
              <a:t>The performance of employees plays a crucial role positive environment the organisations growth.To foster and recognize employee's contribution,which can be achieved through promotions.By investing in their employees morale but also ensures sustained progress and success for all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sp>
        <p:nvSpPr>
          <p:cNvPr name="Freeform 2" id="2"/>
          <p:cNvSpPr/>
          <p:nvPr/>
        </p:nvSpPr>
        <p:spPr>
          <a:xfrm flipH="false" flipV="false" rot="0">
            <a:off x="-1586068" y="-1808676"/>
            <a:ext cx="3172137" cy="4114800"/>
          </a:xfrm>
          <a:custGeom>
            <a:avLst/>
            <a:gdLst/>
            <a:ahLst/>
            <a:cxnLst/>
            <a:rect r="r" b="b" t="t" l="l"/>
            <a:pathLst>
              <a:path h="4114800" w="3172137">
                <a:moveTo>
                  <a:pt x="0" y="0"/>
                </a:moveTo>
                <a:lnTo>
                  <a:pt x="3172137" y="0"/>
                </a:lnTo>
                <a:lnTo>
                  <a:pt x="31721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295" t="0" r="-295" b="0"/>
            </a:stretch>
          </a:blipFill>
        </p:spPr>
      </p:sp>
      <p:sp>
        <p:nvSpPr>
          <p:cNvPr name="Freeform 3" id="3"/>
          <p:cNvSpPr/>
          <p:nvPr/>
        </p:nvSpPr>
        <p:spPr>
          <a:xfrm flipH="false" flipV="false" rot="0">
            <a:off x="-874585" y="9258300"/>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4">
              <a:extLst>
                <a:ext uri="{96DAC541-7B7A-43D3-8B79-37D633B846F1}">
                  <asvg:svgBlip xmlns:asvg="http://schemas.microsoft.com/office/drawing/2016/SVG/main" r:embed="rId5"/>
                </a:ext>
              </a:extLst>
            </a:blip>
            <a:stretch>
              <a:fillRect l="0" t="-249" r="0" b="-249"/>
            </a:stretch>
          </a:blipFill>
        </p:spPr>
      </p:sp>
      <p:sp>
        <p:nvSpPr>
          <p:cNvPr name="Freeform 4" id="4"/>
          <p:cNvSpPr/>
          <p:nvPr/>
        </p:nvSpPr>
        <p:spPr>
          <a:xfrm flipH="false" flipV="false" rot="0">
            <a:off x="16384715" y="-413585"/>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6">
              <a:extLst>
                <a:ext uri="{96DAC541-7B7A-43D3-8B79-37D633B846F1}">
                  <asvg:svgBlip xmlns:asvg="http://schemas.microsoft.com/office/drawing/2016/SVG/main" r:embed="rId7"/>
                </a:ext>
              </a:extLst>
            </a:blip>
            <a:stretch>
              <a:fillRect l="0" t="-249" r="0" b="-249"/>
            </a:stretch>
          </a:blipFill>
        </p:spPr>
      </p:sp>
      <p:sp>
        <p:nvSpPr>
          <p:cNvPr name="TextBox 5" id="5"/>
          <p:cNvSpPr txBox="true"/>
          <p:nvPr/>
        </p:nvSpPr>
        <p:spPr>
          <a:xfrm rot="0">
            <a:off x="1428411" y="1963224"/>
            <a:ext cx="13677355" cy="173799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Who are the end Users ?</a:t>
            </a:r>
          </a:p>
        </p:txBody>
      </p:sp>
      <p:sp>
        <p:nvSpPr>
          <p:cNvPr name="TextBox 6" id="6"/>
          <p:cNvSpPr txBox="true"/>
          <p:nvPr/>
        </p:nvSpPr>
        <p:spPr>
          <a:xfrm rot="0">
            <a:off x="5747192" y="5829300"/>
            <a:ext cx="6793616" cy="3429000"/>
          </a:xfrm>
          <a:prstGeom prst="rect">
            <a:avLst/>
          </a:prstGeom>
        </p:spPr>
        <p:txBody>
          <a:bodyPr anchor="t" rtlCol="false" tIns="0" lIns="0" bIns="0" rIns="0">
            <a:spAutoFit/>
          </a:bodyPr>
          <a:lstStyle/>
          <a:p>
            <a:pPr algn="ctr">
              <a:lnSpc>
                <a:spcPts val="6855"/>
              </a:lnSpc>
            </a:pPr>
            <a:r>
              <a:rPr lang="en-US" sz="4896">
                <a:solidFill>
                  <a:srgbClr val="000000"/>
                </a:solidFill>
                <a:latin typeface="Canva Sans Bold"/>
                <a:ea typeface="Canva Sans Bold"/>
                <a:cs typeface="Canva Sans Bold"/>
                <a:sym typeface="Canva Sans Bold"/>
              </a:rPr>
              <a:t>chief operating officer</a:t>
            </a:r>
          </a:p>
          <a:p>
            <a:pPr algn="ctr">
              <a:lnSpc>
                <a:spcPts val="6855"/>
              </a:lnSpc>
            </a:pPr>
            <a:r>
              <a:rPr lang="en-US" sz="4896">
                <a:solidFill>
                  <a:srgbClr val="000000"/>
                </a:solidFill>
                <a:latin typeface="Canva Sans Bold"/>
                <a:ea typeface="Canva Sans Bold"/>
                <a:cs typeface="Canva Sans Bold"/>
                <a:sym typeface="Canva Sans Bold"/>
              </a:rPr>
              <a:t>CEO financial officer</a:t>
            </a:r>
          </a:p>
          <a:p>
            <a:pPr algn="ctr">
              <a:lnSpc>
                <a:spcPts val="6855"/>
              </a:lnSpc>
            </a:pPr>
            <a:r>
              <a:rPr lang="en-US" sz="4896">
                <a:solidFill>
                  <a:srgbClr val="000000"/>
                </a:solidFill>
                <a:latin typeface="Canva Sans"/>
                <a:ea typeface="Canva Sans"/>
                <a:cs typeface="Canva Sans"/>
                <a:sym typeface="Canva Sans"/>
              </a:rPr>
              <a:t>Marketing officer </a:t>
            </a:r>
          </a:p>
          <a:p>
            <a:pPr algn="ctr">
              <a:lnSpc>
                <a:spcPts val="6855"/>
              </a:lnSpc>
              <a:spcBef>
                <a:spcPct val="0"/>
              </a:spcBef>
            </a:pPr>
            <a:r>
              <a:rPr lang="en-US" sz="4896">
                <a:solidFill>
                  <a:srgbClr val="000000"/>
                </a:solidFill>
                <a:latin typeface="Canva Sans"/>
                <a:ea typeface="Canva Sans"/>
                <a:cs typeface="Canva Sans"/>
                <a:sym typeface="Canva Sans"/>
              </a:rPr>
              <a:t>sales manager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BBB59"/>
        </a:solidFill>
      </p:bgPr>
    </p:bg>
    <p:spTree>
      <p:nvGrpSpPr>
        <p:cNvPr id="1" name=""/>
        <p:cNvGrpSpPr/>
        <p:nvPr/>
      </p:nvGrpSpPr>
      <p:grpSpPr>
        <a:xfrm>
          <a:off x="0" y="0"/>
          <a:ext cx="0" cy="0"/>
          <a:chOff x="0" y="0"/>
          <a:chExt cx="0" cy="0"/>
        </a:xfrm>
      </p:grpSpPr>
      <p:sp>
        <p:nvSpPr>
          <p:cNvPr name="Freeform 2" id="2"/>
          <p:cNvSpPr/>
          <p:nvPr/>
        </p:nvSpPr>
        <p:spPr>
          <a:xfrm flipH="false" flipV="false" rot="0">
            <a:off x="-3887035" y="3224888"/>
            <a:ext cx="7556440" cy="4269278"/>
          </a:xfrm>
          <a:custGeom>
            <a:avLst/>
            <a:gdLst/>
            <a:ahLst/>
            <a:cxnLst/>
            <a:rect r="r" b="b" t="t" l="l"/>
            <a:pathLst>
              <a:path h="4269278" w="7556440">
                <a:moveTo>
                  <a:pt x="0" y="0"/>
                </a:moveTo>
                <a:lnTo>
                  <a:pt x="7556440" y="0"/>
                </a:lnTo>
                <a:lnTo>
                  <a:pt x="7556440" y="4269278"/>
                </a:lnTo>
                <a:lnTo>
                  <a:pt x="0" y="4269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83212" y="-1067995"/>
            <a:ext cx="7324670" cy="4191107"/>
          </a:xfrm>
          <a:custGeom>
            <a:avLst/>
            <a:gdLst/>
            <a:ahLst/>
            <a:cxnLst/>
            <a:rect r="r" b="b" t="t" l="l"/>
            <a:pathLst>
              <a:path h="4191107" w="7324670">
                <a:moveTo>
                  <a:pt x="0" y="0"/>
                </a:moveTo>
                <a:lnTo>
                  <a:pt x="7324669" y="0"/>
                </a:lnTo>
                <a:lnTo>
                  <a:pt x="7324669" y="4191107"/>
                </a:lnTo>
                <a:lnTo>
                  <a:pt x="0" y="4191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03102" y="963902"/>
            <a:ext cx="2132605" cy="1118670"/>
          </a:xfrm>
          <a:prstGeom prst="rect">
            <a:avLst/>
          </a:prstGeom>
        </p:spPr>
        <p:txBody>
          <a:bodyPr anchor="t" rtlCol="false" tIns="0" lIns="0" bIns="0" rIns="0">
            <a:spAutoFit/>
          </a:bodyPr>
          <a:lstStyle/>
          <a:p>
            <a:pPr algn="ctr">
              <a:lnSpc>
                <a:spcPts val="2833"/>
              </a:lnSpc>
            </a:pPr>
            <a:r>
              <a:rPr lang="en-US" sz="2023">
                <a:solidFill>
                  <a:srgbClr val="000000"/>
                </a:solidFill>
                <a:latin typeface="Canva Sans"/>
                <a:ea typeface="Canva Sans"/>
                <a:cs typeface="Canva Sans"/>
                <a:sym typeface="Canva Sans"/>
              </a:rPr>
              <a:t>Our solution and its value proposition</a:t>
            </a:r>
          </a:p>
        </p:txBody>
      </p:sp>
      <p:sp>
        <p:nvSpPr>
          <p:cNvPr name="TextBox 5" id="5"/>
          <p:cNvSpPr txBox="true"/>
          <p:nvPr/>
        </p:nvSpPr>
        <p:spPr>
          <a:xfrm rot="0">
            <a:off x="5382197" y="2363434"/>
            <a:ext cx="11877103" cy="3725291"/>
          </a:xfrm>
          <a:prstGeom prst="rect">
            <a:avLst/>
          </a:prstGeom>
        </p:spPr>
        <p:txBody>
          <a:bodyPr anchor="t" rtlCol="false" tIns="0" lIns="0" bIns="0" rIns="0">
            <a:spAutoFit/>
          </a:bodyPr>
          <a:lstStyle/>
          <a:p>
            <a:pPr algn="ctr">
              <a:lnSpc>
                <a:spcPts val="7423"/>
              </a:lnSpc>
            </a:pPr>
            <a:r>
              <a:rPr lang="en-US" sz="5302">
                <a:solidFill>
                  <a:srgbClr val="000000"/>
                </a:solidFill>
                <a:latin typeface="Canva Sans Bold"/>
                <a:ea typeface="Canva Sans Bold"/>
                <a:cs typeface="Canva Sans Bold"/>
                <a:sym typeface="Canva Sans Bold"/>
              </a:rPr>
              <a:t>Conditional formatting-Missing values </a:t>
            </a:r>
          </a:p>
          <a:p>
            <a:pPr algn="ctr">
              <a:lnSpc>
                <a:spcPts val="7423"/>
              </a:lnSpc>
            </a:pPr>
            <a:r>
              <a:rPr lang="en-US" sz="5302">
                <a:solidFill>
                  <a:srgbClr val="000000"/>
                </a:solidFill>
                <a:latin typeface="Canva Sans Bold"/>
                <a:ea typeface="Canva Sans Bold"/>
                <a:cs typeface="Canva Sans Bold"/>
                <a:sym typeface="Canva Sans Bold"/>
              </a:rPr>
              <a:t>Filter - Filter out missing values </a:t>
            </a:r>
          </a:p>
          <a:p>
            <a:pPr algn="ctr">
              <a:lnSpc>
                <a:spcPts val="7423"/>
              </a:lnSpc>
              <a:spcBef>
                <a:spcPct val="0"/>
              </a:spcBef>
            </a:pPr>
            <a:r>
              <a:rPr lang="en-US" sz="5302">
                <a:solidFill>
                  <a:srgbClr val="000000"/>
                </a:solidFill>
                <a:latin typeface="Canva Sans Bold"/>
                <a:ea typeface="Canva Sans Bold"/>
                <a:cs typeface="Canva Sans Bold"/>
                <a:sym typeface="Canva Sans Bold"/>
              </a:rPr>
              <a:t>Pivot table - summary of data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9BBB59"/>
        </a:solidFill>
      </p:bgPr>
    </p:bg>
    <p:spTree>
      <p:nvGrpSpPr>
        <p:cNvPr id="1" name=""/>
        <p:cNvGrpSpPr/>
        <p:nvPr/>
      </p:nvGrpSpPr>
      <p:grpSpPr>
        <a:xfrm>
          <a:off x="0" y="0"/>
          <a:ext cx="0" cy="0"/>
          <a:chOff x="0" y="0"/>
          <a:chExt cx="0" cy="0"/>
        </a:xfrm>
      </p:grpSpPr>
      <p:sp>
        <p:nvSpPr>
          <p:cNvPr name="TextBox 2" id="2"/>
          <p:cNvSpPr txBox="true"/>
          <p:nvPr/>
        </p:nvSpPr>
        <p:spPr>
          <a:xfrm rot="0">
            <a:off x="3432349" y="159703"/>
            <a:ext cx="1142330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Dataset Description</a:t>
            </a:r>
          </a:p>
        </p:txBody>
      </p:sp>
      <p:sp>
        <p:nvSpPr>
          <p:cNvPr name="TextBox 3" id="3"/>
          <p:cNvSpPr txBox="true"/>
          <p:nvPr/>
        </p:nvSpPr>
        <p:spPr>
          <a:xfrm rot="0">
            <a:off x="3432349" y="2974306"/>
            <a:ext cx="4952071" cy="4442111"/>
          </a:xfrm>
          <a:prstGeom prst="rect">
            <a:avLst/>
          </a:prstGeom>
        </p:spPr>
        <p:txBody>
          <a:bodyPr anchor="t" rtlCol="false" tIns="0" lIns="0" bIns="0" rIns="0">
            <a:spAutoFit/>
          </a:bodyPr>
          <a:lstStyle/>
          <a:p>
            <a:pPr algn="ctr">
              <a:lnSpc>
                <a:spcPts val="4403"/>
              </a:lnSpc>
            </a:pPr>
            <a:r>
              <a:rPr lang="en-US" sz="3145">
                <a:solidFill>
                  <a:srgbClr val="000000"/>
                </a:solidFill>
                <a:latin typeface="Canva Sans Bold"/>
                <a:ea typeface="Canva Sans Bold"/>
                <a:cs typeface="Canva Sans Bold"/>
                <a:sym typeface="Canva Sans Bold"/>
              </a:rPr>
              <a:t>Employee Dataset-kiggle </a:t>
            </a:r>
          </a:p>
          <a:p>
            <a:pPr algn="ctr">
              <a:lnSpc>
                <a:spcPts val="4403"/>
              </a:lnSpc>
            </a:pPr>
            <a:r>
              <a:rPr lang="en-US" sz="3145">
                <a:solidFill>
                  <a:srgbClr val="000000"/>
                </a:solidFill>
                <a:latin typeface="Canva Sans Bold"/>
                <a:ea typeface="Canva Sans Bold"/>
                <a:cs typeface="Canva Sans Bold"/>
                <a:sym typeface="Canva Sans Bold"/>
              </a:rPr>
              <a:t>Features-26</a:t>
            </a:r>
          </a:p>
          <a:p>
            <a:pPr algn="ctr">
              <a:lnSpc>
                <a:spcPts val="4403"/>
              </a:lnSpc>
            </a:pPr>
            <a:r>
              <a:rPr lang="en-US" sz="3145">
                <a:solidFill>
                  <a:srgbClr val="000000"/>
                </a:solidFill>
                <a:latin typeface="Canva Sans Bold"/>
                <a:ea typeface="Canva Sans Bold"/>
                <a:cs typeface="Canva Sans Bold"/>
                <a:sym typeface="Canva Sans Bold"/>
              </a:rPr>
              <a:t>consider-9 </a:t>
            </a:r>
          </a:p>
          <a:p>
            <a:pPr algn="ctr">
              <a:lnSpc>
                <a:spcPts val="4403"/>
              </a:lnSpc>
            </a:pPr>
            <a:r>
              <a:rPr lang="en-US" sz="3145">
                <a:solidFill>
                  <a:srgbClr val="000000"/>
                </a:solidFill>
                <a:latin typeface="Canva Sans Bold"/>
                <a:ea typeface="Canva Sans Bold"/>
                <a:cs typeface="Canva Sans Bold"/>
                <a:sym typeface="Canva Sans Bold"/>
              </a:rPr>
              <a:t>Employee ID-Numerical</a:t>
            </a:r>
          </a:p>
          <a:p>
            <a:pPr algn="ctr">
              <a:lnSpc>
                <a:spcPts val="4403"/>
              </a:lnSpc>
            </a:pPr>
            <a:r>
              <a:rPr lang="en-US" sz="3145">
                <a:solidFill>
                  <a:srgbClr val="000000"/>
                </a:solidFill>
                <a:latin typeface="Canva Sans Bold"/>
                <a:ea typeface="Canva Sans Bold"/>
                <a:cs typeface="Canva Sans Bold"/>
                <a:sym typeface="Canva Sans Bold"/>
              </a:rPr>
              <a:t>First Name-Text</a:t>
            </a:r>
          </a:p>
          <a:p>
            <a:pPr algn="ctr">
              <a:lnSpc>
                <a:spcPts val="4403"/>
              </a:lnSpc>
            </a:pPr>
            <a:r>
              <a:rPr lang="en-US" sz="3145">
                <a:solidFill>
                  <a:srgbClr val="000000"/>
                </a:solidFill>
                <a:latin typeface="Canva Sans Bold"/>
                <a:ea typeface="Canva Sans Bold"/>
                <a:cs typeface="Canva Sans Bold"/>
                <a:sym typeface="Canva Sans Bold"/>
              </a:rPr>
              <a:t>Employees Type </a:t>
            </a:r>
          </a:p>
          <a:p>
            <a:pPr algn="ctr">
              <a:lnSpc>
                <a:spcPts val="4403"/>
              </a:lnSpc>
            </a:pPr>
            <a:r>
              <a:rPr lang="en-US" sz="3145">
                <a:solidFill>
                  <a:srgbClr val="000000"/>
                </a:solidFill>
                <a:latin typeface="Canva Sans Bold"/>
                <a:ea typeface="Canva Sans Bold"/>
                <a:cs typeface="Canva Sans Bold"/>
                <a:sym typeface="Canva Sans Bold"/>
              </a:rPr>
              <a:t>Performance level  </a:t>
            </a:r>
          </a:p>
          <a:p>
            <a:pPr algn="ctr">
              <a:lnSpc>
                <a:spcPts val="440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9BBB59"/>
        </a:solidFill>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C7A7"/>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12" r="0" b="-12"/>
            </a:stretch>
          </a:blipFill>
        </p:spPr>
      </p:sp>
      <p:sp>
        <p:nvSpPr>
          <p:cNvPr name="TextBox 4" id="4"/>
          <p:cNvSpPr txBox="true"/>
          <p:nvPr/>
        </p:nvSpPr>
        <p:spPr>
          <a:xfrm rot="0">
            <a:off x="5376784" y="3994074"/>
            <a:ext cx="9867174" cy="3586203"/>
          </a:xfrm>
          <a:prstGeom prst="rect">
            <a:avLst/>
          </a:prstGeom>
        </p:spPr>
        <p:txBody>
          <a:bodyPr anchor="t" rtlCol="false" tIns="0" lIns="0" bIns="0" rIns="0">
            <a:spAutoFit/>
          </a:bodyPr>
          <a:lstStyle/>
          <a:p>
            <a:pPr algn="l" marL="600708" indent="-200236" lvl="2">
              <a:lnSpc>
                <a:spcPts val="3413"/>
              </a:lnSpc>
              <a:buFont typeface="Arial"/>
              <a:buChar char="⚬"/>
            </a:pPr>
            <a:r>
              <a:rPr lang="en-US" sz="2844">
                <a:solidFill>
                  <a:srgbClr val="000000"/>
                </a:solidFill>
                <a:latin typeface="Arial Bold"/>
                <a:ea typeface="Arial Bold"/>
                <a:cs typeface="Arial Bold"/>
                <a:sym typeface="Arial Bold"/>
              </a:rPr>
              <a:t>Predictive Analytics</a:t>
            </a:r>
            <a:r>
              <a:rPr lang="en-US" sz="2844">
                <a:solidFill>
                  <a:srgbClr val="000000"/>
                </a:solidFill>
                <a:latin typeface="Arial"/>
                <a:ea typeface="Arial"/>
                <a:cs typeface="Arial"/>
                <a:sym typeface="Arial"/>
              </a:rPr>
              <a:t>: Integrating predictive models to forecast future performance trends based on historical data, giving managers a proactive approach to workforce planning.</a:t>
            </a:r>
          </a:p>
          <a:p>
            <a:pPr algn="l" marL="600708" indent="-200236" lvl="2">
              <a:lnSpc>
                <a:spcPts val="3413"/>
              </a:lnSpc>
              <a:buFont typeface="Arial"/>
              <a:buChar char="⚬"/>
            </a:pPr>
            <a:r>
              <a:rPr lang="en-US" sz="2844">
                <a:solidFill>
                  <a:srgbClr val="000000"/>
                </a:solidFill>
                <a:latin typeface="Arial Bold"/>
                <a:ea typeface="Arial Bold"/>
                <a:cs typeface="Arial Bold"/>
                <a:sym typeface="Arial Bold"/>
              </a:rPr>
              <a:t>Automated Alerts</a:t>
            </a:r>
            <a:r>
              <a:rPr lang="en-US" sz="2844">
                <a:solidFill>
                  <a:srgbClr val="000000"/>
                </a:solidFill>
                <a:latin typeface="Arial"/>
                <a:ea typeface="Arial"/>
                <a:cs typeface="Arial"/>
                <a:sym typeface="Arial"/>
              </a:rPr>
              <a:t>: The tool can be set up to send automated alerts for critical performance issues, ensuring that managers are immediately notified when attention is needed.</a:t>
            </a:r>
          </a:p>
        </p:txBody>
      </p:sp>
      <p:sp>
        <p:nvSpPr>
          <p:cNvPr name="TextBox 5" id="5"/>
          <p:cNvSpPr txBox="true"/>
          <p:nvPr/>
        </p:nvSpPr>
        <p:spPr>
          <a:xfrm rot="0">
            <a:off x="4011017" y="1707996"/>
            <a:ext cx="14276983" cy="173799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The 'won' In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DAGPZ2lYwBg</dc:identifier>
  <dcterms:modified xsi:type="dcterms:W3CDTF">2011-08-01T06:04:30Z</dcterms:modified>
  <cp:revision>1</cp:revision>
  <dc:title>DOC-20240830-WA0033.</dc:title>
</cp:coreProperties>
</file>