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6" r:id="rId9"/>
    <p:sldId id="261" r:id="rId10"/>
    <p:sldId id="262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6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2/22/24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779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2/22/24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1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23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2/22/24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38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2/22/24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0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2/22/24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2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2/22/24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207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2/22/24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7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2/22/24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84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2/22/24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4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2/22/24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2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3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7" name="Picture 36" descr="A colorful light bulb with business icons">
            <a:extLst>
              <a:ext uri="{FF2B5EF4-FFF2-40B4-BE49-F238E27FC236}">
                <a16:creationId xmlns:a16="http://schemas.microsoft.com/office/drawing/2014/main" id="{E3F6EE72-21CC-C049-FC37-DB790C2AA7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55" r="-1" b="8167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C5101-6EA0-BBC2-005F-83B971BAE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/>
            <a:r>
              <a:rPr lang="en-CA" sz="6000" b="1" i="0" dirty="0">
                <a:solidFill>
                  <a:schemeClr val="tx1"/>
                </a:solidFill>
                <a:effectLst/>
                <a:latin typeface="Söhne"/>
              </a:rPr>
              <a:t>Angular Components</a:t>
            </a:r>
            <a:br>
              <a:rPr lang="en-CA" sz="2800" b="1" i="0" dirty="0">
                <a:solidFill>
                  <a:srgbClr val="ECECEC"/>
                </a:solidFill>
                <a:effectLst/>
                <a:latin typeface="Söhne"/>
              </a:rPr>
            </a:br>
            <a:endParaRPr lang="en-CA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F350A-5EAC-5FFB-7BC7-32D43A7C8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 fontScale="55000" lnSpcReduction="20000"/>
          </a:bodyPr>
          <a:lstStyle/>
          <a:p>
            <a:pPr algn="ctr"/>
            <a:r>
              <a:rPr lang="en-CA" dirty="0"/>
              <a:t>Submitted by:</a:t>
            </a:r>
            <a:br>
              <a:rPr lang="en-CA" dirty="0"/>
            </a:br>
            <a:r>
              <a:rPr lang="en-CA" dirty="0"/>
              <a:t>1:Avinash Nagaiah</a:t>
            </a:r>
            <a:br>
              <a:rPr lang="en-CA" dirty="0"/>
            </a:br>
            <a:r>
              <a:rPr lang="en-CA" dirty="0"/>
              <a:t>2: </a:t>
            </a:r>
            <a:r>
              <a:rPr lang="en-CA" dirty="0" err="1"/>
              <a:t>Omodademu</a:t>
            </a:r>
            <a:r>
              <a:rPr lang="en-CA" dirty="0"/>
              <a:t> </a:t>
            </a:r>
            <a:r>
              <a:rPr lang="en-CA" dirty="0" err="1"/>
              <a:t>Awoyelu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6211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F848-E346-EB4B-9AEB-6FAF0D41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2039723"/>
          </a:xfrm>
        </p:spPr>
        <p:txBody>
          <a:bodyPr>
            <a:normAutofit/>
          </a:bodyPr>
          <a:lstStyle/>
          <a:p>
            <a:pPr algn="ctr"/>
            <a:r>
              <a:rPr lang="en-CA" b="1" i="0" dirty="0">
                <a:solidFill>
                  <a:schemeClr val="tx1"/>
                </a:solidFill>
                <a:effectLst/>
                <a:latin typeface="Söhne"/>
              </a:rPr>
              <a:t>Best Practices</a:t>
            </a:r>
            <a:br>
              <a:rPr lang="en-CA" b="1" i="0" dirty="0">
                <a:solidFill>
                  <a:schemeClr val="tx1"/>
                </a:solidFill>
                <a:effectLst/>
                <a:latin typeface="Söhne"/>
              </a:rPr>
            </a:b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B0456-978B-6866-06E4-FF85C0605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100" dirty="0"/>
              <a:t>Modular Design: Keep components focused and modular.</a:t>
            </a:r>
          </a:p>
          <a:p>
            <a:r>
              <a:rPr lang="en-US" sz="1100" dirty="0"/>
              <a:t>Reusability: Design components to be reusable across the application.</a:t>
            </a:r>
          </a:p>
          <a:p>
            <a:r>
              <a:rPr lang="en-US" sz="1100" dirty="0"/>
              <a:t>Testing: Write unit and integration tests for components.</a:t>
            </a:r>
          </a:p>
          <a:p>
            <a:r>
              <a:rPr lang="en-US" sz="1100" dirty="0"/>
              <a:t>Performance: Use change detection strategies and </a:t>
            </a:r>
            <a:r>
              <a:rPr lang="en-US" sz="1100" dirty="0" err="1"/>
              <a:t>trackBy</a:t>
            </a:r>
            <a:r>
              <a:rPr lang="en-US" sz="1100" dirty="0"/>
              <a:t> for lists.</a:t>
            </a:r>
          </a:p>
          <a:p>
            <a:r>
              <a:rPr lang="en-US" sz="1100" dirty="0"/>
              <a:t>Example: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Explanation: This component uses the </a:t>
            </a:r>
            <a:r>
              <a:rPr lang="en-US" sz="1100" dirty="0" err="1"/>
              <a:t>OnPush</a:t>
            </a:r>
            <a:r>
              <a:rPr lang="en-US" sz="1100" dirty="0"/>
              <a:t> change detection strategy for performance optimization.</a:t>
            </a:r>
            <a:endParaRPr lang="en-CA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AE1B0-6F23-C1D0-487C-F4AC27B1D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278" y="3748271"/>
            <a:ext cx="6378493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93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2B82-6AFE-D44B-8220-56A0C361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Recap of Key Points Covered in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2A49A-19A0-9144-94A0-5585B70B8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9162729" cy="4231744"/>
          </a:xfrm>
        </p:spPr>
        <p:txBody>
          <a:bodyPr>
            <a:normAutofit fontScale="40000" lnSpcReduction="20000"/>
          </a:bodyPr>
          <a:lstStyle/>
          <a:p>
            <a:r>
              <a:rPr lang="en-US" sz="4000" b="1" dirty="0"/>
              <a:t>Summary: </a:t>
            </a:r>
            <a:r>
              <a:rPr lang="en-US" sz="4000" dirty="0"/>
              <a:t>Throughout this presentation, we've explored the fundamental concepts of Angular components, including their definition, types, anatomy, lifecycle hooks, communication techniques, and more.</a:t>
            </a:r>
          </a:p>
          <a:p>
            <a:r>
              <a:rPr lang="en-US" sz="4000" b="1" dirty="0"/>
              <a:t>Key Takeaways: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500" dirty="0"/>
              <a:t>Angular components are the building blocks of Angular applications, encapsulating UI and logic.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500" dirty="0"/>
              <a:t>An Angular component consists of metadata, template, and class, with lifecycle hooks providing hooks into its lifecycle.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500" dirty="0"/>
              <a:t>Effective communication between components is crucial for building scalable and maintainable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Angular components play a significant role in modern web development, providing a structured and modular approach to building dynamic and interactive web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Enhanced Productivity: By promoting reusability, encapsulation, and separation of concerns, Angular components enhance developer productivity and maintainability of codebases.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Industry Adoption: </a:t>
            </a:r>
            <a:r>
              <a:rPr lang="en-US" sz="2500" dirty="0" err="1"/>
              <a:t>Angular's</a:t>
            </a:r>
            <a:r>
              <a:rPr lang="en-US" sz="2500" dirty="0"/>
              <a:t> component-based architecture has gained widespread adoption in the industry, powering a diverse range of applications across various domains.</a:t>
            </a:r>
          </a:p>
        </p:txBody>
      </p:sp>
    </p:spTree>
    <p:extLst>
      <p:ext uri="{BB962C8B-B14F-4D97-AF65-F5344CB8AC3E}">
        <p14:creationId xmlns:p14="http://schemas.microsoft.com/office/powerpoint/2010/main" val="2023319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ECD8-4F1A-426E-14DF-18197655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8173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6CFD-490D-67E0-5FDE-626D4ADE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609395"/>
            <a:ext cx="8770571" cy="1266827"/>
          </a:xfrm>
        </p:spPr>
        <p:txBody>
          <a:bodyPr>
            <a:noAutofit/>
          </a:bodyPr>
          <a:lstStyle/>
          <a:p>
            <a:br>
              <a:rPr lang="en-CA" sz="4000" b="1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CA" sz="4000" b="1" i="0" dirty="0">
                <a:solidFill>
                  <a:schemeClr val="tx1"/>
                </a:solidFill>
                <a:effectLst/>
                <a:latin typeface="Söhne"/>
              </a:rPr>
              <a:t>Introduction to Angular Components</a:t>
            </a:r>
            <a:endParaRPr lang="en-CA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3BBEF-D89B-8ECD-89F8-4D3310CE6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545724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Söhne"/>
              </a:rPr>
              <a:t>Definition: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Söhne"/>
              </a:rPr>
              <a:t> Angular components are the basic UI building blocks of Angular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Söhne"/>
              </a:rPr>
              <a:t>Purpose: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Söhne"/>
              </a:rPr>
              <a:t> They manage a portion of the screen and interact with data and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Söhne"/>
              </a:rPr>
              <a:t>Architecture: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Söhne"/>
              </a:rPr>
              <a:t> Part of the larger Angular ecosystem, working alongside services, modules, and directives.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Söhne"/>
              </a:rPr>
              <a:t>Key Features: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Söhne"/>
              </a:rPr>
              <a:t> Data binding, dependency injection, and modularity.</a:t>
            </a:r>
          </a:p>
          <a:p>
            <a:pPr algn="l"/>
            <a:r>
              <a:rPr lang="en-US" sz="1500" dirty="0">
                <a:solidFill>
                  <a:schemeClr val="tx1"/>
                </a:solidFill>
                <a:latin typeface="Söhne"/>
              </a:rPr>
              <a:t>Example:</a:t>
            </a:r>
          </a:p>
          <a:p>
            <a:pPr algn="l"/>
            <a:endParaRPr lang="en-US" sz="15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/>
            <a:endParaRPr lang="en-US" sz="1500" dirty="0">
              <a:solidFill>
                <a:schemeClr val="tx1"/>
              </a:solidFill>
              <a:latin typeface="Söhne"/>
            </a:endParaRPr>
          </a:p>
          <a:p>
            <a:pPr algn="l"/>
            <a:endParaRPr lang="en-US" sz="15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/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Explanation: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 This code defines a simple Angular component that renders "Hello World!" on the page.</a:t>
            </a:r>
            <a:endParaRPr lang="en-US" sz="15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500" b="0" i="0" dirty="0">
              <a:solidFill>
                <a:schemeClr val="tx1"/>
              </a:solidFill>
              <a:effectLst/>
              <a:latin typeface="Söhne"/>
            </a:endParaRPr>
          </a:p>
          <a:p>
            <a:endParaRPr lang="en-CA" sz="15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E690BE-1CE4-0D04-E5E1-79B64AB59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972" y="4451211"/>
            <a:ext cx="6530906" cy="167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4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6CFD-490D-67E0-5FDE-626D4ADE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39" y="1288973"/>
            <a:ext cx="8770571" cy="856871"/>
          </a:xfrm>
        </p:spPr>
        <p:txBody>
          <a:bodyPr>
            <a:noAutofit/>
          </a:bodyPr>
          <a:lstStyle/>
          <a:p>
            <a:pPr algn="ctr"/>
            <a:br>
              <a:rPr lang="en-CA" sz="4000" b="1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CA" sz="4000" b="1" i="0" dirty="0">
                <a:solidFill>
                  <a:schemeClr val="tx1"/>
                </a:solidFill>
                <a:effectLst/>
                <a:latin typeface="Söhne"/>
              </a:rPr>
              <a:t>Importance to Angular Components</a:t>
            </a:r>
            <a:endParaRPr lang="en-CA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3BBEF-D89B-8ECD-89F8-4D3310CE6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953408" cy="4319878"/>
          </a:xfrm>
        </p:spPr>
        <p:txBody>
          <a:bodyPr>
            <a:noAutofit/>
          </a:bodyPr>
          <a:lstStyle/>
          <a:p>
            <a:r>
              <a:rPr lang="en-US" sz="1400" b="1" dirty="0" err="1"/>
              <a:t>Angular's</a:t>
            </a:r>
            <a:r>
              <a:rPr lang="en-US" sz="1400" b="1" dirty="0"/>
              <a:t> Component-Based Architecture: </a:t>
            </a:r>
            <a:r>
              <a:rPr lang="en-US" sz="1400" dirty="0"/>
              <a:t>Angular follows a component-based architecture, where each component represents a self-contained piece of functionality</a:t>
            </a:r>
          </a:p>
          <a:p>
            <a:r>
              <a:rPr lang="en-US" sz="1400" b="1" dirty="0"/>
              <a:t>Modular Development: </a:t>
            </a:r>
            <a:r>
              <a:rPr lang="en-US" sz="1400" dirty="0"/>
              <a:t>Components promote modular development, allowing developers to break down complex applications into smaller, reusable pieces.</a:t>
            </a:r>
          </a:p>
          <a:p>
            <a:r>
              <a:rPr lang="en-US" sz="1400" b="1" dirty="0"/>
              <a:t>Reusability: </a:t>
            </a:r>
            <a:r>
              <a:rPr lang="en-US" sz="1400" dirty="0"/>
              <a:t>Components are reusable and can be used multiple times throughout the application, reducing duplication of code and effort.</a:t>
            </a:r>
          </a:p>
          <a:p>
            <a:r>
              <a:rPr lang="en-US" sz="1400" b="1" dirty="0"/>
              <a:t>Encapsulation: </a:t>
            </a:r>
            <a:r>
              <a:rPr lang="en-US" sz="1400" dirty="0"/>
              <a:t>Components encapsulate their own styles, templates, and behavior, preventing global scope pollution and enhancing maintainability.</a:t>
            </a:r>
          </a:p>
          <a:p>
            <a:r>
              <a:rPr lang="en-US" sz="1400" b="1" dirty="0"/>
              <a:t>Separation of Concerns: </a:t>
            </a:r>
            <a:r>
              <a:rPr lang="en-US" sz="1400" dirty="0"/>
              <a:t>Components separate concerns by isolating UI logic, business logic, and presentation, making code easier to understand and maintain.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500" b="0" i="0" dirty="0">
              <a:solidFill>
                <a:schemeClr val="tx1"/>
              </a:solidFill>
              <a:effectLst/>
              <a:latin typeface="Söhne"/>
            </a:endParaRPr>
          </a:p>
          <a:p>
            <a:endParaRPr lang="en-CA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53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250E9-8014-0140-A3D0-62359180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Structure of Angular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84CD1-07D5-CF42-BCDF-CCE9F3A99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1" dirty="0"/>
              <a:t>Overview: </a:t>
            </a:r>
            <a:r>
              <a:rPr lang="en-US" sz="1400" dirty="0"/>
              <a:t>An Angular component consists of three main parts: </a:t>
            </a:r>
          </a:p>
          <a:p>
            <a:r>
              <a:rPr lang="en-US" sz="1400" dirty="0"/>
              <a:t>Component Metadata, Template, and Class.</a:t>
            </a:r>
          </a:p>
          <a:p>
            <a:r>
              <a:rPr lang="en-US" sz="1400" b="1" dirty="0"/>
              <a:t>Component Metadata: </a:t>
            </a:r>
            <a:r>
              <a:rPr lang="en-US" sz="1400" dirty="0"/>
              <a:t>Defines the component's properties and behavior.</a:t>
            </a:r>
          </a:p>
          <a:p>
            <a:r>
              <a:rPr lang="en-US" sz="1400" b="1" dirty="0"/>
              <a:t>Template: </a:t>
            </a:r>
            <a:r>
              <a:rPr lang="en-US" sz="1400" dirty="0"/>
              <a:t>Defines the component's UI layout using HTML and Angular directives.</a:t>
            </a:r>
          </a:p>
          <a:p>
            <a:r>
              <a:rPr lang="en-US" sz="1400" b="1" dirty="0"/>
              <a:t>Class: </a:t>
            </a:r>
            <a:r>
              <a:rPr lang="en-US" sz="1400" dirty="0"/>
              <a:t>Contains the component's logic and interacts with the template and other components.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9766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A947-F868-2CD9-C8ED-B5C3CB1BE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2440939"/>
          </a:xfrm>
        </p:spPr>
        <p:txBody>
          <a:bodyPr>
            <a:noAutofit/>
          </a:bodyPr>
          <a:lstStyle/>
          <a:p>
            <a:pPr algn="ctr"/>
            <a:r>
              <a:rPr lang="en-CA" sz="4000" b="1" i="0" dirty="0">
                <a:solidFill>
                  <a:schemeClr val="tx1"/>
                </a:solidFill>
                <a:effectLst/>
                <a:latin typeface="Söhne"/>
              </a:rPr>
              <a:t>Creating and Configuring Components</a:t>
            </a:r>
            <a:br>
              <a:rPr lang="en-CA" sz="4000" b="1" i="0" dirty="0">
                <a:solidFill>
                  <a:schemeClr val="tx1"/>
                </a:solidFill>
                <a:effectLst/>
                <a:latin typeface="Söhne"/>
              </a:rPr>
            </a:br>
            <a:endParaRPr lang="en-CA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EFE49-3385-DCE4-93DB-7BDDA5E8E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5030916"/>
          </a:xfrm>
        </p:spPr>
        <p:txBody>
          <a:bodyPr>
            <a:normAutofit/>
          </a:bodyPr>
          <a:lstStyle/>
          <a:p>
            <a:r>
              <a:rPr lang="en-US" sz="1100" dirty="0"/>
              <a:t>Steps to Create: Use Angular CLI command ng generate component </a:t>
            </a:r>
            <a:r>
              <a:rPr lang="en-US" sz="1100" dirty="0" err="1"/>
              <a:t>componentName</a:t>
            </a:r>
            <a:r>
              <a:rPr lang="en-US" sz="1100" dirty="0"/>
              <a:t>.</a:t>
            </a:r>
          </a:p>
          <a:p>
            <a:r>
              <a:rPr lang="en-US" sz="1100" dirty="0"/>
              <a:t>Component Structure: Components consist of a TypeScript class, an HTML template, and an optional CSS style file.</a:t>
            </a:r>
          </a:p>
          <a:p>
            <a:r>
              <a:rPr lang="en-US" sz="1100" dirty="0"/>
              <a:t>Decorators: Use the @Component decorator to define metadata like selectors and templates.</a:t>
            </a:r>
          </a:p>
          <a:p>
            <a:r>
              <a:rPr lang="en-US" sz="1100" dirty="0"/>
              <a:t>Inputs and Outputs: Manage data flow into and out of components.</a:t>
            </a:r>
          </a:p>
          <a:p>
            <a:r>
              <a:rPr lang="en-US" sz="1100" dirty="0"/>
              <a:t>Example: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Explanation: This component displays a user name, with styles and HTML defined in separate files.</a:t>
            </a:r>
            <a:endParaRPr lang="en-CA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99F53C-A10C-7C57-D33A-4ACBADADE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754" y="4068149"/>
            <a:ext cx="6454699" cy="20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5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F529-08DC-6FF9-D0F2-27B138B94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870056"/>
          </a:xfrm>
        </p:spPr>
        <p:txBody>
          <a:bodyPr>
            <a:normAutofit/>
          </a:bodyPr>
          <a:lstStyle/>
          <a:p>
            <a:pPr algn="ctr"/>
            <a:r>
              <a:rPr lang="en-CA" b="1" i="0" dirty="0">
                <a:solidFill>
                  <a:schemeClr val="tx1"/>
                </a:solidFill>
                <a:effectLst/>
                <a:latin typeface="Söhne"/>
              </a:rPr>
              <a:t>Data Binding and Events</a:t>
            </a:r>
            <a:br>
              <a:rPr lang="en-CA" b="1" i="0" dirty="0">
                <a:solidFill>
                  <a:schemeClr val="tx1"/>
                </a:solidFill>
                <a:effectLst/>
                <a:latin typeface="Söhne"/>
              </a:rPr>
            </a:b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41ED5-5657-3B5D-DBB2-6085392F7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Types of Data Binding: Interpolation, Property Binding, Event Binding, and Two-Way Data Binding.</a:t>
            </a:r>
          </a:p>
          <a:p>
            <a:r>
              <a:rPr lang="en-US" sz="1100" dirty="0"/>
              <a:t>Property Binding: Bind component properties to HTML attributes.</a:t>
            </a:r>
          </a:p>
          <a:p>
            <a:r>
              <a:rPr lang="en-US" sz="1100" dirty="0"/>
              <a:t>Event Binding: Respond to user actions like clicks and inputs.</a:t>
            </a:r>
          </a:p>
          <a:p>
            <a:r>
              <a:rPr lang="en-US" sz="1100" dirty="0"/>
              <a:t>Two-Way Data Binding: Synchronize values between the component and the view.</a:t>
            </a:r>
          </a:p>
          <a:p>
            <a:r>
              <a:rPr lang="en-US" sz="1100" dirty="0"/>
              <a:t>Example:</a:t>
            </a:r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Explanation: This demonstrates two-way data binding, where the input field and paragraph stay synchronized.</a:t>
            </a:r>
            <a:endParaRPr lang="en-CA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CB2552-9F23-9A8D-2A9D-D62A5B5FE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089" y="4067145"/>
            <a:ext cx="6370872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21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DD96-731D-5136-29B7-2DE0C34A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2002400"/>
          </a:xfrm>
        </p:spPr>
        <p:txBody>
          <a:bodyPr>
            <a:normAutofit/>
          </a:bodyPr>
          <a:lstStyle/>
          <a:p>
            <a:pPr algn="ctr"/>
            <a:r>
              <a:rPr lang="en-CA" b="1" i="0" dirty="0">
                <a:solidFill>
                  <a:schemeClr val="tx1"/>
                </a:solidFill>
                <a:effectLst/>
                <a:latin typeface="Söhne"/>
              </a:rPr>
              <a:t>Component Communication</a:t>
            </a:r>
            <a:br>
              <a:rPr lang="en-CA" b="1" i="0" dirty="0">
                <a:solidFill>
                  <a:schemeClr val="tx1"/>
                </a:solidFill>
                <a:effectLst/>
                <a:latin typeface="Söhne"/>
              </a:rPr>
            </a:b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438CE-9E47-810A-47B3-8DFEA493C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Parent to Child: Use @Input() to pass data down.</a:t>
            </a:r>
          </a:p>
          <a:p>
            <a:r>
              <a:rPr lang="en-US" sz="1100" dirty="0"/>
              <a:t>Child to Parent: Use @Output() and </a:t>
            </a:r>
            <a:r>
              <a:rPr lang="en-US" sz="1100" dirty="0" err="1"/>
              <a:t>EventEmitter</a:t>
            </a:r>
            <a:r>
              <a:rPr lang="en-US" sz="1100" dirty="0"/>
              <a:t> to send data up.</a:t>
            </a:r>
          </a:p>
          <a:p>
            <a:r>
              <a:rPr lang="en-US" sz="1100" dirty="0"/>
              <a:t>Service-Based: Share data between any components using Angular services.</a:t>
            </a:r>
          </a:p>
          <a:p>
            <a:r>
              <a:rPr lang="en-US" sz="1100" dirty="0"/>
              <a:t>Cross-Component Communication: Using </a:t>
            </a:r>
            <a:r>
              <a:rPr lang="en-US" sz="1100" dirty="0" err="1"/>
              <a:t>Angular’s</a:t>
            </a:r>
            <a:r>
              <a:rPr lang="en-US" sz="1100" dirty="0"/>
              <a:t> </a:t>
            </a:r>
            <a:r>
              <a:rPr lang="en-US" sz="1100" dirty="0" err="1"/>
              <a:t>EventEmitter</a:t>
            </a:r>
            <a:r>
              <a:rPr lang="en-US" sz="1100" dirty="0"/>
              <a:t> and Subject.</a:t>
            </a:r>
          </a:p>
          <a:p>
            <a:r>
              <a:rPr lang="en-US" sz="1100" dirty="0"/>
              <a:t>Example:</a:t>
            </a:r>
          </a:p>
          <a:p>
            <a:endParaRPr lang="en-US" sz="1100" dirty="0"/>
          </a:p>
          <a:p>
            <a:r>
              <a:rPr lang="en-US" sz="1100" dirty="0"/>
              <a:t>Explanation: This code snippet shows how a child component can receive data from its parent.</a:t>
            </a:r>
            <a:endParaRPr lang="en-CA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F69B0B-C21B-D791-826F-0F3056E45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30" y="3882736"/>
            <a:ext cx="6561389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886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DD96-731D-5136-29B7-2DE0C34A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2002400"/>
          </a:xfrm>
        </p:spPr>
        <p:txBody>
          <a:bodyPr>
            <a:normAutofit/>
          </a:bodyPr>
          <a:lstStyle/>
          <a:p>
            <a:pPr algn="ctr"/>
            <a:r>
              <a:rPr lang="en-CA" b="1" i="0" dirty="0">
                <a:solidFill>
                  <a:schemeClr val="tx1"/>
                </a:solidFill>
                <a:effectLst/>
                <a:latin typeface="Söhne"/>
              </a:rPr>
              <a:t>Best Practices for Component Communication</a:t>
            </a:r>
            <a:br>
              <a:rPr lang="en-CA" b="1" i="0" dirty="0">
                <a:solidFill>
                  <a:schemeClr val="tx1"/>
                </a:solidFill>
                <a:effectLst/>
                <a:latin typeface="Söhne"/>
              </a:rPr>
            </a:b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438CE-9E47-810A-47B3-8DFEA493C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Keep Communication Simple: </a:t>
            </a:r>
            <a:r>
              <a:rPr lang="en-US" sz="1600" dirty="0"/>
              <a:t>Use the simplest method of communication that fulfills your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Use Services for Complex Interactions: </a:t>
            </a:r>
            <a:r>
              <a:rPr lang="en-US" sz="1600" dirty="0"/>
              <a:t>For complex scenarios or non-related components, prefer using services for communication.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Avoid Excessive Event Emissions: </a:t>
            </a:r>
            <a:r>
              <a:rPr lang="en-US" sz="1600" dirty="0"/>
              <a:t>Minimize the number of events emitted by child components to prevent unnecessary coupling between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Follow </a:t>
            </a:r>
            <a:r>
              <a:rPr lang="en-US" sz="1600" b="1" dirty="0" err="1"/>
              <a:t>Angular's</a:t>
            </a:r>
            <a:r>
              <a:rPr lang="en-US" sz="1600" b="1" dirty="0"/>
              <a:t> Component Interaction Guidelines: </a:t>
            </a:r>
            <a:r>
              <a:rPr lang="en-US" sz="1600" dirty="0"/>
              <a:t>Adhere to </a:t>
            </a:r>
            <a:r>
              <a:rPr lang="en-US" sz="1600" dirty="0" err="1"/>
              <a:t>Angular's</a:t>
            </a:r>
            <a:r>
              <a:rPr lang="en-US" sz="1600" dirty="0"/>
              <a:t> best practices and guidelines for component interaction.</a:t>
            </a:r>
          </a:p>
        </p:txBody>
      </p:sp>
    </p:spTree>
    <p:extLst>
      <p:ext uri="{BB962C8B-B14F-4D97-AF65-F5344CB8AC3E}">
        <p14:creationId xmlns:p14="http://schemas.microsoft.com/office/powerpoint/2010/main" val="71307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45F1-5492-161A-BE03-FB9E2E949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2011731"/>
          </a:xfrm>
        </p:spPr>
        <p:txBody>
          <a:bodyPr>
            <a:normAutofit/>
          </a:bodyPr>
          <a:lstStyle/>
          <a:p>
            <a:pPr algn="ctr"/>
            <a:r>
              <a:rPr lang="en-CA" b="1" i="0" dirty="0">
                <a:solidFill>
                  <a:schemeClr val="tx1"/>
                </a:solidFill>
                <a:effectLst/>
                <a:latin typeface="Söhne"/>
              </a:rPr>
              <a:t>Lifecycle Hooks</a:t>
            </a:r>
            <a:br>
              <a:rPr lang="en-CA" b="1" i="0" dirty="0">
                <a:solidFill>
                  <a:schemeClr val="tx1"/>
                </a:solidFill>
                <a:effectLst/>
                <a:latin typeface="Söhne"/>
              </a:rPr>
            </a:b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FCDC5-9BA6-F264-4BC6-C1949776B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Purpose: Lifecycle hooks allow you to tap into specific moments in a component's lifecycle.</a:t>
            </a:r>
          </a:p>
          <a:p>
            <a:r>
              <a:rPr lang="en-US" sz="1100" dirty="0"/>
              <a:t>Common Hooks: </a:t>
            </a:r>
            <a:r>
              <a:rPr lang="en-US" sz="1100" dirty="0" err="1"/>
              <a:t>OnInit</a:t>
            </a:r>
            <a:r>
              <a:rPr lang="en-US" sz="1100" dirty="0"/>
              <a:t>, </a:t>
            </a:r>
            <a:r>
              <a:rPr lang="en-US" sz="1100" dirty="0" err="1"/>
              <a:t>OnChanges</a:t>
            </a:r>
            <a:r>
              <a:rPr lang="en-US" sz="1100" dirty="0"/>
              <a:t>, </a:t>
            </a:r>
            <a:r>
              <a:rPr lang="en-US" sz="1100" dirty="0" err="1"/>
              <a:t>OnDestroy</a:t>
            </a:r>
            <a:r>
              <a:rPr lang="en-US" sz="1100" dirty="0"/>
              <a:t>.</a:t>
            </a:r>
          </a:p>
          <a:p>
            <a:r>
              <a:rPr lang="en-US" sz="1100" dirty="0"/>
              <a:t>Usage: Initialize data, respond to changes, and perform cleanup.</a:t>
            </a:r>
          </a:p>
          <a:p>
            <a:r>
              <a:rPr lang="en-US" sz="1100" dirty="0"/>
              <a:t>Custom Logic: Execute custom logic at different lifecycle stages.</a:t>
            </a:r>
          </a:p>
          <a:p>
            <a:r>
              <a:rPr lang="en-US" sz="1100" dirty="0"/>
              <a:t>Example:</a:t>
            </a:r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Explanation: This hook runs when the component is initialized, ideal for setup code.</a:t>
            </a:r>
            <a:endParaRPr lang="en-CA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D3E6C-9ABE-9794-A09D-30D5C6911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467" y="3770677"/>
            <a:ext cx="6523285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6674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886</Words>
  <Application>Microsoft Macintosh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Meiryo</vt:lpstr>
      <vt:lpstr>Arial</vt:lpstr>
      <vt:lpstr>Corbel</vt:lpstr>
      <vt:lpstr>Söhne</vt:lpstr>
      <vt:lpstr>SketchLinesVTI</vt:lpstr>
      <vt:lpstr>Angular Components </vt:lpstr>
      <vt:lpstr> Introduction to Angular Components</vt:lpstr>
      <vt:lpstr> Importance to Angular Components</vt:lpstr>
      <vt:lpstr>Structure of Angular Component</vt:lpstr>
      <vt:lpstr>Creating and Configuring Components </vt:lpstr>
      <vt:lpstr>Data Binding and Events </vt:lpstr>
      <vt:lpstr>Component Communication </vt:lpstr>
      <vt:lpstr>Best Practices for Component Communication </vt:lpstr>
      <vt:lpstr>Lifecycle Hooks </vt:lpstr>
      <vt:lpstr>Best Practices </vt:lpstr>
      <vt:lpstr>Recap of Key Points Covered in the Presentation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Components </dc:title>
  <dc:creator>Avinash Nagaiah</dc:creator>
  <cp:lastModifiedBy>Microsoft Office User</cp:lastModifiedBy>
  <cp:revision>8</cp:revision>
  <dcterms:created xsi:type="dcterms:W3CDTF">2024-02-22T07:06:41Z</dcterms:created>
  <dcterms:modified xsi:type="dcterms:W3CDTF">2024-02-22T15:40:29Z</dcterms:modified>
</cp:coreProperties>
</file>