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3" r:id="rId3"/>
    <p:sldId id="262" r:id="rId4"/>
    <p:sldId id="263" r:id="rId5"/>
    <p:sldId id="266" r:id="rId6"/>
    <p:sldId id="267" r:id="rId7"/>
    <p:sldId id="268" r:id="rId8"/>
    <p:sldId id="269" r:id="rId9"/>
    <p:sldId id="270" r:id="rId10"/>
    <p:sldId id="271" r:id="rId11"/>
    <p:sldId id="272" r:id="rId12"/>
    <p:sldId id="312" r:id="rId13"/>
    <p:sldId id="298" r:id="rId14"/>
    <p:sldId id="302" r:id="rId15"/>
    <p:sldId id="306" r:id="rId16"/>
    <p:sldId id="307" r:id="rId17"/>
    <p:sldId id="303" r:id="rId18"/>
    <p:sldId id="304" r:id="rId19"/>
    <p:sldId id="305" r:id="rId20"/>
    <p:sldId id="309" r:id="rId21"/>
    <p:sldId id="310" r:id="rId22"/>
    <p:sldId id="311"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B15E8D-F93D-4933-B2A3-CA5F0844484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E59A5E2-B9E6-4028-93F7-E28AEF8781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BEF27975-DA21-431D-B95E-021E249B3AE0}"/>
              </a:ext>
            </a:extLst>
          </p:cNvPr>
          <p:cNvSpPr>
            <a:spLocks noGrp="1"/>
          </p:cNvSpPr>
          <p:nvPr>
            <p:ph type="dt" sz="half" idx="10"/>
          </p:nvPr>
        </p:nvSpPr>
        <p:spPr/>
        <p:txBody>
          <a:bodyPr/>
          <a:lstStyle/>
          <a:p>
            <a:fld id="{7F28A313-A67E-4C6E-B9B5-40279BC6E9FF}" type="datetimeFigureOut">
              <a:rPr lang="ru-RU" smtClean="0"/>
              <a:t>03.10.2024</a:t>
            </a:fld>
            <a:endParaRPr lang="ru-RU"/>
          </a:p>
        </p:txBody>
      </p:sp>
      <p:sp>
        <p:nvSpPr>
          <p:cNvPr id="5" name="Нижний колонтитул 4">
            <a:extLst>
              <a:ext uri="{FF2B5EF4-FFF2-40B4-BE49-F238E27FC236}">
                <a16:creationId xmlns:a16="http://schemas.microsoft.com/office/drawing/2014/main" id="{528D6CB9-6A9F-4150-9796-F1794F7EF73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8BF3BFF-D665-43F8-BB61-B71DE55BB78C}"/>
              </a:ext>
            </a:extLst>
          </p:cNvPr>
          <p:cNvSpPr>
            <a:spLocks noGrp="1"/>
          </p:cNvSpPr>
          <p:nvPr>
            <p:ph type="sldNum" sz="quarter" idx="12"/>
          </p:nvPr>
        </p:nvSpPr>
        <p:spPr/>
        <p:txBody>
          <a:bodyPr/>
          <a:lstStyle/>
          <a:p>
            <a:fld id="{8A97CE7F-D2F0-4A13-90B5-B8A2B53A7A95}" type="slidenum">
              <a:rPr lang="ru-RU" smtClean="0"/>
              <a:t>‹#›</a:t>
            </a:fld>
            <a:endParaRPr lang="ru-RU"/>
          </a:p>
        </p:txBody>
      </p:sp>
    </p:spTree>
    <p:extLst>
      <p:ext uri="{BB962C8B-B14F-4D97-AF65-F5344CB8AC3E}">
        <p14:creationId xmlns:p14="http://schemas.microsoft.com/office/powerpoint/2010/main" val="511161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698337-43E9-402A-BD0F-5149D3831B4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02538EEB-2A12-4F72-A47E-3D55B190837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983F1A2-3A91-4C0B-89EB-F7C7D2BB8122}"/>
              </a:ext>
            </a:extLst>
          </p:cNvPr>
          <p:cNvSpPr>
            <a:spLocks noGrp="1"/>
          </p:cNvSpPr>
          <p:nvPr>
            <p:ph type="dt" sz="half" idx="10"/>
          </p:nvPr>
        </p:nvSpPr>
        <p:spPr/>
        <p:txBody>
          <a:bodyPr/>
          <a:lstStyle/>
          <a:p>
            <a:fld id="{7F28A313-A67E-4C6E-B9B5-40279BC6E9FF}" type="datetimeFigureOut">
              <a:rPr lang="ru-RU" smtClean="0"/>
              <a:t>03.10.2024</a:t>
            </a:fld>
            <a:endParaRPr lang="ru-RU"/>
          </a:p>
        </p:txBody>
      </p:sp>
      <p:sp>
        <p:nvSpPr>
          <p:cNvPr id="5" name="Нижний колонтитул 4">
            <a:extLst>
              <a:ext uri="{FF2B5EF4-FFF2-40B4-BE49-F238E27FC236}">
                <a16:creationId xmlns:a16="http://schemas.microsoft.com/office/drawing/2014/main" id="{C8E35838-77F8-4EBF-A9C8-5F9F782833B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EF99A8B-01D1-48DD-8A60-C3DCC38E48B5}"/>
              </a:ext>
            </a:extLst>
          </p:cNvPr>
          <p:cNvSpPr>
            <a:spLocks noGrp="1"/>
          </p:cNvSpPr>
          <p:nvPr>
            <p:ph type="sldNum" sz="quarter" idx="12"/>
          </p:nvPr>
        </p:nvSpPr>
        <p:spPr/>
        <p:txBody>
          <a:bodyPr/>
          <a:lstStyle/>
          <a:p>
            <a:fld id="{8A97CE7F-D2F0-4A13-90B5-B8A2B53A7A95}" type="slidenum">
              <a:rPr lang="ru-RU" smtClean="0"/>
              <a:t>‹#›</a:t>
            </a:fld>
            <a:endParaRPr lang="ru-RU"/>
          </a:p>
        </p:txBody>
      </p:sp>
    </p:spTree>
    <p:extLst>
      <p:ext uri="{BB962C8B-B14F-4D97-AF65-F5344CB8AC3E}">
        <p14:creationId xmlns:p14="http://schemas.microsoft.com/office/powerpoint/2010/main" val="2828075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4D1BEDD-7312-4DD8-8EE8-28DB2478F455}"/>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2FEDC26B-33C2-4A71-98A2-702BFE873ECB}"/>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1D5D33D-B0D6-4024-9CF9-20650252FE08}"/>
              </a:ext>
            </a:extLst>
          </p:cNvPr>
          <p:cNvSpPr>
            <a:spLocks noGrp="1"/>
          </p:cNvSpPr>
          <p:nvPr>
            <p:ph type="dt" sz="half" idx="10"/>
          </p:nvPr>
        </p:nvSpPr>
        <p:spPr/>
        <p:txBody>
          <a:bodyPr/>
          <a:lstStyle/>
          <a:p>
            <a:fld id="{7F28A313-A67E-4C6E-B9B5-40279BC6E9FF}" type="datetimeFigureOut">
              <a:rPr lang="ru-RU" smtClean="0"/>
              <a:t>03.10.2024</a:t>
            </a:fld>
            <a:endParaRPr lang="ru-RU"/>
          </a:p>
        </p:txBody>
      </p:sp>
      <p:sp>
        <p:nvSpPr>
          <p:cNvPr id="5" name="Нижний колонтитул 4">
            <a:extLst>
              <a:ext uri="{FF2B5EF4-FFF2-40B4-BE49-F238E27FC236}">
                <a16:creationId xmlns:a16="http://schemas.microsoft.com/office/drawing/2014/main" id="{66E33091-197A-4C6E-813F-052E5FB0726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0FD8749-5B69-4C21-AAD2-471296F90C5D}"/>
              </a:ext>
            </a:extLst>
          </p:cNvPr>
          <p:cNvSpPr>
            <a:spLocks noGrp="1"/>
          </p:cNvSpPr>
          <p:nvPr>
            <p:ph type="sldNum" sz="quarter" idx="12"/>
          </p:nvPr>
        </p:nvSpPr>
        <p:spPr/>
        <p:txBody>
          <a:bodyPr/>
          <a:lstStyle/>
          <a:p>
            <a:fld id="{8A97CE7F-D2F0-4A13-90B5-B8A2B53A7A95}" type="slidenum">
              <a:rPr lang="ru-RU" smtClean="0"/>
              <a:t>‹#›</a:t>
            </a:fld>
            <a:endParaRPr lang="ru-RU"/>
          </a:p>
        </p:txBody>
      </p:sp>
    </p:spTree>
    <p:extLst>
      <p:ext uri="{BB962C8B-B14F-4D97-AF65-F5344CB8AC3E}">
        <p14:creationId xmlns:p14="http://schemas.microsoft.com/office/powerpoint/2010/main" val="2326618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14D701-7F3D-4F8F-A6EB-4B0533A92CE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9153824-5C68-4F68-8D86-68C69F6B8B1C}"/>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17607F8-B6AC-48F9-8B50-FF70DFC18865}"/>
              </a:ext>
            </a:extLst>
          </p:cNvPr>
          <p:cNvSpPr>
            <a:spLocks noGrp="1"/>
          </p:cNvSpPr>
          <p:nvPr>
            <p:ph type="dt" sz="half" idx="10"/>
          </p:nvPr>
        </p:nvSpPr>
        <p:spPr/>
        <p:txBody>
          <a:bodyPr/>
          <a:lstStyle/>
          <a:p>
            <a:fld id="{7F28A313-A67E-4C6E-B9B5-40279BC6E9FF}" type="datetimeFigureOut">
              <a:rPr lang="ru-RU" smtClean="0"/>
              <a:t>03.10.2024</a:t>
            </a:fld>
            <a:endParaRPr lang="ru-RU"/>
          </a:p>
        </p:txBody>
      </p:sp>
      <p:sp>
        <p:nvSpPr>
          <p:cNvPr id="5" name="Нижний колонтитул 4">
            <a:extLst>
              <a:ext uri="{FF2B5EF4-FFF2-40B4-BE49-F238E27FC236}">
                <a16:creationId xmlns:a16="http://schemas.microsoft.com/office/drawing/2014/main" id="{E7033CCE-EA66-411B-9F88-F5C2896EA4A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ABEE0EC-6BF2-411D-8F63-E2179D4675C1}"/>
              </a:ext>
            </a:extLst>
          </p:cNvPr>
          <p:cNvSpPr>
            <a:spLocks noGrp="1"/>
          </p:cNvSpPr>
          <p:nvPr>
            <p:ph type="sldNum" sz="quarter" idx="12"/>
          </p:nvPr>
        </p:nvSpPr>
        <p:spPr/>
        <p:txBody>
          <a:bodyPr/>
          <a:lstStyle/>
          <a:p>
            <a:fld id="{8A97CE7F-D2F0-4A13-90B5-B8A2B53A7A95}" type="slidenum">
              <a:rPr lang="ru-RU" smtClean="0"/>
              <a:t>‹#›</a:t>
            </a:fld>
            <a:endParaRPr lang="ru-RU"/>
          </a:p>
        </p:txBody>
      </p:sp>
    </p:spTree>
    <p:extLst>
      <p:ext uri="{BB962C8B-B14F-4D97-AF65-F5344CB8AC3E}">
        <p14:creationId xmlns:p14="http://schemas.microsoft.com/office/powerpoint/2010/main" val="411820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259879-8AE9-42AB-AC68-E96875C1A7E1}"/>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D0008D35-667F-4539-9D5F-D8EA8BF3A3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9A9939B0-F39B-4BFC-84D9-DCCBF3245DEF}"/>
              </a:ext>
            </a:extLst>
          </p:cNvPr>
          <p:cNvSpPr>
            <a:spLocks noGrp="1"/>
          </p:cNvSpPr>
          <p:nvPr>
            <p:ph type="dt" sz="half" idx="10"/>
          </p:nvPr>
        </p:nvSpPr>
        <p:spPr/>
        <p:txBody>
          <a:bodyPr/>
          <a:lstStyle/>
          <a:p>
            <a:fld id="{7F28A313-A67E-4C6E-B9B5-40279BC6E9FF}" type="datetimeFigureOut">
              <a:rPr lang="ru-RU" smtClean="0"/>
              <a:t>03.10.2024</a:t>
            </a:fld>
            <a:endParaRPr lang="ru-RU"/>
          </a:p>
        </p:txBody>
      </p:sp>
      <p:sp>
        <p:nvSpPr>
          <p:cNvPr id="5" name="Нижний колонтитул 4">
            <a:extLst>
              <a:ext uri="{FF2B5EF4-FFF2-40B4-BE49-F238E27FC236}">
                <a16:creationId xmlns:a16="http://schemas.microsoft.com/office/drawing/2014/main" id="{9EA6AD68-CF53-4CFD-BAD7-BE934133A9E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5CF9922-2480-4B3B-BE8E-AAB802189459}"/>
              </a:ext>
            </a:extLst>
          </p:cNvPr>
          <p:cNvSpPr>
            <a:spLocks noGrp="1"/>
          </p:cNvSpPr>
          <p:nvPr>
            <p:ph type="sldNum" sz="quarter" idx="12"/>
          </p:nvPr>
        </p:nvSpPr>
        <p:spPr/>
        <p:txBody>
          <a:bodyPr/>
          <a:lstStyle/>
          <a:p>
            <a:fld id="{8A97CE7F-D2F0-4A13-90B5-B8A2B53A7A95}" type="slidenum">
              <a:rPr lang="ru-RU" smtClean="0"/>
              <a:t>‹#›</a:t>
            </a:fld>
            <a:endParaRPr lang="ru-RU"/>
          </a:p>
        </p:txBody>
      </p:sp>
    </p:spTree>
    <p:extLst>
      <p:ext uri="{BB962C8B-B14F-4D97-AF65-F5344CB8AC3E}">
        <p14:creationId xmlns:p14="http://schemas.microsoft.com/office/powerpoint/2010/main" val="89968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0F2893-65BD-475B-B565-8453AF4A3EF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55137049-49AF-4B4E-9929-CF680A7418FB}"/>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CA9C0F10-ECCA-4FF9-896B-2DBC3BC8122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B2BFF8F-C655-4831-B202-0F646DCC7416}"/>
              </a:ext>
            </a:extLst>
          </p:cNvPr>
          <p:cNvSpPr>
            <a:spLocks noGrp="1"/>
          </p:cNvSpPr>
          <p:nvPr>
            <p:ph type="dt" sz="half" idx="10"/>
          </p:nvPr>
        </p:nvSpPr>
        <p:spPr/>
        <p:txBody>
          <a:bodyPr/>
          <a:lstStyle/>
          <a:p>
            <a:fld id="{7F28A313-A67E-4C6E-B9B5-40279BC6E9FF}" type="datetimeFigureOut">
              <a:rPr lang="ru-RU" smtClean="0"/>
              <a:t>03.10.2024</a:t>
            </a:fld>
            <a:endParaRPr lang="ru-RU"/>
          </a:p>
        </p:txBody>
      </p:sp>
      <p:sp>
        <p:nvSpPr>
          <p:cNvPr id="6" name="Нижний колонтитул 5">
            <a:extLst>
              <a:ext uri="{FF2B5EF4-FFF2-40B4-BE49-F238E27FC236}">
                <a16:creationId xmlns:a16="http://schemas.microsoft.com/office/drawing/2014/main" id="{8F948E8B-CE07-499E-B3DA-730350D7445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21E795C-EE90-4C3E-8A37-03775E71FF71}"/>
              </a:ext>
            </a:extLst>
          </p:cNvPr>
          <p:cNvSpPr>
            <a:spLocks noGrp="1"/>
          </p:cNvSpPr>
          <p:nvPr>
            <p:ph type="sldNum" sz="quarter" idx="12"/>
          </p:nvPr>
        </p:nvSpPr>
        <p:spPr/>
        <p:txBody>
          <a:bodyPr/>
          <a:lstStyle/>
          <a:p>
            <a:fld id="{8A97CE7F-D2F0-4A13-90B5-B8A2B53A7A95}" type="slidenum">
              <a:rPr lang="ru-RU" smtClean="0"/>
              <a:t>‹#›</a:t>
            </a:fld>
            <a:endParaRPr lang="ru-RU"/>
          </a:p>
        </p:txBody>
      </p:sp>
    </p:spTree>
    <p:extLst>
      <p:ext uri="{BB962C8B-B14F-4D97-AF65-F5344CB8AC3E}">
        <p14:creationId xmlns:p14="http://schemas.microsoft.com/office/powerpoint/2010/main" val="99393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86BF5F-2075-4230-B685-97033FA9C3C6}"/>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0C264596-B337-4BD0-A095-597BEA0A15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72A4C8DC-2A8A-458E-8181-F869EADD54BE}"/>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CE54AE2B-6A3D-41AF-B83B-98432FC084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B7D79E2-64A3-47F4-9C80-B1787695F8F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E4000380-AFB3-46E8-9EF4-936C67499E66}"/>
              </a:ext>
            </a:extLst>
          </p:cNvPr>
          <p:cNvSpPr>
            <a:spLocks noGrp="1"/>
          </p:cNvSpPr>
          <p:nvPr>
            <p:ph type="dt" sz="half" idx="10"/>
          </p:nvPr>
        </p:nvSpPr>
        <p:spPr/>
        <p:txBody>
          <a:bodyPr/>
          <a:lstStyle/>
          <a:p>
            <a:fld id="{7F28A313-A67E-4C6E-B9B5-40279BC6E9FF}" type="datetimeFigureOut">
              <a:rPr lang="ru-RU" smtClean="0"/>
              <a:t>03.10.2024</a:t>
            </a:fld>
            <a:endParaRPr lang="ru-RU"/>
          </a:p>
        </p:txBody>
      </p:sp>
      <p:sp>
        <p:nvSpPr>
          <p:cNvPr id="8" name="Нижний колонтитул 7">
            <a:extLst>
              <a:ext uri="{FF2B5EF4-FFF2-40B4-BE49-F238E27FC236}">
                <a16:creationId xmlns:a16="http://schemas.microsoft.com/office/drawing/2014/main" id="{4544B723-B806-4235-AC3A-757E1F9DFED3}"/>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3309EAAE-5190-466B-BC7A-AA397F59C5C9}"/>
              </a:ext>
            </a:extLst>
          </p:cNvPr>
          <p:cNvSpPr>
            <a:spLocks noGrp="1"/>
          </p:cNvSpPr>
          <p:nvPr>
            <p:ph type="sldNum" sz="quarter" idx="12"/>
          </p:nvPr>
        </p:nvSpPr>
        <p:spPr/>
        <p:txBody>
          <a:bodyPr/>
          <a:lstStyle/>
          <a:p>
            <a:fld id="{8A97CE7F-D2F0-4A13-90B5-B8A2B53A7A95}" type="slidenum">
              <a:rPr lang="ru-RU" smtClean="0"/>
              <a:t>‹#›</a:t>
            </a:fld>
            <a:endParaRPr lang="ru-RU"/>
          </a:p>
        </p:txBody>
      </p:sp>
    </p:spTree>
    <p:extLst>
      <p:ext uri="{BB962C8B-B14F-4D97-AF65-F5344CB8AC3E}">
        <p14:creationId xmlns:p14="http://schemas.microsoft.com/office/powerpoint/2010/main" val="2781058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270B3D-2033-4729-BDA1-5929FC37F096}"/>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F21527F9-4140-410B-9622-614EF085A7A7}"/>
              </a:ext>
            </a:extLst>
          </p:cNvPr>
          <p:cNvSpPr>
            <a:spLocks noGrp="1"/>
          </p:cNvSpPr>
          <p:nvPr>
            <p:ph type="dt" sz="half" idx="10"/>
          </p:nvPr>
        </p:nvSpPr>
        <p:spPr/>
        <p:txBody>
          <a:bodyPr/>
          <a:lstStyle/>
          <a:p>
            <a:fld id="{7F28A313-A67E-4C6E-B9B5-40279BC6E9FF}" type="datetimeFigureOut">
              <a:rPr lang="ru-RU" smtClean="0"/>
              <a:t>03.10.2024</a:t>
            </a:fld>
            <a:endParaRPr lang="ru-RU"/>
          </a:p>
        </p:txBody>
      </p:sp>
      <p:sp>
        <p:nvSpPr>
          <p:cNvPr id="4" name="Нижний колонтитул 3">
            <a:extLst>
              <a:ext uri="{FF2B5EF4-FFF2-40B4-BE49-F238E27FC236}">
                <a16:creationId xmlns:a16="http://schemas.microsoft.com/office/drawing/2014/main" id="{58CAB236-C253-4627-91A9-CC0927F6EA9E}"/>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FAE81F8B-25DC-4681-ABEC-220894C838B0}"/>
              </a:ext>
            </a:extLst>
          </p:cNvPr>
          <p:cNvSpPr>
            <a:spLocks noGrp="1"/>
          </p:cNvSpPr>
          <p:nvPr>
            <p:ph type="sldNum" sz="quarter" idx="12"/>
          </p:nvPr>
        </p:nvSpPr>
        <p:spPr/>
        <p:txBody>
          <a:bodyPr/>
          <a:lstStyle/>
          <a:p>
            <a:fld id="{8A97CE7F-D2F0-4A13-90B5-B8A2B53A7A95}" type="slidenum">
              <a:rPr lang="ru-RU" smtClean="0"/>
              <a:t>‹#›</a:t>
            </a:fld>
            <a:endParaRPr lang="ru-RU"/>
          </a:p>
        </p:txBody>
      </p:sp>
    </p:spTree>
    <p:extLst>
      <p:ext uri="{BB962C8B-B14F-4D97-AF65-F5344CB8AC3E}">
        <p14:creationId xmlns:p14="http://schemas.microsoft.com/office/powerpoint/2010/main" val="2995877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1EAB87D-8194-44C4-AD1A-C06A38B11E08}"/>
              </a:ext>
            </a:extLst>
          </p:cNvPr>
          <p:cNvSpPr>
            <a:spLocks noGrp="1"/>
          </p:cNvSpPr>
          <p:nvPr>
            <p:ph type="dt" sz="half" idx="10"/>
          </p:nvPr>
        </p:nvSpPr>
        <p:spPr/>
        <p:txBody>
          <a:bodyPr/>
          <a:lstStyle/>
          <a:p>
            <a:fld id="{7F28A313-A67E-4C6E-B9B5-40279BC6E9FF}" type="datetimeFigureOut">
              <a:rPr lang="ru-RU" smtClean="0"/>
              <a:t>03.10.2024</a:t>
            </a:fld>
            <a:endParaRPr lang="ru-RU"/>
          </a:p>
        </p:txBody>
      </p:sp>
      <p:sp>
        <p:nvSpPr>
          <p:cNvPr id="3" name="Нижний колонтитул 2">
            <a:extLst>
              <a:ext uri="{FF2B5EF4-FFF2-40B4-BE49-F238E27FC236}">
                <a16:creationId xmlns:a16="http://schemas.microsoft.com/office/drawing/2014/main" id="{8B8E7F75-A1D8-45A2-B43C-3EE872275AE0}"/>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1377B5C1-7E7F-4467-BEB0-AF8F9E19B6FD}"/>
              </a:ext>
            </a:extLst>
          </p:cNvPr>
          <p:cNvSpPr>
            <a:spLocks noGrp="1"/>
          </p:cNvSpPr>
          <p:nvPr>
            <p:ph type="sldNum" sz="quarter" idx="12"/>
          </p:nvPr>
        </p:nvSpPr>
        <p:spPr/>
        <p:txBody>
          <a:bodyPr/>
          <a:lstStyle/>
          <a:p>
            <a:fld id="{8A97CE7F-D2F0-4A13-90B5-B8A2B53A7A95}" type="slidenum">
              <a:rPr lang="ru-RU" smtClean="0"/>
              <a:t>‹#›</a:t>
            </a:fld>
            <a:endParaRPr lang="ru-RU"/>
          </a:p>
        </p:txBody>
      </p:sp>
    </p:spTree>
    <p:extLst>
      <p:ext uri="{BB962C8B-B14F-4D97-AF65-F5344CB8AC3E}">
        <p14:creationId xmlns:p14="http://schemas.microsoft.com/office/powerpoint/2010/main" val="979397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12EA5B-0A74-4E00-9B65-AFC6DAD0E15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FFCE81D0-E248-439E-92FE-A06C1A5AE4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DD69F06-9447-4FD3-8A23-8076535DC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E196CCF-898A-4E26-AA95-DB2FCEC6283F}"/>
              </a:ext>
            </a:extLst>
          </p:cNvPr>
          <p:cNvSpPr>
            <a:spLocks noGrp="1"/>
          </p:cNvSpPr>
          <p:nvPr>
            <p:ph type="dt" sz="half" idx="10"/>
          </p:nvPr>
        </p:nvSpPr>
        <p:spPr/>
        <p:txBody>
          <a:bodyPr/>
          <a:lstStyle/>
          <a:p>
            <a:fld id="{7F28A313-A67E-4C6E-B9B5-40279BC6E9FF}" type="datetimeFigureOut">
              <a:rPr lang="ru-RU" smtClean="0"/>
              <a:t>03.10.2024</a:t>
            </a:fld>
            <a:endParaRPr lang="ru-RU"/>
          </a:p>
        </p:txBody>
      </p:sp>
      <p:sp>
        <p:nvSpPr>
          <p:cNvPr id="6" name="Нижний колонтитул 5">
            <a:extLst>
              <a:ext uri="{FF2B5EF4-FFF2-40B4-BE49-F238E27FC236}">
                <a16:creationId xmlns:a16="http://schemas.microsoft.com/office/drawing/2014/main" id="{E47C7AB6-2503-4934-80CE-76305536E1D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3754CD5-F901-4DFC-9D05-6BB5DFC054DC}"/>
              </a:ext>
            </a:extLst>
          </p:cNvPr>
          <p:cNvSpPr>
            <a:spLocks noGrp="1"/>
          </p:cNvSpPr>
          <p:nvPr>
            <p:ph type="sldNum" sz="quarter" idx="12"/>
          </p:nvPr>
        </p:nvSpPr>
        <p:spPr/>
        <p:txBody>
          <a:bodyPr/>
          <a:lstStyle/>
          <a:p>
            <a:fld id="{8A97CE7F-D2F0-4A13-90B5-B8A2B53A7A95}" type="slidenum">
              <a:rPr lang="ru-RU" smtClean="0"/>
              <a:t>‹#›</a:t>
            </a:fld>
            <a:endParaRPr lang="ru-RU"/>
          </a:p>
        </p:txBody>
      </p:sp>
    </p:spTree>
    <p:extLst>
      <p:ext uri="{BB962C8B-B14F-4D97-AF65-F5344CB8AC3E}">
        <p14:creationId xmlns:p14="http://schemas.microsoft.com/office/powerpoint/2010/main" val="8080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A5CC77-7208-4CBF-B66A-8FF4FDC79B2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DCB4ABEE-D786-4959-BED1-A3E789BEF6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349FF1FF-0F09-452E-87DA-D29C6EDC9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10FD6D2-D7CA-4859-BDCF-83F699D41BFC}"/>
              </a:ext>
            </a:extLst>
          </p:cNvPr>
          <p:cNvSpPr>
            <a:spLocks noGrp="1"/>
          </p:cNvSpPr>
          <p:nvPr>
            <p:ph type="dt" sz="half" idx="10"/>
          </p:nvPr>
        </p:nvSpPr>
        <p:spPr/>
        <p:txBody>
          <a:bodyPr/>
          <a:lstStyle/>
          <a:p>
            <a:fld id="{7F28A313-A67E-4C6E-B9B5-40279BC6E9FF}" type="datetimeFigureOut">
              <a:rPr lang="ru-RU" smtClean="0"/>
              <a:t>03.10.2024</a:t>
            </a:fld>
            <a:endParaRPr lang="ru-RU"/>
          </a:p>
        </p:txBody>
      </p:sp>
      <p:sp>
        <p:nvSpPr>
          <p:cNvPr id="6" name="Нижний колонтитул 5">
            <a:extLst>
              <a:ext uri="{FF2B5EF4-FFF2-40B4-BE49-F238E27FC236}">
                <a16:creationId xmlns:a16="http://schemas.microsoft.com/office/drawing/2014/main" id="{7963CB86-2A7C-413E-A660-5A7A1F521F1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2B3CD13-D1E6-42B5-83D0-2B72203D0B45}"/>
              </a:ext>
            </a:extLst>
          </p:cNvPr>
          <p:cNvSpPr>
            <a:spLocks noGrp="1"/>
          </p:cNvSpPr>
          <p:nvPr>
            <p:ph type="sldNum" sz="quarter" idx="12"/>
          </p:nvPr>
        </p:nvSpPr>
        <p:spPr/>
        <p:txBody>
          <a:bodyPr/>
          <a:lstStyle/>
          <a:p>
            <a:fld id="{8A97CE7F-D2F0-4A13-90B5-B8A2B53A7A95}" type="slidenum">
              <a:rPr lang="ru-RU" smtClean="0"/>
              <a:t>‹#›</a:t>
            </a:fld>
            <a:endParaRPr lang="ru-RU"/>
          </a:p>
        </p:txBody>
      </p:sp>
    </p:spTree>
    <p:extLst>
      <p:ext uri="{BB962C8B-B14F-4D97-AF65-F5344CB8AC3E}">
        <p14:creationId xmlns:p14="http://schemas.microsoft.com/office/powerpoint/2010/main" val="2983967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87BE92-FDDC-43B3-BC4A-7FB9AF15BE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5F8B4E7-8D46-48A5-8182-CDD6094F90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A4A6071-97BF-4DA4-8A0D-FD6AB8D44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28A313-A67E-4C6E-B9B5-40279BC6E9FF}" type="datetimeFigureOut">
              <a:rPr lang="ru-RU" smtClean="0"/>
              <a:t>03.10.2024</a:t>
            </a:fld>
            <a:endParaRPr lang="ru-RU"/>
          </a:p>
        </p:txBody>
      </p:sp>
      <p:sp>
        <p:nvSpPr>
          <p:cNvPr id="5" name="Нижний колонтитул 4">
            <a:extLst>
              <a:ext uri="{FF2B5EF4-FFF2-40B4-BE49-F238E27FC236}">
                <a16:creationId xmlns:a16="http://schemas.microsoft.com/office/drawing/2014/main" id="{AC62BA07-E786-4872-B14F-C92E1DFCAC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4A898EB1-EA1E-42C1-8335-368CCEEC20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7CE7F-D2F0-4A13-90B5-B8A2B53A7A95}" type="slidenum">
              <a:rPr lang="ru-RU" smtClean="0"/>
              <a:t>‹#›</a:t>
            </a:fld>
            <a:endParaRPr lang="ru-RU"/>
          </a:p>
        </p:txBody>
      </p:sp>
    </p:spTree>
    <p:extLst>
      <p:ext uri="{BB962C8B-B14F-4D97-AF65-F5344CB8AC3E}">
        <p14:creationId xmlns:p14="http://schemas.microsoft.com/office/powerpoint/2010/main" val="1730831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x2ipi.ru/vesti/mnogokanalnye-stancii"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6AA020-5747-4451-B159-5360DF91B2D9}"/>
              </a:ext>
            </a:extLst>
          </p:cNvPr>
          <p:cNvSpPr>
            <a:spLocks noGrp="1"/>
          </p:cNvSpPr>
          <p:nvPr>
            <p:ph type="ctrTitle"/>
          </p:nvPr>
        </p:nvSpPr>
        <p:spPr/>
        <p:txBody>
          <a:bodyPr/>
          <a:lstStyle/>
          <a:p>
            <a:r>
              <a:rPr lang="ru-RU" dirty="0"/>
              <a:t>Описание реализованного алгоритма</a:t>
            </a:r>
          </a:p>
        </p:txBody>
      </p:sp>
      <p:sp>
        <p:nvSpPr>
          <p:cNvPr id="3" name="Подзаголовок 2">
            <a:extLst>
              <a:ext uri="{FF2B5EF4-FFF2-40B4-BE49-F238E27FC236}">
                <a16:creationId xmlns:a16="http://schemas.microsoft.com/office/drawing/2014/main" id="{79B4E394-2E9A-4F64-9FC3-1E986928C38B}"/>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205443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93A4FD6-C612-4A68-A66B-51B4312A344E}"/>
              </a:ext>
            </a:extLst>
          </p:cNvPr>
          <p:cNvSpPr>
            <a:spLocks noGrp="1"/>
          </p:cNvSpPr>
          <p:nvPr>
            <p:ph idx="1"/>
          </p:nvPr>
        </p:nvSpPr>
        <p:spPr/>
        <p:txBody>
          <a:bodyPr/>
          <a:lstStyle/>
          <a:p>
            <a:pPr marL="0" indent="0">
              <a:buNone/>
            </a:pPr>
            <a:r>
              <a:rPr lang="ru-RU" dirty="0"/>
              <a:t>Обоснование алгоритма:</a:t>
            </a:r>
          </a:p>
          <a:p>
            <a:pPr lvl="1"/>
            <a:r>
              <a:rPr lang="ru-RU" dirty="0"/>
              <a:t>Алгоритм был разработан по принципу тестирования – создается тест и пишется код, который решает этот тест</a:t>
            </a:r>
          </a:p>
          <a:p>
            <a:pPr lvl="1"/>
            <a:r>
              <a:rPr lang="ru-RU" dirty="0"/>
              <a:t>Первый вариант кода написан для простых случаев (название диполя : </a:t>
            </a:r>
            <a:r>
              <a:rPr lang="en-US" dirty="0"/>
              <a:t>[</a:t>
            </a:r>
            <a:r>
              <a:rPr lang="ru-RU" dirty="0"/>
              <a:t>список подходящих каналов для коммутации</a:t>
            </a:r>
            <a:r>
              <a:rPr lang="en-US" dirty="0"/>
              <a:t>]</a:t>
            </a:r>
            <a:r>
              <a:rPr lang="ru-RU" dirty="0"/>
              <a:t>):</a:t>
            </a:r>
          </a:p>
          <a:p>
            <a:pPr lvl="2"/>
            <a:r>
              <a:rPr lang="ru-RU" dirty="0"/>
              <a:t>1: </a:t>
            </a:r>
            <a:r>
              <a:rPr lang="en-US" dirty="0"/>
              <a:t>[</a:t>
            </a:r>
            <a:r>
              <a:rPr lang="ru-RU" dirty="0"/>
              <a:t>1</a:t>
            </a:r>
            <a:r>
              <a:rPr lang="en-US" dirty="0"/>
              <a:t>]</a:t>
            </a:r>
            <a:r>
              <a:rPr lang="ru-RU" dirty="0"/>
              <a:t>, 2:</a:t>
            </a:r>
            <a:r>
              <a:rPr lang="en-US" dirty="0"/>
              <a:t> [1, 2]</a:t>
            </a:r>
            <a:r>
              <a:rPr lang="ru-RU" dirty="0"/>
              <a:t> – подойдет взять по порядку диполи и пытаться коммутировать с каналами по порядку</a:t>
            </a:r>
          </a:p>
          <a:p>
            <a:pPr lvl="2"/>
            <a:r>
              <a:rPr lang="ru-RU" dirty="0"/>
              <a:t>Тест 1:</a:t>
            </a:r>
            <a:r>
              <a:rPr lang="en-US" dirty="0"/>
              <a:t>[1</a:t>
            </a:r>
            <a:r>
              <a:rPr lang="ru-RU" dirty="0"/>
              <a:t>, 2</a:t>
            </a:r>
            <a:r>
              <a:rPr lang="en-US" dirty="0"/>
              <a:t>], 2:[1] </a:t>
            </a:r>
            <a:r>
              <a:rPr lang="ru-RU" dirty="0"/>
              <a:t>предыдущий код решает неверно. Если сортировать по популярности каналы и сначала подбирать для менее популярного канала, этот тест будет пройден</a:t>
            </a:r>
          </a:p>
          <a:p>
            <a:pPr lvl="2"/>
            <a:r>
              <a:rPr lang="ru-RU" dirty="0"/>
              <a:t>Тест 1:</a:t>
            </a:r>
            <a:r>
              <a:rPr lang="en-US" dirty="0"/>
              <a:t>[1], </a:t>
            </a:r>
            <a:r>
              <a:rPr lang="ru-RU" dirty="0"/>
              <a:t>2:</a:t>
            </a:r>
            <a:r>
              <a:rPr lang="en-US" dirty="0"/>
              <a:t>[</a:t>
            </a:r>
            <a:r>
              <a:rPr lang="ru-RU" dirty="0"/>
              <a:t>1, </a:t>
            </a:r>
            <a:r>
              <a:rPr lang="en-US" dirty="0"/>
              <a:t>2], </a:t>
            </a:r>
            <a:r>
              <a:rPr lang="ru-RU" dirty="0"/>
              <a:t>3:</a:t>
            </a:r>
            <a:r>
              <a:rPr lang="en-US" dirty="0"/>
              <a:t>[2]</a:t>
            </a:r>
            <a:r>
              <a:rPr lang="ru-RU" dirty="0"/>
              <a:t>, 4:</a:t>
            </a:r>
            <a:r>
              <a:rPr lang="en-US" dirty="0"/>
              <a:t>[2] </a:t>
            </a:r>
            <a:r>
              <a:rPr lang="ru-RU" dirty="0"/>
              <a:t>предыдущий код решает неверно. Если сортировать диполи по универсальности – по возрастанию длины списка, то тест будет пройден</a:t>
            </a:r>
          </a:p>
        </p:txBody>
      </p:sp>
      <p:sp>
        <p:nvSpPr>
          <p:cNvPr id="4" name="Заголовок 1">
            <a:extLst>
              <a:ext uri="{FF2B5EF4-FFF2-40B4-BE49-F238E27FC236}">
                <a16:creationId xmlns:a16="http://schemas.microsoft.com/office/drawing/2014/main" id="{A0905276-03FA-4190-96AE-AE8C70CC61EF}"/>
              </a:ext>
            </a:extLst>
          </p:cNvPr>
          <p:cNvSpPr>
            <a:spLocks noGrp="1"/>
          </p:cNvSpPr>
          <p:nvPr>
            <p:ph type="title"/>
          </p:nvPr>
        </p:nvSpPr>
        <p:spPr>
          <a:xfrm>
            <a:off x="838200" y="365125"/>
            <a:ext cx="10515600" cy="1325563"/>
          </a:xfrm>
        </p:spPr>
        <p:txBody>
          <a:bodyPr>
            <a:normAutofit fontScale="90000"/>
          </a:bodyPr>
          <a:lstStyle/>
          <a:p>
            <a:pPr algn="ctr"/>
            <a:r>
              <a:rPr lang="ru-RU" dirty="0"/>
              <a:t>Алгоритмическая часть</a:t>
            </a:r>
            <a:br>
              <a:rPr lang="ru-RU" dirty="0"/>
            </a:br>
            <a:r>
              <a:rPr lang="ru-RU" dirty="0"/>
              <a:t>Независимые каналы</a:t>
            </a:r>
            <a:br>
              <a:rPr lang="ru-RU" dirty="0"/>
            </a:br>
            <a:r>
              <a:rPr lang="ru-RU" dirty="0"/>
              <a:t>Предобработка</a:t>
            </a:r>
          </a:p>
        </p:txBody>
      </p:sp>
    </p:spTree>
    <p:extLst>
      <p:ext uri="{BB962C8B-B14F-4D97-AF65-F5344CB8AC3E}">
        <p14:creationId xmlns:p14="http://schemas.microsoft.com/office/powerpoint/2010/main" val="1613759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
            <a:extLst>
              <a:ext uri="{FF2B5EF4-FFF2-40B4-BE49-F238E27FC236}">
                <a16:creationId xmlns:a16="http://schemas.microsoft.com/office/drawing/2014/main" id="{4AB1F04F-3F9C-41B7-B2A7-1728B47AE03D}"/>
              </a:ext>
            </a:extLst>
          </p:cNvPr>
          <p:cNvSpPr>
            <a:spLocks noGrp="1"/>
          </p:cNvSpPr>
          <p:nvPr>
            <p:ph type="title"/>
          </p:nvPr>
        </p:nvSpPr>
        <p:spPr>
          <a:xfrm>
            <a:off x="838200" y="365125"/>
            <a:ext cx="10515600" cy="1325563"/>
          </a:xfrm>
        </p:spPr>
        <p:txBody>
          <a:bodyPr/>
          <a:lstStyle/>
          <a:p>
            <a:pPr algn="ctr"/>
            <a:r>
              <a:rPr lang="ru-RU" dirty="0"/>
              <a:t>Алгоритмическая часть</a:t>
            </a:r>
            <a:br>
              <a:rPr lang="ru-RU" dirty="0"/>
            </a:br>
            <a:r>
              <a:rPr lang="ru-RU" dirty="0"/>
              <a:t>Независимые каналы</a:t>
            </a:r>
          </a:p>
        </p:txBody>
      </p:sp>
      <p:sp>
        <p:nvSpPr>
          <p:cNvPr id="12" name="Объект 2">
            <a:extLst>
              <a:ext uri="{FF2B5EF4-FFF2-40B4-BE49-F238E27FC236}">
                <a16:creationId xmlns:a16="http://schemas.microsoft.com/office/drawing/2014/main" id="{5F4CF4A5-7930-4804-BD25-553E53ECDAA7}"/>
              </a:ext>
            </a:extLst>
          </p:cNvPr>
          <p:cNvSpPr txBox="1">
            <a:spLocks noGrp="1"/>
          </p:cNvSpPr>
          <p:nvPr>
            <p:ph idx="1"/>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dirty="0"/>
              <a:t>Алгоритм распределения каналов по измерениям:</a:t>
            </a:r>
          </a:p>
          <a:p>
            <a:pPr lvl="1"/>
            <a:r>
              <a:rPr lang="ru-RU" dirty="0"/>
              <a:t>Для каждого канала требуется подобрать диполь для  коммутации или установить, что такого нет</a:t>
            </a:r>
          </a:p>
          <a:p>
            <a:pPr lvl="1"/>
            <a:r>
              <a:rPr lang="ru-RU" dirty="0"/>
              <a:t>Каждый приемный диполь проходит проверку на возможность коммутации:</a:t>
            </a:r>
          </a:p>
          <a:p>
            <a:pPr lvl="2"/>
            <a:r>
              <a:rPr lang="ru-RU" dirty="0"/>
              <a:t>Проверка условия - либо первый выход может коммутировать </a:t>
            </a:r>
            <a:r>
              <a:rPr lang="en-US" dirty="0"/>
              <a:t>M, </a:t>
            </a:r>
            <a:r>
              <a:rPr lang="ru-RU" dirty="0"/>
              <a:t>а второй </a:t>
            </a:r>
            <a:r>
              <a:rPr lang="en-US" dirty="0"/>
              <a:t>N</a:t>
            </a:r>
            <a:r>
              <a:rPr lang="ru-RU" dirty="0"/>
              <a:t>, либо наоборот</a:t>
            </a:r>
          </a:p>
          <a:p>
            <a:pPr lvl="2"/>
            <a:r>
              <a:rPr lang="ru-RU" dirty="0"/>
              <a:t>В случае успеха пара считается измеренной, а алгоритм переходит к следующему каналу</a:t>
            </a:r>
          </a:p>
          <a:p>
            <a:pPr lvl="2"/>
            <a:r>
              <a:rPr lang="ru-RU" dirty="0"/>
              <a:t>В случае неудачи продолжается поиск подходящей электродной пары </a:t>
            </a:r>
          </a:p>
        </p:txBody>
      </p:sp>
    </p:spTree>
    <p:extLst>
      <p:ext uri="{BB962C8B-B14F-4D97-AF65-F5344CB8AC3E}">
        <p14:creationId xmlns:p14="http://schemas.microsoft.com/office/powerpoint/2010/main" val="838260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C930CA37-0D6F-4B45-AE2B-8E681D972E14}"/>
              </a:ext>
            </a:extLst>
          </p:cNvPr>
          <p:cNvSpPr>
            <a:spLocks noGrp="1"/>
          </p:cNvSpPr>
          <p:nvPr>
            <p:ph type="title"/>
          </p:nvPr>
        </p:nvSpPr>
        <p:spPr>
          <a:xfrm>
            <a:off x="838200" y="365125"/>
            <a:ext cx="10515600" cy="1325563"/>
          </a:xfrm>
        </p:spPr>
        <p:txBody>
          <a:bodyPr/>
          <a:lstStyle/>
          <a:p>
            <a:pPr algn="ctr"/>
            <a:r>
              <a:rPr lang="ru-RU" dirty="0"/>
              <a:t>Алгоритмическая часть</a:t>
            </a:r>
            <a:br>
              <a:rPr lang="ru-RU" dirty="0"/>
            </a:br>
            <a:r>
              <a:rPr lang="ru-RU" dirty="0"/>
              <a:t>Сегменты</a:t>
            </a:r>
          </a:p>
        </p:txBody>
      </p:sp>
      <p:sp>
        <p:nvSpPr>
          <p:cNvPr id="6" name="Объект 4">
            <a:extLst>
              <a:ext uri="{FF2B5EF4-FFF2-40B4-BE49-F238E27FC236}">
                <a16:creationId xmlns:a16="http://schemas.microsoft.com/office/drawing/2014/main" id="{218827B8-235C-46AE-8B33-C8DB9ED825AA}"/>
              </a:ext>
            </a:extLst>
          </p:cNvPr>
          <p:cNvSpPr>
            <a:spLocks noGrp="1"/>
          </p:cNvSpPr>
          <p:nvPr>
            <p:ph idx="1"/>
          </p:nvPr>
        </p:nvSpPr>
        <p:spPr>
          <a:xfrm>
            <a:off x="838200" y="1825625"/>
            <a:ext cx="10515600" cy="4351338"/>
          </a:xfrm>
        </p:spPr>
        <p:txBody>
          <a:bodyPr/>
          <a:lstStyle/>
          <a:p>
            <a:r>
              <a:rPr lang="ru-RU" dirty="0"/>
              <a:t>Изначально имеем список востребованности каналов. Худшее решение – использовать самый востребованный канал все разы. Если для каждого диполя выбирать наименее популярный канал, то худшее решение будет уменьшатся.</a:t>
            </a:r>
          </a:p>
          <a:p>
            <a:r>
              <a:rPr lang="ru-RU" dirty="0"/>
              <a:t>Сортируем диполи в порядке возрастания длины</a:t>
            </a:r>
          </a:p>
          <a:p>
            <a:r>
              <a:rPr lang="ru-RU" dirty="0"/>
              <a:t>Для каждого диполя подбираем самый непопулярный канал</a:t>
            </a:r>
          </a:p>
          <a:p>
            <a:r>
              <a:rPr lang="ru-RU" dirty="0"/>
              <a:t>Обновляем список популярности каналов</a:t>
            </a:r>
          </a:p>
        </p:txBody>
      </p:sp>
    </p:spTree>
    <p:extLst>
      <p:ext uri="{BB962C8B-B14F-4D97-AF65-F5344CB8AC3E}">
        <p14:creationId xmlns:p14="http://schemas.microsoft.com/office/powerpoint/2010/main" val="1043795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2F2A4FE-1C49-406D-9588-C38B7A67288B}"/>
              </a:ext>
            </a:extLst>
          </p:cNvPr>
          <p:cNvSpPr>
            <a:spLocks noGrp="1"/>
          </p:cNvSpPr>
          <p:nvPr>
            <p:ph idx="1"/>
          </p:nvPr>
        </p:nvSpPr>
        <p:spPr/>
        <p:txBody>
          <a:bodyPr/>
          <a:lstStyle/>
          <a:p>
            <a:pPr marL="0" indent="0">
              <a:buNone/>
            </a:pPr>
            <a:r>
              <a:rPr lang="ru-RU" dirty="0"/>
              <a:t>Особенности станции</a:t>
            </a:r>
          </a:p>
          <a:p>
            <a:pPr lvl="1"/>
            <a:r>
              <a:rPr lang="ru-RU" dirty="0"/>
              <a:t>Один электрод измеряется двумя соседними каналами, что позволяет использовать </a:t>
            </a:r>
            <a:r>
              <a:rPr lang="en-US" dirty="0"/>
              <a:t>n+1 </a:t>
            </a:r>
            <a:r>
              <a:rPr lang="ru-RU" dirty="0"/>
              <a:t>релейную группу, вместо </a:t>
            </a:r>
            <a:r>
              <a:rPr lang="en-US" dirty="0"/>
              <a:t>n*2, </a:t>
            </a:r>
            <a:r>
              <a:rPr lang="ru-RU" dirty="0"/>
              <a:t>где </a:t>
            </a:r>
            <a:r>
              <a:rPr lang="en-US" dirty="0"/>
              <a:t>n – </a:t>
            </a:r>
            <a:r>
              <a:rPr lang="ru-RU" dirty="0"/>
              <a:t>число каналов</a:t>
            </a:r>
          </a:p>
          <a:p>
            <a:pPr lvl="1"/>
            <a:r>
              <a:rPr lang="ru-RU" dirty="0"/>
              <a:t>Для эффективной работы необходимо составлять цепочки электродов</a:t>
            </a:r>
          </a:p>
          <a:p>
            <a:pPr lvl="1"/>
            <a:r>
              <a:rPr lang="ru-RU" dirty="0"/>
              <a:t>В местах, где цепочку составить нельзя появляются лишние измерения</a:t>
            </a:r>
          </a:p>
          <a:p>
            <a:pPr lvl="1"/>
            <a:r>
              <a:rPr lang="ru-RU" dirty="0"/>
              <a:t>Скорость работы в худшем случае, как у станции с </a:t>
            </a:r>
            <a:r>
              <a:rPr lang="en-US" dirty="0"/>
              <a:t>(n+1)</a:t>
            </a:r>
            <a:r>
              <a:rPr lang="ru-RU" dirty="0"/>
              <a:t> </a:t>
            </a:r>
            <a:r>
              <a:rPr lang="en-US" dirty="0"/>
              <a:t>/2 </a:t>
            </a:r>
            <a:r>
              <a:rPr lang="ru-RU" dirty="0"/>
              <a:t>каналами</a:t>
            </a:r>
          </a:p>
          <a:p>
            <a:pPr marL="457200" lvl="1" indent="0">
              <a:buNone/>
            </a:pPr>
            <a:endParaRPr lang="ru-RU" dirty="0"/>
          </a:p>
        </p:txBody>
      </p:sp>
      <p:sp>
        <p:nvSpPr>
          <p:cNvPr id="5" name="Заголовок 1">
            <a:extLst>
              <a:ext uri="{FF2B5EF4-FFF2-40B4-BE49-F238E27FC236}">
                <a16:creationId xmlns:a16="http://schemas.microsoft.com/office/drawing/2014/main" id="{3CF873F1-1249-49A9-81B8-9F20E1EC7C61}"/>
              </a:ext>
            </a:extLst>
          </p:cNvPr>
          <p:cNvSpPr>
            <a:spLocks noGrp="1"/>
          </p:cNvSpPr>
          <p:nvPr>
            <p:ph type="title"/>
          </p:nvPr>
        </p:nvSpPr>
        <p:spPr>
          <a:xfrm>
            <a:off x="838200" y="365125"/>
            <a:ext cx="10515600" cy="1325563"/>
          </a:xfrm>
        </p:spPr>
        <p:txBody>
          <a:bodyPr/>
          <a:lstStyle/>
          <a:p>
            <a:pPr algn="ctr"/>
            <a:r>
              <a:rPr lang="ru-RU" dirty="0"/>
              <a:t>Алгоритмическая часть</a:t>
            </a:r>
            <a:br>
              <a:rPr lang="ru-RU" dirty="0"/>
            </a:br>
            <a:r>
              <a:rPr lang="ru-RU" dirty="0"/>
              <a:t>Общий электрод</a:t>
            </a:r>
          </a:p>
        </p:txBody>
      </p:sp>
    </p:spTree>
    <p:extLst>
      <p:ext uri="{BB962C8B-B14F-4D97-AF65-F5344CB8AC3E}">
        <p14:creationId xmlns:p14="http://schemas.microsoft.com/office/powerpoint/2010/main" val="2375711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DAE1B14-6E25-4E3C-A39B-C1D2BD55C5E4}"/>
              </a:ext>
            </a:extLst>
          </p:cNvPr>
          <p:cNvSpPr>
            <a:spLocks noGrp="1"/>
          </p:cNvSpPr>
          <p:nvPr>
            <p:ph idx="1"/>
          </p:nvPr>
        </p:nvSpPr>
        <p:spPr/>
        <p:txBody>
          <a:bodyPr/>
          <a:lstStyle/>
          <a:p>
            <a:pPr marL="0" indent="0">
              <a:buNone/>
            </a:pPr>
            <a:r>
              <a:rPr lang="ru-RU" dirty="0"/>
              <a:t>Подзадачи</a:t>
            </a:r>
            <a:r>
              <a:rPr lang="en-US" dirty="0"/>
              <a:t>:</a:t>
            </a:r>
          </a:p>
          <a:p>
            <a:pPr lvl="1"/>
            <a:r>
              <a:rPr lang="ru-RU" dirty="0"/>
              <a:t>Чтение протокола</a:t>
            </a:r>
          </a:p>
          <a:p>
            <a:pPr lvl="1"/>
            <a:r>
              <a:rPr lang="ru-RU" dirty="0"/>
              <a:t>Формирования графа в виде словаря смежности</a:t>
            </a:r>
          </a:p>
          <a:p>
            <a:pPr lvl="1"/>
            <a:r>
              <a:rPr lang="ru-RU" dirty="0"/>
              <a:t>Поиск в глубину</a:t>
            </a:r>
            <a:endParaRPr lang="en-US" dirty="0"/>
          </a:p>
          <a:p>
            <a:pPr lvl="1"/>
            <a:r>
              <a:rPr lang="ru-RU" dirty="0"/>
              <a:t>Формирование отсортированного по длине списка цепочек</a:t>
            </a:r>
          </a:p>
          <a:p>
            <a:pPr lvl="1"/>
            <a:r>
              <a:rPr lang="ru-RU" dirty="0"/>
              <a:t>Упаковка цепочек жадным алгоритмом</a:t>
            </a:r>
          </a:p>
          <a:p>
            <a:pPr lvl="1"/>
            <a:r>
              <a:rPr lang="ru-RU" dirty="0"/>
              <a:t>Вывод последовательности измерений для станции</a:t>
            </a:r>
          </a:p>
          <a:p>
            <a:pPr lvl="1"/>
            <a:endParaRPr lang="ru-RU" dirty="0"/>
          </a:p>
          <a:p>
            <a:pPr lvl="1"/>
            <a:endParaRPr lang="ru-RU" dirty="0"/>
          </a:p>
        </p:txBody>
      </p:sp>
      <p:sp>
        <p:nvSpPr>
          <p:cNvPr id="7" name="Заголовок 1">
            <a:extLst>
              <a:ext uri="{FF2B5EF4-FFF2-40B4-BE49-F238E27FC236}">
                <a16:creationId xmlns:a16="http://schemas.microsoft.com/office/drawing/2014/main" id="{58A6100F-ACC0-4A80-81B2-19A4FCE12C4A}"/>
              </a:ext>
            </a:extLst>
          </p:cNvPr>
          <p:cNvSpPr>
            <a:spLocks noGrp="1"/>
          </p:cNvSpPr>
          <p:nvPr>
            <p:ph type="title"/>
          </p:nvPr>
        </p:nvSpPr>
        <p:spPr>
          <a:xfrm>
            <a:off x="838200" y="365125"/>
            <a:ext cx="10515600" cy="1325563"/>
          </a:xfrm>
        </p:spPr>
        <p:txBody>
          <a:bodyPr/>
          <a:lstStyle/>
          <a:p>
            <a:pPr algn="ctr"/>
            <a:r>
              <a:rPr lang="ru-RU" dirty="0"/>
              <a:t>Алгоритмическая часть</a:t>
            </a:r>
            <a:br>
              <a:rPr lang="ru-RU" dirty="0"/>
            </a:br>
            <a:r>
              <a:rPr lang="ru-RU" dirty="0"/>
              <a:t>Общий электрод</a:t>
            </a:r>
          </a:p>
        </p:txBody>
      </p:sp>
    </p:spTree>
    <p:extLst>
      <p:ext uri="{BB962C8B-B14F-4D97-AF65-F5344CB8AC3E}">
        <p14:creationId xmlns:p14="http://schemas.microsoft.com/office/powerpoint/2010/main" val="895608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2F8A723-E1B8-4A4A-9EB3-5167F8E7C4E7}"/>
              </a:ext>
            </a:extLst>
          </p:cNvPr>
          <p:cNvSpPr>
            <a:spLocks noGrp="1"/>
          </p:cNvSpPr>
          <p:nvPr>
            <p:ph idx="1"/>
          </p:nvPr>
        </p:nvSpPr>
        <p:spPr/>
        <p:txBody>
          <a:bodyPr/>
          <a:lstStyle/>
          <a:p>
            <a:r>
              <a:rPr lang="ru-RU" dirty="0"/>
              <a:t>Для работы программы с общим электродом необходима подготовка протокола – формирование цепочек из диполей по принципу игры в домино</a:t>
            </a:r>
          </a:p>
          <a:p>
            <a:r>
              <a:rPr lang="ru-RU" dirty="0"/>
              <a:t>Требуется создать цепочки и упаковать их по измерительным каналам так плотно, как это возможно</a:t>
            </a:r>
          </a:p>
          <a:p>
            <a:r>
              <a:rPr lang="ru-RU" dirty="0"/>
              <a:t>Решение такой задачи не имеет эффективного алгоритма решения – </a:t>
            </a:r>
            <a:r>
              <a:rPr lang="en-US" dirty="0"/>
              <a:t>NP-</a:t>
            </a:r>
            <a:r>
              <a:rPr lang="ru-RU" dirty="0"/>
              <a:t>сложная задача. Следовательно, требуется найти приближенное решение</a:t>
            </a:r>
          </a:p>
          <a:p>
            <a:endParaRPr lang="ru-RU" dirty="0"/>
          </a:p>
        </p:txBody>
      </p:sp>
      <p:sp>
        <p:nvSpPr>
          <p:cNvPr id="8" name="Заголовок 1">
            <a:extLst>
              <a:ext uri="{FF2B5EF4-FFF2-40B4-BE49-F238E27FC236}">
                <a16:creationId xmlns:a16="http://schemas.microsoft.com/office/drawing/2014/main" id="{D786638F-4CBD-4B77-B8B6-E8F8E81BBF86}"/>
              </a:ext>
            </a:extLst>
          </p:cNvPr>
          <p:cNvSpPr>
            <a:spLocks noGrp="1"/>
          </p:cNvSpPr>
          <p:nvPr>
            <p:ph type="title"/>
          </p:nvPr>
        </p:nvSpPr>
        <p:spPr>
          <a:xfrm>
            <a:off x="838200" y="347369"/>
            <a:ext cx="10515600" cy="1325563"/>
          </a:xfrm>
        </p:spPr>
        <p:txBody>
          <a:bodyPr/>
          <a:lstStyle/>
          <a:p>
            <a:pPr algn="ctr"/>
            <a:r>
              <a:rPr lang="ru-RU" dirty="0"/>
              <a:t>Алгоритмическая часть</a:t>
            </a:r>
            <a:br>
              <a:rPr lang="ru-RU" dirty="0"/>
            </a:br>
            <a:r>
              <a:rPr lang="ru-RU" dirty="0"/>
              <a:t>Общий электрод</a:t>
            </a:r>
          </a:p>
        </p:txBody>
      </p:sp>
    </p:spTree>
    <p:extLst>
      <p:ext uri="{BB962C8B-B14F-4D97-AF65-F5344CB8AC3E}">
        <p14:creationId xmlns:p14="http://schemas.microsoft.com/office/powerpoint/2010/main" val="237446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03DEFEB-719D-4816-B30A-C90248BD66A9}"/>
              </a:ext>
            </a:extLst>
          </p:cNvPr>
          <p:cNvSpPr>
            <a:spLocks noGrp="1"/>
          </p:cNvSpPr>
          <p:nvPr>
            <p:ph idx="1"/>
          </p:nvPr>
        </p:nvSpPr>
        <p:spPr/>
        <p:txBody>
          <a:bodyPr/>
          <a:lstStyle/>
          <a:p>
            <a:pPr marL="0" indent="0">
              <a:buNone/>
            </a:pPr>
            <a:r>
              <a:rPr lang="ru-RU" dirty="0"/>
              <a:t>Особенности исходных данных позволяют сделать некоторые допущения, позволяющие решить задачу:</a:t>
            </a:r>
          </a:p>
          <a:p>
            <a:pPr lvl="1"/>
            <a:r>
              <a:rPr lang="ru-RU" dirty="0"/>
              <a:t>Будем считать, что для любых измерений количество цепочек минимальной длины достаточно для дополнения длинных, что позволяет использовать жадный алгоритм упаковки </a:t>
            </a:r>
          </a:p>
          <a:p>
            <a:pPr lvl="1"/>
            <a:r>
              <a:rPr lang="ru-RU" dirty="0"/>
              <a:t>Наглядно показано, что при рассмотрении числа каналов в районе желаемого, длина максимальной цепочки не превышает количество каналов, что дает нам возможность сформулировать задачу построения цепочек, как поиск самого длинного пути в графе</a:t>
            </a:r>
          </a:p>
          <a:p>
            <a:pPr lvl="1"/>
            <a:r>
              <a:rPr lang="ru-RU" dirty="0"/>
              <a:t>Предполагается отсутствие циклов типа: 1:</a:t>
            </a:r>
            <a:r>
              <a:rPr lang="en-US" dirty="0"/>
              <a:t>[2, 3], 2:[1, 3], 3[1, 2], </a:t>
            </a:r>
            <a:r>
              <a:rPr lang="ru-RU" dirty="0"/>
              <a:t>что позволяет использовать модификацию поиска в глубину для создания цепочки диполей</a:t>
            </a:r>
          </a:p>
        </p:txBody>
      </p:sp>
      <p:sp>
        <p:nvSpPr>
          <p:cNvPr id="6" name="Заголовок 1">
            <a:extLst>
              <a:ext uri="{FF2B5EF4-FFF2-40B4-BE49-F238E27FC236}">
                <a16:creationId xmlns:a16="http://schemas.microsoft.com/office/drawing/2014/main" id="{7D900A82-8799-4548-B0A0-2D6FF9BB2B19}"/>
              </a:ext>
            </a:extLst>
          </p:cNvPr>
          <p:cNvSpPr>
            <a:spLocks noGrp="1"/>
          </p:cNvSpPr>
          <p:nvPr>
            <p:ph type="title"/>
          </p:nvPr>
        </p:nvSpPr>
        <p:spPr>
          <a:xfrm>
            <a:off x="838200" y="365125"/>
            <a:ext cx="10515600" cy="1325563"/>
          </a:xfrm>
        </p:spPr>
        <p:txBody>
          <a:bodyPr/>
          <a:lstStyle/>
          <a:p>
            <a:pPr algn="ctr"/>
            <a:r>
              <a:rPr lang="ru-RU" dirty="0"/>
              <a:t>Алгоритмическая часть</a:t>
            </a:r>
            <a:br>
              <a:rPr lang="ru-RU" dirty="0"/>
            </a:br>
            <a:r>
              <a:rPr lang="ru-RU" dirty="0"/>
              <a:t>Общий электрод</a:t>
            </a:r>
          </a:p>
        </p:txBody>
      </p:sp>
    </p:spTree>
    <p:extLst>
      <p:ext uri="{BB962C8B-B14F-4D97-AF65-F5344CB8AC3E}">
        <p14:creationId xmlns:p14="http://schemas.microsoft.com/office/powerpoint/2010/main" val="3118052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5010055-E2A3-4ABC-8BA5-F4542576494D}"/>
              </a:ext>
            </a:extLst>
          </p:cNvPr>
          <p:cNvSpPr>
            <a:spLocks noGrp="1"/>
          </p:cNvSpPr>
          <p:nvPr>
            <p:ph idx="1"/>
          </p:nvPr>
        </p:nvSpPr>
        <p:spPr>
          <a:xfrm>
            <a:off x="838200" y="1825625"/>
            <a:ext cx="10515600" cy="2012950"/>
          </a:xfrm>
        </p:spPr>
        <p:txBody>
          <a:bodyPr/>
          <a:lstStyle/>
          <a:p>
            <a:pPr marL="0" indent="0">
              <a:buNone/>
            </a:pPr>
            <a:r>
              <a:rPr lang="ru-RU" dirty="0"/>
              <a:t>Чтение протокола</a:t>
            </a:r>
          </a:p>
          <a:p>
            <a:pPr lvl="1"/>
            <a:r>
              <a:rPr lang="ru-RU" dirty="0"/>
              <a:t>Формируется словарь, где ключ – диполь </a:t>
            </a:r>
            <a:r>
              <a:rPr lang="en-US" dirty="0"/>
              <a:t>AB, </a:t>
            </a:r>
            <a:r>
              <a:rPr lang="ru-RU" dirty="0"/>
              <a:t>значение – список диполей </a:t>
            </a:r>
            <a:r>
              <a:rPr lang="en-US" dirty="0"/>
              <a:t>MN</a:t>
            </a:r>
            <a:r>
              <a:rPr lang="ru-RU" dirty="0"/>
              <a:t> </a:t>
            </a:r>
          </a:p>
          <a:p>
            <a:pPr lvl="1"/>
            <a:r>
              <a:rPr lang="ru-RU" dirty="0"/>
              <a:t>Дальнейшая работа происходит внутри словаря поэлементно, поскольку в одном измерении используется только один питающий диполь</a:t>
            </a:r>
          </a:p>
          <a:p>
            <a:pPr lvl="1"/>
            <a:endParaRPr lang="ru-RU" dirty="0"/>
          </a:p>
          <a:p>
            <a:endParaRPr lang="ru-RU" dirty="0"/>
          </a:p>
        </p:txBody>
      </p:sp>
      <p:pic>
        <p:nvPicPr>
          <p:cNvPr id="6" name="Рисунок 5">
            <a:extLst>
              <a:ext uri="{FF2B5EF4-FFF2-40B4-BE49-F238E27FC236}">
                <a16:creationId xmlns:a16="http://schemas.microsoft.com/office/drawing/2014/main" id="{BD61E419-6879-4788-8EA1-AB4695D0FDC5}"/>
              </a:ext>
            </a:extLst>
          </p:cNvPr>
          <p:cNvPicPr>
            <a:picLocks noChangeAspect="1"/>
          </p:cNvPicPr>
          <p:nvPr/>
        </p:nvPicPr>
        <p:blipFill>
          <a:blip r:embed="rId2"/>
          <a:stretch>
            <a:fillRect/>
          </a:stretch>
        </p:blipFill>
        <p:spPr>
          <a:xfrm>
            <a:off x="3095624" y="3773205"/>
            <a:ext cx="5257801" cy="3084795"/>
          </a:xfrm>
          <a:prstGeom prst="rect">
            <a:avLst/>
          </a:prstGeom>
        </p:spPr>
      </p:pic>
      <p:sp>
        <p:nvSpPr>
          <p:cNvPr id="7" name="TextBox 6">
            <a:extLst>
              <a:ext uri="{FF2B5EF4-FFF2-40B4-BE49-F238E27FC236}">
                <a16:creationId xmlns:a16="http://schemas.microsoft.com/office/drawing/2014/main" id="{CDF77FC1-5CF6-48C1-9E3A-F375CDA3C3B9}"/>
              </a:ext>
            </a:extLst>
          </p:cNvPr>
          <p:cNvSpPr txBox="1"/>
          <p:nvPr/>
        </p:nvSpPr>
        <p:spPr>
          <a:xfrm>
            <a:off x="838200" y="3794382"/>
            <a:ext cx="2386013" cy="461665"/>
          </a:xfrm>
          <a:prstGeom prst="rect">
            <a:avLst/>
          </a:prstGeom>
          <a:noFill/>
        </p:spPr>
        <p:txBody>
          <a:bodyPr wrap="square" rtlCol="0">
            <a:spAutoFit/>
          </a:bodyPr>
          <a:lstStyle/>
          <a:p>
            <a:r>
              <a:rPr lang="ru-RU" sz="2400" dirty="0"/>
              <a:t>Пример словаря</a:t>
            </a:r>
          </a:p>
        </p:txBody>
      </p:sp>
      <p:sp>
        <p:nvSpPr>
          <p:cNvPr id="8" name="Заголовок 1">
            <a:extLst>
              <a:ext uri="{FF2B5EF4-FFF2-40B4-BE49-F238E27FC236}">
                <a16:creationId xmlns:a16="http://schemas.microsoft.com/office/drawing/2014/main" id="{9F4B153F-F884-4F20-8D63-A8A9F4826CCC}"/>
              </a:ext>
            </a:extLst>
          </p:cNvPr>
          <p:cNvSpPr>
            <a:spLocks noGrp="1"/>
          </p:cNvSpPr>
          <p:nvPr>
            <p:ph type="title"/>
          </p:nvPr>
        </p:nvSpPr>
        <p:spPr>
          <a:xfrm>
            <a:off x="838200" y="365125"/>
            <a:ext cx="10515600" cy="1325563"/>
          </a:xfrm>
        </p:spPr>
        <p:txBody>
          <a:bodyPr/>
          <a:lstStyle/>
          <a:p>
            <a:pPr algn="ctr"/>
            <a:r>
              <a:rPr lang="ru-RU" dirty="0"/>
              <a:t>Алгоритмическая часть</a:t>
            </a:r>
            <a:br>
              <a:rPr lang="ru-RU" dirty="0"/>
            </a:br>
            <a:r>
              <a:rPr lang="ru-RU" dirty="0"/>
              <a:t>Общий электрод</a:t>
            </a:r>
          </a:p>
        </p:txBody>
      </p:sp>
    </p:spTree>
    <p:extLst>
      <p:ext uri="{BB962C8B-B14F-4D97-AF65-F5344CB8AC3E}">
        <p14:creationId xmlns:p14="http://schemas.microsoft.com/office/powerpoint/2010/main" val="3904942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0E7A057-E980-4E71-A379-1ACA5FA0FF07}"/>
              </a:ext>
            </a:extLst>
          </p:cNvPr>
          <p:cNvSpPr>
            <a:spLocks noGrp="1"/>
          </p:cNvSpPr>
          <p:nvPr>
            <p:ph idx="1"/>
          </p:nvPr>
        </p:nvSpPr>
        <p:spPr/>
        <p:txBody>
          <a:bodyPr/>
          <a:lstStyle/>
          <a:p>
            <a:pPr marL="0" indent="0">
              <a:buNone/>
            </a:pPr>
            <a:r>
              <a:rPr lang="ru-RU" dirty="0"/>
              <a:t>Формирования графа в виде словаря смежности</a:t>
            </a:r>
          </a:p>
          <a:p>
            <a:pPr lvl="1"/>
            <a:r>
              <a:rPr lang="ru-RU" dirty="0"/>
              <a:t>Словарь смежности – для каждого электрода храниться список всех электродов, которые образуют диполи</a:t>
            </a:r>
          </a:p>
          <a:p>
            <a:pPr lvl="1"/>
            <a:r>
              <a:rPr lang="ru-RU" dirty="0"/>
              <a:t>Граф формируется для предстоящего поиска в глубину</a:t>
            </a:r>
            <a:endParaRPr lang="en-US" dirty="0"/>
          </a:p>
          <a:p>
            <a:pPr marL="0" indent="0">
              <a:buNone/>
            </a:pPr>
            <a:r>
              <a:rPr lang="ru-RU" dirty="0"/>
              <a:t>Пример списков смежности</a:t>
            </a:r>
          </a:p>
        </p:txBody>
      </p:sp>
      <p:pic>
        <p:nvPicPr>
          <p:cNvPr id="6" name="Рисунок 5">
            <a:extLst>
              <a:ext uri="{FF2B5EF4-FFF2-40B4-BE49-F238E27FC236}">
                <a16:creationId xmlns:a16="http://schemas.microsoft.com/office/drawing/2014/main" id="{84205BBA-E18D-4F23-ABB9-0A6EE8E94E2E}"/>
              </a:ext>
            </a:extLst>
          </p:cNvPr>
          <p:cNvPicPr>
            <a:picLocks noChangeAspect="1"/>
          </p:cNvPicPr>
          <p:nvPr/>
        </p:nvPicPr>
        <p:blipFill>
          <a:blip r:embed="rId2"/>
          <a:stretch>
            <a:fillRect/>
          </a:stretch>
        </p:blipFill>
        <p:spPr>
          <a:xfrm>
            <a:off x="253013" y="4049703"/>
            <a:ext cx="11685973" cy="502880"/>
          </a:xfrm>
          <a:prstGeom prst="rect">
            <a:avLst/>
          </a:prstGeom>
        </p:spPr>
      </p:pic>
      <p:sp>
        <p:nvSpPr>
          <p:cNvPr id="7" name="Заголовок 1">
            <a:extLst>
              <a:ext uri="{FF2B5EF4-FFF2-40B4-BE49-F238E27FC236}">
                <a16:creationId xmlns:a16="http://schemas.microsoft.com/office/drawing/2014/main" id="{05F2D087-2E5F-4D10-AC2A-D63B43BAE702}"/>
              </a:ext>
            </a:extLst>
          </p:cNvPr>
          <p:cNvSpPr>
            <a:spLocks noGrp="1"/>
          </p:cNvSpPr>
          <p:nvPr>
            <p:ph type="title"/>
          </p:nvPr>
        </p:nvSpPr>
        <p:spPr>
          <a:xfrm>
            <a:off x="838200" y="365125"/>
            <a:ext cx="10515600" cy="1325563"/>
          </a:xfrm>
        </p:spPr>
        <p:txBody>
          <a:bodyPr/>
          <a:lstStyle/>
          <a:p>
            <a:pPr algn="ctr"/>
            <a:r>
              <a:rPr lang="ru-RU" dirty="0"/>
              <a:t>Алгоритмическая часть</a:t>
            </a:r>
            <a:br>
              <a:rPr lang="ru-RU" dirty="0"/>
            </a:br>
            <a:r>
              <a:rPr lang="ru-RU" dirty="0"/>
              <a:t>Общий электрод</a:t>
            </a:r>
          </a:p>
        </p:txBody>
      </p:sp>
    </p:spTree>
    <p:extLst>
      <p:ext uri="{BB962C8B-B14F-4D97-AF65-F5344CB8AC3E}">
        <p14:creationId xmlns:p14="http://schemas.microsoft.com/office/powerpoint/2010/main" val="592113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994088B-1100-4568-83CB-DBDBC96BAA8D}"/>
              </a:ext>
            </a:extLst>
          </p:cNvPr>
          <p:cNvSpPr>
            <a:spLocks noGrp="1"/>
          </p:cNvSpPr>
          <p:nvPr>
            <p:ph idx="1"/>
          </p:nvPr>
        </p:nvSpPr>
        <p:spPr/>
        <p:txBody>
          <a:bodyPr/>
          <a:lstStyle/>
          <a:p>
            <a:pPr marL="0" indent="0">
              <a:buNone/>
            </a:pPr>
            <a:r>
              <a:rPr lang="ru-RU" dirty="0"/>
              <a:t>Поиск в  глубину (</a:t>
            </a:r>
            <a:r>
              <a:rPr lang="ru-RU" dirty="0" err="1"/>
              <a:t>Depth-First</a:t>
            </a:r>
            <a:r>
              <a:rPr lang="ru-RU" dirty="0"/>
              <a:t> </a:t>
            </a:r>
            <a:r>
              <a:rPr lang="ru-RU" dirty="0" err="1"/>
              <a:t>Search</a:t>
            </a:r>
            <a:r>
              <a:rPr lang="ru-RU" dirty="0"/>
              <a:t>, DFS) </a:t>
            </a:r>
          </a:p>
          <a:p>
            <a:pPr lvl="1"/>
            <a:r>
              <a:rPr lang="ru-RU" dirty="0"/>
              <a:t>Поиск в глубину - это алгоритм обхода или поиска в графах и деревьях, который исследует путь настолько глубоко, насколько это возможно, прежде чем вернуться к предыдущему узлу.,</a:t>
            </a:r>
          </a:p>
          <a:p>
            <a:pPr lvl="1"/>
            <a:r>
              <a:rPr lang="ru-RU" dirty="0"/>
              <a:t>В задаче просматривает все варианты цепей из начального электрода и возвращает самую длинную</a:t>
            </a:r>
          </a:p>
        </p:txBody>
      </p:sp>
      <p:pic>
        <p:nvPicPr>
          <p:cNvPr id="5" name="Рисунок 4">
            <a:extLst>
              <a:ext uri="{FF2B5EF4-FFF2-40B4-BE49-F238E27FC236}">
                <a16:creationId xmlns:a16="http://schemas.microsoft.com/office/drawing/2014/main" id="{95ABEA1D-7F46-47E1-833E-60D1321B6CC6}"/>
              </a:ext>
            </a:extLst>
          </p:cNvPr>
          <p:cNvPicPr>
            <a:picLocks noChangeAspect="1"/>
          </p:cNvPicPr>
          <p:nvPr/>
        </p:nvPicPr>
        <p:blipFill>
          <a:blip r:embed="rId2"/>
          <a:stretch>
            <a:fillRect/>
          </a:stretch>
        </p:blipFill>
        <p:spPr>
          <a:xfrm>
            <a:off x="838200" y="4086225"/>
            <a:ext cx="5495925" cy="2771775"/>
          </a:xfrm>
          <a:prstGeom prst="rect">
            <a:avLst/>
          </a:prstGeom>
        </p:spPr>
      </p:pic>
      <p:pic>
        <p:nvPicPr>
          <p:cNvPr id="7" name="Рисунок 6">
            <a:extLst>
              <a:ext uri="{FF2B5EF4-FFF2-40B4-BE49-F238E27FC236}">
                <a16:creationId xmlns:a16="http://schemas.microsoft.com/office/drawing/2014/main" id="{F33D869B-3DE5-40B1-9403-EB52A0AFC2E1}"/>
              </a:ext>
            </a:extLst>
          </p:cNvPr>
          <p:cNvPicPr>
            <a:picLocks noChangeAspect="1"/>
          </p:cNvPicPr>
          <p:nvPr/>
        </p:nvPicPr>
        <p:blipFill>
          <a:blip r:embed="rId3"/>
          <a:stretch>
            <a:fillRect/>
          </a:stretch>
        </p:blipFill>
        <p:spPr>
          <a:xfrm>
            <a:off x="6356798" y="4086225"/>
            <a:ext cx="4997002" cy="2771775"/>
          </a:xfrm>
          <a:prstGeom prst="rect">
            <a:avLst/>
          </a:prstGeom>
        </p:spPr>
      </p:pic>
      <p:sp>
        <p:nvSpPr>
          <p:cNvPr id="8" name="Заголовок 1">
            <a:extLst>
              <a:ext uri="{FF2B5EF4-FFF2-40B4-BE49-F238E27FC236}">
                <a16:creationId xmlns:a16="http://schemas.microsoft.com/office/drawing/2014/main" id="{BBBB6790-FF3F-479C-BF2F-FCCEED87EAB3}"/>
              </a:ext>
            </a:extLst>
          </p:cNvPr>
          <p:cNvSpPr>
            <a:spLocks noGrp="1"/>
          </p:cNvSpPr>
          <p:nvPr>
            <p:ph type="title"/>
          </p:nvPr>
        </p:nvSpPr>
        <p:spPr>
          <a:xfrm>
            <a:off x="838200" y="365125"/>
            <a:ext cx="10515600" cy="1325563"/>
          </a:xfrm>
        </p:spPr>
        <p:txBody>
          <a:bodyPr/>
          <a:lstStyle/>
          <a:p>
            <a:pPr algn="ctr"/>
            <a:r>
              <a:rPr lang="ru-RU" dirty="0"/>
              <a:t>Алгоритмическая часть</a:t>
            </a:r>
            <a:br>
              <a:rPr lang="ru-RU" dirty="0"/>
            </a:br>
            <a:r>
              <a:rPr lang="ru-RU" dirty="0"/>
              <a:t>Общий электрод</a:t>
            </a:r>
          </a:p>
        </p:txBody>
      </p:sp>
    </p:spTree>
    <p:extLst>
      <p:ext uri="{BB962C8B-B14F-4D97-AF65-F5344CB8AC3E}">
        <p14:creationId xmlns:p14="http://schemas.microsoft.com/office/powerpoint/2010/main" val="3233624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F02CD4-3533-4D0B-9513-946C5255D531}"/>
              </a:ext>
            </a:extLst>
          </p:cNvPr>
          <p:cNvSpPr>
            <a:spLocks noGrp="1"/>
          </p:cNvSpPr>
          <p:nvPr>
            <p:ph type="title"/>
          </p:nvPr>
        </p:nvSpPr>
        <p:spPr/>
        <p:txBody>
          <a:bodyPr/>
          <a:lstStyle/>
          <a:p>
            <a:r>
              <a:rPr lang="ru-RU" dirty="0"/>
              <a:t>Вводная информация</a:t>
            </a:r>
          </a:p>
        </p:txBody>
      </p:sp>
      <p:sp>
        <p:nvSpPr>
          <p:cNvPr id="3" name="Объект 2">
            <a:extLst>
              <a:ext uri="{FF2B5EF4-FFF2-40B4-BE49-F238E27FC236}">
                <a16:creationId xmlns:a16="http://schemas.microsoft.com/office/drawing/2014/main" id="{789FF8E1-939B-4323-98B1-DFC4F3A0891B}"/>
              </a:ext>
            </a:extLst>
          </p:cNvPr>
          <p:cNvSpPr>
            <a:spLocks noGrp="1"/>
          </p:cNvSpPr>
          <p:nvPr>
            <p:ph idx="1"/>
          </p:nvPr>
        </p:nvSpPr>
        <p:spPr/>
        <p:txBody>
          <a:bodyPr>
            <a:normAutofit fontScale="92500" lnSpcReduction="10000"/>
          </a:bodyPr>
          <a:lstStyle/>
          <a:p>
            <a:r>
              <a:rPr lang="ru-RU" dirty="0"/>
              <a:t>Область: Геофизика. Электроразведка постоянным током. Метод </a:t>
            </a:r>
            <a:r>
              <a:rPr lang="ru-RU" dirty="0" err="1"/>
              <a:t>электротомографии</a:t>
            </a:r>
            <a:r>
              <a:rPr lang="ru-RU" dirty="0"/>
              <a:t>. Многоканальные станции.</a:t>
            </a:r>
            <a:r>
              <a:rPr lang="en-US" dirty="0"/>
              <a:t> </a:t>
            </a:r>
            <a:endParaRPr lang="ru-RU" dirty="0"/>
          </a:p>
          <a:p>
            <a:r>
              <a:rPr lang="ru-RU" dirty="0"/>
              <a:t>Углубиться в тему можно: </a:t>
            </a:r>
            <a:r>
              <a:rPr lang="ru-RU" dirty="0">
                <a:hlinkClick r:id="rId2"/>
              </a:rPr>
              <a:t>Многоканальные станции для </a:t>
            </a:r>
            <a:r>
              <a:rPr lang="ru-RU" dirty="0" err="1">
                <a:hlinkClick r:id="rId2"/>
              </a:rPr>
              <a:t>электротомографии</a:t>
            </a:r>
            <a:r>
              <a:rPr lang="ru-RU" dirty="0">
                <a:hlinkClick r:id="rId2"/>
              </a:rPr>
              <a:t> — x2ipi - обработка данных </a:t>
            </a:r>
            <a:r>
              <a:rPr lang="ru-RU" dirty="0" err="1">
                <a:hlinkClick r:id="rId2"/>
              </a:rPr>
              <a:t>электротомографии</a:t>
            </a:r>
            <a:r>
              <a:rPr lang="ru-RU" dirty="0">
                <a:hlinkClick r:id="rId2"/>
              </a:rPr>
              <a:t>, электроразведка</a:t>
            </a:r>
            <a:endParaRPr lang="ru-RU" dirty="0"/>
          </a:p>
          <a:p>
            <a:r>
              <a:rPr lang="ru-RU" dirty="0"/>
              <a:t>Суть проблемы: Есть определенный методикой протокол измерений, который выполняется станцией. Станция имеет ограничения по числу каналов (также есть конфигурации, где определенное измерение может выполняться только некоторыми каналами), но должна выполнять все измерения протокола максимально возможно быстро. </a:t>
            </a:r>
          </a:p>
          <a:p>
            <a:r>
              <a:rPr lang="ru-RU" dirty="0"/>
              <a:t>Оптимальное распределение единичных измерений протокола по каналам – есть задача для которой написан данный алгоритм</a:t>
            </a:r>
          </a:p>
          <a:p>
            <a:endParaRPr lang="ru-RU" dirty="0"/>
          </a:p>
        </p:txBody>
      </p:sp>
    </p:spTree>
    <p:extLst>
      <p:ext uri="{BB962C8B-B14F-4D97-AF65-F5344CB8AC3E}">
        <p14:creationId xmlns:p14="http://schemas.microsoft.com/office/powerpoint/2010/main" val="2655363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29745D6-6DE0-44BC-9D83-EE2A6B040F8E}"/>
              </a:ext>
            </a:extLst>
          </p:cNvPr>
          <p:cNvSpPr>
            <a:spLocks noGrp="1"/>
          </p:cNvSpPr>
          <p:nvPr>
            <p:ph idx="1"/>
          </p:nvPr>
        </p:nvSpPr>
        <p:spPr/>
        <p:txBody>
          <a:bodyPr/>
          <a:lstStyle/>
          <a:p>
            <a:pPr marL="0" indent="0">
              <a:buNone/>
            </a:pPr>
            <a:r>
              <a:rPr lang="ru-RU" dirty="0"/>
              <a:t>Формирование отсортированного по длине списка цепочек</a:t>
            </a:r>
            <a:endParaRPr lang="en-US" dirty="0"/>
          </a:p>
          <a:p>
            <a:pPr lvl="1"/>
            <a:r>
              <a:rPr lang="ru-RU" dirty="0"/>
              <a:t>Подготовка к распределению измерений по каналам</a:t>
            </a:r>
          </a:p>
          <a:p>
            <a:pPr lvl="1"/>
            <a:r>
              <a:rPr lang="ru-RU" dirty="0"/>
              <a:t>Для большинства измерений имеем преимущественно короткие цепочки, что позволяет использовать жадный алгоритм для упаковки</a:t>
            </a:r>
          </a:p>
          <a:p>
            <a:pPr lvl="1"/>
            <a:r>
              <a:rPr lang="ru-RU" dirty="0"/>
              <a:t>Пример массивов:</a:t>
            </a:r>
          </a:p>
          <a:p>
            <a:pPr lvl="2"/>
            <a:r>
              <a:rPr lang="ru-RU" dirty="0">
                <a:solidFill>
                  <a:srgbClr val="00B0F0"/>
                </a:solidFill>
              </a:rPr>
              <a:t>[[65, 66, 67, 68, 69, 70], [18, 33, 48, 53], [24, 39, 54, 59], [12, 27, 42], [15, 30, 45], [35, 50, 55], [37, 52, 57], [58, 63, 62], [60, 65, 64], [36, 21], [49, 44], [51, 46], [61, 56]]</a:t>
            </a:r>
          </a:p>
          <a:p>
            <a:pPr lvl="2"/>
            <a:r>
              <a:rPr lang="ru-RU" dirty="0">
                <a:solidFill>
                  <a:srgbClr val="00B0F0"/>
                </a:solidFill>
              </a:rPr>
              <a:t>[[53, 52, 51, 50, 49, 48], [41, 42, 43, 44, 45, 46], [60, 55, 56], [58, 53, 54], [9, 24, 29], [11, 26, 31], [13, 28, 33], [15, 30, 35], [34, 39, 38], [36, 41, 40], [67, 72], [65, 70], [63, 68], [61, 66], [59, 64], [57, 62], [18, 3], [21, 6], [25, 20], [27, 22], [37, 32]]</a:t>
            </a:r>
          </a:p>
        </p:txBody>
      </p:sp>
      <p:sp>
        <p:nvSpPr>
          <p:cNvPr id="6" name="Заголовок 1">
            <a:extLst>
              <a:ext uri="{FF2B5EF4-FFF2-40B4-BE49-F238E27FC236}">
                <a16:creationId xmlns:a16="http://schemas.microsoft.com/office/drawing/2014/main" id="{2AAD20E4-A64E-4047-953F-E31FE01B2DCB}"/>
              </a:ext>
            </a:extLst>
          </p:cNvPr>
          <p:cNvSpPr>
            <a:spLocks noGrp="1"/>
          </p:cNvSpPr>
          <p:nvPr>
            <p:ph type="title"/>
          </p:nvPr>
        </p:nvSpPr>
        <p:spPr>
          <a:xfrm>
            <a:off x="838200" y="365125"/>
            <a:ext cx="10515600" cy="1325563"/>
          </a:xfrm>
        </p:spPr>
        <p:txBody>
          <a:bodyPr/>
          <a:lstStyle/>
          <a:p>
            <a:pPr algn="ctr"/>
            <a:r>
              <a:rPr lang="ru-RU" dirty="0"/>
              <a:t>Алгоритмическая часть</a:t>
            </a:r>
            <a:br>
              <a:rPr lang="ru-RU" dirty="0"/>
            </a:br>
            <a:r>
              <a:rPr lang="ru-RU" dirty="0"/>
              <a:t>Общий электрод</a:t>
            </a:r>
          </a:p>
        </p:txBody>
      </p:sp>
    </p:spTree>
    <p:extLst>
      <p:ext uri="{BB962C8B-B14F-4D97-AF65-F5344CB8AC3E}">
        <p14:creationId xmlns:p14="http://schemas.microsoft.com/office/powerpoint/2010/main" val="1140537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B02CF16-9597-42FB-A5FA-1CF949ECE6B2}"/>
              </a:ext>
            </a:extLst>
          </p:cNvPr>
          <p:cNvSpPr>
            <a:spLocks noGrp="1"/>
          </p:cNvSpPr>
          <p:nvPr>
            <p:ph idx="1"/>
          </p:nvPr>
        </p:nvSpPr>
        <p:spPr/>
        <p:txBody>
          <a:bodyPr/>
          <a:lstStyle/>
          <a:p>
            <a:pPr marL="0" indent="0">
              <a:buNone/>
            </a:pPr>
            <a:r>
              <a:rPr lang="ru-RU" dirty="0"/>
              <a:t>Упаковка цепочек жадным алгоритмом</a:t>
            </a:r>
          </a:p>
          <a:p>
            <a:pPr lvl="1"/>
            <a:r>
              <a:rPr lang="ru-RU" dirty="0"/>
              <a:t>Заполняем все каналы последовательно наиболее длинными цепочками</a:t>
            </a:r>
          </a:p>
          <a:p>
            <a:pPr lvl="1"/>
            <a:r>
              <a:rPr lang="ru-RU" dirty="0"/>
              <a:t>Пример для 15 каналов – 16 электродов:</a:t>
            </a:r>
          </a:p>
          <a:p>
            <a:pPr marL="914400" lvl="2" indent="0">
              <a:buNone/>
            </a:pPr>
            <a:r>
              <a:rPr lang="ru-RU" dirty="0"/>
              <a:t>[66, 65, 64, 63, 62, 61, 54, 55, 56, 57, 58, 59, 7, 22, 37, 42]</a:t>
            </a:r>
          </a:p>
          <a:p>
            <a:pPr marL="914400" lvl="2" indent="0">
              <a:buNone/>
            </a:pPr>
            <a:r>
              <a:rPr lang="ru-RU" dirty="0"/>
              <a:t>[13, 28, 43, 48, 71, 66, 67, 1, 16, 31, 4, 19, 34, 24, 39, 44]</a:t>
            </a:r>
          </a:p>
          <a:p>
            <a:pPr marL="914400" lvl="2" indent="0">
              <a:buNone/>
            </a:pPr>
            <a:r>
              <a:rPr lang="ru-RU" dirty="0"/>
              <a:t>[26, 41, 46, 47, 52, 51, 49, 54, 53, 68, 69, 25, 10, 38, 33]</a:t>
            </a:r>
          </a:p>
          <a:p>
            <a:pPr marL="914400" lvl="2" indent="0">
              <a:buNone/>
            </a:pPr>
            <a:r>
              <a:rPr lang="ru-RU" dirty="0"/>
              <a:t>[40, 35, 50, 45]</a:t>
            </a:r>
          </a:p>
        </p:txBody>
      </p:sp>
      <p:sp>
        <p:nvSpPr>
          <p:cNvPr id="6" name="Заголовок 1">
            <a:extLst>
              <a:ext uri="{FF2B5EF4-FFF2-40B4-BE49-F238E27FC236}">
                <a16:creationId xmlns:a16="http://schemas.microsoft.com/office/drawing/2014/main" id="{901F6AA0-08C3-4644-A555-5F9C03F9D87B}"/>
              </a:ext>
            </a:extLst>
          </p:cNvPr>
          <p:cNvSpPr>
            <a:spLocks noGrp="1"/>
          </p:cNvSpPr>
          <p:nvPr>
            <p:ph type="title"/>
          </p:nvPr>
        </p:nvSpPr>
        <p:spPr>
          <a:xfrm>
            <a:off x="838200" y="365125"/>
            <a:ext cx="10515600" cy="1325563"/>
          </a:xfrm>
        </p:spPr>
        <p:txBody>
          <a:bodyPr/>
          <a:lstStyle/>
          <a:p>
            <a:pPr algn="ctr"/>
            <a:r>
              <a:rPr lang="ru-RU" dirty="0"/>
              <a:t>Алгоритмическая часть</a:t>
            </a:r>
            <a:br>
              <a:rPr lang="ru-RU" dirty="0"/>
            </a:br>
            <a:r>
              <a:rPr lang="ru-RU" dirty="0"/>
              <a:t>Общий электрод</a:t>
            </a:r>
          </a:p>
        </p:txBody>
      </p:sp>
    </p:spTree>
    <p:extLst>
      <p:ext uri="{BB962C8B-B14F-4D97-AF65-F5344CB8AC3E}">
        <p14:creationId xmlns:p14="http://schemas.microsoft.com/office/powerpoint/2010/main" val="3737710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02B8B7E-D3A9-4AE3-843F-98E3D927113C}"/>
              </a:ext>
            </a:extLst>
          </p:cNvPr>
          <p:cNvSpPr>
            <a:spLocks noGrp="1"/>
          </p:cNvSpPr>
          <p:nvPr>
            <p:ph idx="1"/>
          </p:nvPr>
        </p:nvSpPr>
        <p:spPr/>
        <p:txBody>
          <a:bodyPr>
            <a:normAutofit fontScale="55000" lnSpcReduction="20000"/>
          </a:bodyPr>
          <a:lstStyle/>
          <a:p>
            <a:pPr marL="0" indent="0">
              <a:buNone/>
            </a:pPr>
            <a:r>
              <a:rPr lang="ru-RU" sz="5100" dirty="0"/>
              <a:t>Вывод последовательности измерений для станции</a:t>
            </a:r>
            <a:endParaRPr lang="en-US" sz="5100" dirty="0"/>
          </a:p>
          <a:p>
            <a:pPr marL="0" indent="0">
              <a:buNone/>
            </a:pPr>
            <a:r>
              <a:rPr lang="ru-RU" dirty="0"/>
              <a:t>Пример вывода:</a:t>
            </a:r>
          </a:p>
          <a:p>
            <a:pPr marL="457200" lvl="1" indent="0">
              <a:buNone/>
            </a:pPr>
            <a:r>
              <a:rPr lang="ru-RU" dirty="0"/>
              <a:t>(1, 0) : [7, 6, 5, 4, 3, 2, 54, 39, 24, 19, 48, 33, 18, 13, 36, 51]</a:t>
            </a:r>
          </a:p>
          <a:p>
            <a:pPr marL="457200" lvl="1" indent="0">
              <a:buNone/>
            </a:pPr>
            <a:r>
              <a:rPr lang="ru-RU" dirty="0"/>
              <a:t>(1, 0) : [60, 45, 30, 57, 42, 27, 37, 22, 17, 35, 20, 15, 14, 9, 10]</a:t>
            </a:r>
          </a:p>
          <a:p>
            <a:pPr marL="457200" lvl="1" indent="0">
              <a:buNone/>
            </a:pPr>
            <a:r>
              <a:rPr lang="ru-RU" dirty="0"/>
              <a:t>(1, 0) : [12, 7, 8, 23, 28, 21, 26, 11, 16]</a:t>
            </a:r>
          </a:p>
          <a:p>
            <a:pPr marL="457200" lvl="1" indent="0">
              <a:buNone/>
            </a:pPr>
            <a:r>
              <a:rPr lang="ru-RU" dirty="0"/>
              <a:t>(2, 0) : [8, 7, 6, 5, 4, 3, 55, 40, 25, 20, 49, 34, 19, 14, 37, 52]</a:t>
            </a:r>
          </a:p>
          <a:p>
            <a:pPr marL="457200" lvl="1" indent="0">
              <a:buNone/>
            </a:pPr>
            <a:r>
              <a:rPr lang="ru-RU" dirty="0"/>
              <a:t>(2, 0) : [61, 46, 31, 58, 43, 28, 38, 23, 18, 36, 21, 16, 15, 10, 11]</a:t>
            </a:r>
          </a:p>
          <a:p>
            <a:pPr marL="457200" lvl="1" indent="0">
              <a:buNone/>
            </a:pPr>
            <a:r>
              <a:rPr lang="ru-RU" dirty="0"/>
              <a:t>(2, 0) : [13, 8, 9, 24, 29, 22, 27, 12, 17]</a:t>
            </a:r>
          </a:p>
          <a:p>
            <a:pPr marL="457200" lvl="1" indent="0">
              <a:buNone/>
            </a:pPr>
            <a:r>
              <a:rPr lang="ru-RU" dirty="0"/>
              <a:t>(3, 0) : [9, 8, 7, 6, 5, 4, 56, 41, 26, 21, 50, 35, 20, 15, 38, 53]</a:t>
            </a:r>
          </a:p>
          <a:p>
            <a:pPr marL="457200" lvl="1" indent="0">
              <a:buNone/>
            </a:pPr>
            <a:r>
              <a:rPr lang="ru-RU" dirty="0"/>
              <a:t>(3, 0) : [62, 47, 32, 59, 44, 29, 39, 24, 19, 37, 22, 17, 16, 11, 12]</a:t>
            </a:r>
          </a:p>
          <a:p>
            <a:pPr marL="457200" lvl="1" indent="0">
              <a:buNone/>
            </a:pPr>
            <a:r>
              <a:rPr lang="ru-RU" dirty="0"/>
              <a:t>(3, 0) : [14, 9, 10, 25, 30, 23, 28, 13, 18, 2, 1]</a:t>
            </a:r>
          </a:p>
          <a:p>
            <a:pPr marL="457200" lvl="1" indent="0">
              <a:buNone/>
            </a:pPr>
            <a:r>
              <a:rPr lang="ru-RU" dirty="0"/>
              <a:t>(4, 0) : [10, 9, 8, 7, 6, 5, 57, 42, 27, 22, 51, 36, 21, 16, 39, 54]</a:t>
            </a:r>
          </a:p>
          <a:p>
            <a:pPr marL="457200" lvl="1" indent="0">
              <a:buNone/>
            </a:pPr>
            <a:r>
              <a:rPr lang="ru-RU" dirty="0"/>
              <a:t>(4, 0) : [63, 48, 33, 60, 45, 30, 40, 25, 20, 38, 23, 18, 17, 12, 13]</a:t>
            </a:r>
          </a:p>
          <a:p>
            <a:pPr marL="457200" lvl="1" indent="0">
              <a:buNone/>
            </a:pPr>
            <a:r>
              <a:rPr lang="ru-RU" dirty="0"/>
              <a:t>(4, 0) : [15, 10, 11, 1, 2, 3, 26, 31, 24, 29, 14, 19]</a:t>
            </a:r>
          </a:p>
          <a:p>
            <a:pPr marL="457200" lvl="1" indent="0">
              <a:buNone/>
            </a:pPr>
            <a:r>
              <a:rPr lang="ru-RU" dirty="0"/>
              <a:t>(5, 0) : [11, 10, 9, 8, 7, 6, 58, 43, 28, 23, 52, 37, 22, 17, 40, 55]</a:t>
            </a:r>
          </a:p>
          <a:p>
            <a:pPr marL="457200" lvl="1" indent="0">
              <a:buNone/>
            </a:pPr>
            <a:r>
              <a:rPr lang="ru-RU" dirty="0"/>
              <a:t>(5, 0) : [1, 2, 3, 4, 64, 49, 34, 61, 46, 31, 41, 26, 21, 39, 24, 19]</a:t>
            </a:r>
          </a:p>
          <a:p>
            <a:pPr marL="457200" lvl="1" indent="0">
              <a:buNone/>
            </a:pPr>
            <a:r>
              <a:rPr lang="ru-RU" dirty="0"/>
              <a:t>(5, 0) : [18, 13, 14, 16, 11, 12, 27, 32, 25, 30, 15, 20]</a:t>
            </a:r>
          </a:p>
          <a:p>
            <a:pPr marL="457200" lvl="1" indent="0">
              <a:buNone/>
            </a:pPr>
            <a:r>
              <a:rPr lang="ru-RU" dirty="0"/>
              <a:t>(6, 0) : [12, 11, 10, 9, 8, 7, 1, 2, 3, 4, 5, 59, 44, 29, 24]</a:t>
            </a:r>
          </a:p>
          <a:p>
            <a:pPr marL="457200" lvl="1" indent="0">
              <a:buNone/>
            </a:pPr>
            <a:r>
              <a:rPr lang="ru-RU" dirty="0"/>
              <a:t>(6, 0) : [53, 38, 23, 18, 65, 50, 35, 62, 47, 32, 42, 27, 22, 40, 25, 20]</a:t>
            </a:r>
          </a:p>
          <a:p>
            <a:pPr marL="457200" lvl="1" indent="0">
              <a:buNone/>
            </a:pPr>
            <a:r>
              <a:rPr lang="ru-RU" dirty="0"/>
              <a:t>(6, 0) : [19, 14, 15, 17, 12, 13, 41, 56, 28, 33, 26, 31, 16, 21]</a:t>
            </a:r>
          </a:p>
        </p:txBody>
      </p:sp>
      <p:sp>
        <p:nvSpPr>
          <p:cNvPr id="4" name="Заголовок 1">
            <a:extLst>
              <a:ext uri="{FF2B5EF4-FFF2-40B4-BE49-F238E27FC236}">
                <a16:creationId xmlns:a16="http://schemas.microsoft.com/office/drawing/2014/main" id="{C999EE79-0F7F-4B9C-8187-307E443FF7B4}"/>
              </a:ext>
            </a:extLst>
          </p:cNvPr>
          <p:cNvSpPr>
            <a:spLocks noGrp="1"/>
          </p:cNvSpPr>
          <p:nvPr>
            <p:ph type="title"/>
          </p:nvPr>
        </p:nvSpPr>
        <p:spPr>
          <a:xfrm>
            <a:off x="838200" y="365125"/>
            <a:ext cx="10515600" cy="1325563"/>
          </a:xfrm>
        </p:spPr>
        <p:txBody>
          <a:bodyPr/>
          <a:lstStyle/>
          <a:p>
            <a:pPr algn="ctr"/>
            <a:r>
              <a:rPr lang="ru-RU" dirty="0"/>
              <a:t>Алгоритмическая часть</a:t>
            </a:r>
            <a:br>
              <a:rPr lang="ru-RU" dirty="0"/>
            </a:br>
            <a:r>
              <a:rPr lang="ru-RU" dirty="0"/>
              <a:t>Общий электрод</a:t>
            </a:r>
          </a:p>
        </p:txBody>
      </p:sp>
    </p:spTree>
    <p:extLst>
      <p:ext uri="{BB962C8B-B14F-4D97-AF65-F5344CB8AC3E}">
        <p14:creationId xmlns:p14="http://schemas.microsoft.com/office/powerpoint/2010/main" val="300386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9102FC-AD5A-4E16-ACB1-FC471337AD60}"/>
              </a:ext>
            </a:extLst>
          </p:cNvPr>
          <p:cNvSpPr>
            <a:spLocks noGrp="1"/>
          </p:cNvSpPr>
          <p:nvPr>
            <p:ph type="title"/>
          </p:nvPr>
        </p:nvSpPr>
        <p:spPr>
          <a:xfrm>
            <a:off x="838200" y="374003"/>
            <a:ext cx="10515600" cy="1325563"/>
          </a:xfrm>
        </p:spPr>
        <p:txBody>
          <a:bodyPr/>
          <a:lstStyle/>
          <a:p>
            <a:pPr algn="ctr"/>
            <a:r>
              <a:rPr lang="ru-RU" dirty="0"/>
              <a:t>Алгоритмическая часть</a:t>
            </a:r>
          </a:p>
        </p:txBody>
      </p:sp>
      <p:sp>
        <p:nvSpPr>
          <p:cNvPr id="3" name="Объект 2">
            <a:extLst>
              <a:ext uri="{FF2B5EF4-FFF2-40B4-BE49-F238E27FC236}">
                <a16:creationId xmlns:a16="http://schemas.microsoft.com/office/drawing/2014/main" id="{042CB610-BDBF-43DE-A8C8-8FECC8D9E71B}"/>
              </a:ext>
            </a:extLst>
          </p:cNvPr>
          <p:cNvSpPr>
            <a:spLocks noGrp="1"/>
          </p:cNvSpPr>
          <p:nvPr>
            <p:ph idx="1"/>
          </p:nvPr>
        </p:nvSpPr>
        <p:spPr/>
        <p:txBody>
          <a:bodyPr/>
          <a:lstStyle/>
          <a:p>
            <a:pPr marL="0" indent="0">
              <a:buNone/>
            </a:pPr>
            <a:r>
              <a:rPr lang="ru-RU" dirty="0"/>
              <a:t>Выполняемые программой задачи:</a:t>
            </a:r>
          </a:p>
          <a:p>
            <a:pPr lvl="1"/>
            <a:r>
              <a:rPr lang="ru-RU" dirty="0"/>
              <a:t>При заданном варианте коммутации и количестве каналов позволяет оценить скорость выполнения протокола</a:t>
            </a:r>
          </a:p>
          <a:p>
            <a:pPr lvl="1"/>
            <a:r>
              <a:rPr lang="ru-RU" dirty="0"/>
              <a:t>Подбор оптимального числа каналов, сравнение концепций коммутаторов</a:t>
            </a:r>
          </a:p>
          <a:p>
            <a:pPr lvl="1"/>
            <a:r>
              <a:rPr lang="ru-RU" dirty="0"/>
              <a:t>Преобразование протокола пользователя в оптимизированный для станции протокол измерений</a:t>
            </a:r>
          </a:p>
        </p:txBody>
      </p:sp>
    </p:spTree>
    <p:extLst>
      <p:ext uri="{BB962C8B-B14F-4D97-AF65-F5344CB8AC3E}">
        <p14:creationId xmlns:p14="http://schemas.microsoft.com/office/powerpoint/2010/main" val="2160104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9102FC-AD5A-4E16-ACB1-FC471337AD60}"/>
              </a:ext>
            </a:extLst>
          </p:cNvPr>
          <p:cNvSpPr>
            <a:spLocks noGrp="1"/>
          </p:cNvSpPr>
          <p:nvPr>
            <p:ph type="title"/>
          </p:nvPr>
        </p:nvSpPr>
        <p:spPr/>
        <p:txBody>
          <a:bodyPr/>
          <a:lstStyle/>
          <a:p>
            <a:pPr algn="ctr"/>
            <a:r>
              <a:rPr lang="ru-RU" dirty="0"/>
              <a:t>Алгоритмическая часть</a:t>
            </a:r>
          </a:p>
        </p:txBody>
      </p:sp>
      <p:sp>
        <p:nvSpPr>
          <p:cNvPr id="5" name="Объект 4">
            <a:extLst>
              <a:ext uri="{FF2B5EF4-FFF2-40B4-BE49-F238E27FC236}">
                <a16:creationId xmlns:a16="http://schemas.microsoft.com/office/drawing/2014/main" id="{E59B533E-4138-4338-8678-05A240FD417D}"/>
              </a:ext>
            </a:extLst>
          </p:cNvPr>
          <p:cNvSpPr>
            <a:spLocks noGrp="1"/>
          </p:cNvSpPr>
          <p:nvPr>
            <p:ph idx="1"/>
          </p:nvPr>
        </p:nvSpPr>
        <p:spPr/>
        <p:txBody>
          <a:bodyPr/>
          <a:lstStyle/>
          <a:p>
            <a:pPr marL="0" indent="0">
              <a:buNone/>
            </a:pPr>
            <a:r>
              <a:rPr lang="ru-RU" dirty="0"/>
              <a:t>Структура программы:</a:t>
            </a:r>
          </a:p>
          <a:p>
            <a:pPr lvl="1"/>
            <a:r>
              <a:rPr lang="ru-RU" dirty="0"/>
              <a:t>Ввод данных  - загрузка протокола, выбор числа каналов, коммутатора</a:t>
            </a:r>
          </a:p>
          <a:p>
            <a:pPr lvl="1"/>
            <a:r>
              <a:rPr lang="ru-RU" dirty="0"/>
              <a:t>Формирование словаря по общему питающему диполю</a:t>
            </a:r>
          </a:p>
          <a:p>
            <a:pPr lvl="1"/>
            <a:r>
              <a:rPr lang="ru-RU" dirty="0"/>
              <a:t>Предподготовка в зависимости от типа коммутатора</a:t>
            </a:r>
          </a:p>
          <a:p>
            <a:pPr lvl="1"/>
            <a:r>
              <a:rPr lang="ru-RU" dirty="0"/>
              <a:t>Распределение измерений по каналам и оценка скорости</a:t>
            </a:r>
          </a:p>
          <a:p>
            <a:pPr marL="457200" lvl="1" indent="0">
              <a:buNone/>
            </a:pPr>
            <a:endParaRPr lang="ru-RU" dirty="0"/>
          </a:p>
        </p:txBody>
      </p:sp>
    </p:spTree>
    <p:extLst>
      <p:ext uri="{BB962C8B-B14F-4D97-AF65-F5344CB8AC3E}">
        <p14:creationId xmlns:p14="http://schemas.microsoft.com/office/powerpoint/2010/main" val="2735387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9102FC-AD5A-4E16-ACB1-FC471337AD60}"/>
              </a:ext>
            </a:extLst>
          </p:cNvPr>
          <p:cNvSpPr>
            <a:spLocks noGrp="1"/>
          </p:cNvSpPr>
          <p:nvPr>
            <p:ph type="title"/>
          </p:nvPr>
        </p:nvSpPr>
        <p:spPr/>
        <p:txBody>
          <a:bodyPr/>
          <a:lstStyle/>
          <a:p>
            <a:pPr algn="ctr"/>
            <a:r>
              <a:rPr lang="ru-RU" dirty="0"/>
              <a:t>Алгоритмическая часть</a:t>
            </a:r>
          </a:p>
        </p:txBody>
      </p:sp>
      <p:sp>
        <p:nvSpPr>
          <p:cNvPr id="5" name="Объект 4">
            <a:extLst>
              <a:ext uri="{FF2B5EF4-FFF2-40B4-BE49-F238E27FC236}">
                <a16:creationId xmlns:a16="http://schemas.microsoft.com/office/drawing/2014/main" id="{E59B533E-4138-4338-8678-05A240FD417D}"/>
              </a:ext>
            </a:extLst>
          </p:cNvPr>
          <p:cNvSpPr>
            <a:spLocks noGrp="1"/>
          </p:cNvSpPr>
          <p:nvPr>
            <p:ph idx="1"/>
          </p:nvPr>
        </p:nvSpPr>
        <p:spPr/>
        <p:txBody>
          <a:bodyPr/>
          <a:lstStyle/>
          <a:p>
            <a:pPr marL="0" indent="0">
              <a:buNone/>
            </a:pPr>
            <a:r>
              <a:rPr lang="ru-RU" dirty="0"/>
              <a:t>Структура программы:</a:t>
            </a:r>
          </a:p>
          <a:p>
            <a:pPr lvl="1"/>
            <a:r>
              <a:rPr lang="ru-RU" dirty="0"/>
              <a:t>Ввод данных  - загрузка протокола, выбор числа каналов, коммутатора</a:t>
            </a:r>
          </a:p>
          <a:p>
            <a:pPr lvl="1"/>
            <a:r>
              <a:rPr lang="ru-RU" dirty="0"/>
              <a:t>Формирование словаря по общему питающему диполю</a:t>
            </a:r>
          </a:p>
          <a:p>
            <a:pPr lvl="1"/>
            <a:r>
              <a:rPr lang="ru-RU" dirty="0"/>
              <a:t>Предподготовка в зависимости от типа коммутатора</a:t>
            </a:r>
          </a:p>
          <a:p>
            <a:pPr lvl="1"/>
            <a:r>
              <a:rPr lang="ru-RU" dirty="0"/>
              <a:t>Распределение измерений по каналам и оценка скорости</a:t>
            </a:r>
          </a:p>
          <a:p>
            <a:pPr marL="457200" lvl="1" indent="0">
              <a:buNone/>
            </a:pPr>
            <a:endParaRPr lang="ru-RU" dirty="0"/>
          </a:p>
        </p:txBody>
      </p:sp>
    </p:spTree>
    <p:extLst>
      <p:ext uri="{BB962C8B-B14F-4D97-AF65-F5344CB8AC3E}">
        <p14:creationId xmlns:p14="http://schemas.microsoft.com/office/powerpoint/2010/main" val="2178042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E056992-2FD3-4A44-BA26-F0E5A7E989DE}"/>
              </a:ext>
            </a:extLst>
          </p:cNvPr>
          <p:cNvSpPr>
            <a:spLocks noGrp="1"/>
          </p:cNvSpPr>
          <p:nvPr>
            <p:ph idx="1"/>
          </p:nvPr>
        </p:nvSpPr>
        <p:spPr/>
        <p:txBody>
          <a:bodyPr/>
          <a:lstStyle/>
          <a:p>
            <a:pPr marL="0" indent="0">
              <a:buNone/>
            </a:pPr>
            <a:r>
              <a:rPr lang="ru-RU" dirty="0"/>
              <a:t>Ввод данных:</a:t>
            </a:r>
          </a:p>
          <a:p>
            <a:pPr marL="0" indent="0">
              <a:buNone/>
            </a:pPr>
            <a:r>
              <a:rPr lang="ru-RU" dirty="0"/>
              <a:t>	Стандартным форматом для протокола является текстовый. Программа считывает протоколы, созданные в программе </a:t>
            </a:r>
            <a:r>
              <a:rPr lang="en-US" dirty="0" err="1"/>
              <a:t>Electre</a:t>
            </a:r>
            <a:r>
              <a:rPr lang="en-US" dirty="0"/>
              <a:t> Pro </a:t>
            </a:r>
            <a:r>
              <a:rPr lang="ru-RU" dirty="0"/>
              <a:t>для </a:t>
            </a:r>
            <a:r>
              <a:rPr lang="en-US" dirty="0"/>
              <a:t>SYSCAL</a:t>
            </a:r>
            <a:r>
              <a:rPr lang="ru-RU" dirty="0"/>
              <a:t>. В дальнейшем можно дополнить программу другими форматами протоколов</a:t>
            </a:r>
          </a:p>
          <a:p>
            <a:pPr lvl="1"/>
            <a:r>
              <a:rPr lang="ru-RU" dirty="0"/>
              <a:t>Программа считывает протокол из </a:t>
            </a:r>
            <a:r>
              <a:rPr lang="en-US" dirty="0"/>
              <a:t>txt </a:t>
            </a:r>
            <a:r>
              <a:rPr lang="ru-RU" dirty="0"/>
              <a:t>файла и формирует словарь, где ключом является питающий диполь, а значением – список из приемных диполей</a:t>
            </a:r>
          </a:p>
          <a:p>
            <a:pPr lvl="1"/>
            <a:r>
              <a:rPr lang="ru-RU" dirty="0"/>
              <a:t>Формируется список возможности коммутации каналов. Индекс в списке – номер канала, значение – 2 списка электродов, на которые могут быть коммутированы электрод </a:t>
            </a:r>
            <a:r>
              <a:rPr lang="en-US" dirty="0"/>
              <a:t>M </a:t>
            </a:r>
            <a:r>
              <a:rPr lang="ru-RU" dirty="0"/>
              <a:t>и </a:t>
            </a:r>
            <a:r>
              <a:rPr lang="en-US" dirty="0"/>
              <a:t>N</a:t>
            </a:r>
            <a:r>
              <a:rPr lang="ru-RU" dirty="0"/>
              <a:t> </a:t>
            </a:r>
            <a:r>
              <a:rPr lang="ru-RU" dirty="0" err="1"/>
              <a:t>соответсвенно</a:t>
            </a:r>
            <a:r>
              <a:rPr lang="ru-RU" dirty="0"/>
              <a:t>		</a:t>
            </a:r>
          </a:p>
        </p:txBody>
      </p:sp>
      <p:sp>
        <p:nvSpPr>
          <p:cNvPr id="4" name="Заголовок 1">
            <a:extLst>
              <a:ext uri="{FF2B5EF4-FFF2-40B4-BE49-F238E27FC236}">
                <a16:creationId xmlns:a16="http://schemas.microsoft.com/office/drawing/2014/main" id="{E8D8FF63-C30A-431F-86CB-7C03578BA302}"/>
              </a:ext>
            </a:extLst>
          </p:cNvPr>
          <p:cNvSpPr>
            <a:spLocks noGrp="1"/>
          </p:cNvSpPr>
          <p:nvPr>
            <p:ph type="title"/>
          </p:nvPr>
        </p:nvSpPr>
        <p:spPr>
          <a:xfrm>
            <a:off x="838200" y="365125"/>
            <a:ext cx="10515600" cy="1325563"/>
          </a:xfrm>
        </p:spPr>
        <p:txBody>
          <a:bodyPr/>
          <a:lstStyle/>
          <a:p>
            <a:pPr algn="ctr"/>
            <a:r>
              <a:rPr lang="ru-RU" dirty="0"/>
              <a:t>Алгоритмическая часть</a:t>
            </a:r>
          </a:p>
        </p:txBody>
      </p:sp>
    </p:spTree>
    <p:extLst>
      <p:ext uri="{BB962C8B-B14F-4D97-AF65-F5344CB8AC3E}">
        <p14:creationId xmlns:p14="http://schemas.microsoft.com/office/powerpoint/2010/main" val="2713757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5D402815-2DBF-4B52-950B-6391C24196A0}"/>
              </a:ext>
            </a:extLst>
          </p:cNvPr>
          <p:cNvSpPr>
            <a:spLocks noGrp="1"/>
          </p:cNvSpPr>
          <p:nvPr>
            <p:ph type="title"/>
          </p:nvPr>
        </p:nvSpPr>
        <p:spPr>
          <a:xfrm>
            <a:off x="838200" y="365125"/>
            <a:ext cx="10515600" cy="1325563"/>
          </a:xfrm>
        </p:spPr>
        <p:txBody>
          <a:bodyPr/>
          <a:lstStyle/>
          <a:p>
            <a:pPr algn="ctr"/>
            <a:r>
              <a:rPr lang="ru-RU" dirty="0"/>
              <a:t>Алгоритмическая часть</a:t>
            </a:r>
          </a:p>
        </p:txBody>
      </p:sp>
      <p:sp>
        <p:nvSpPr>
          <p:cNvPr id="5" name="Объект 2">
            <a:extLst>
              <a:ext uri="{FF2B5EF4-FFF2-40B4-BE49-F238E27FC236}">
                <a16:creationId xmlns:a16="http://schemas.microsoft.com/office/drawing/2014/main" id="{8603759F-3FB0-4AF6-B0E7-4862B28DAA8B}"/>
              </a:ext>
            </a:extLst>
          </p:cNvPr>
          <p:cNvSpPr>
            <a:spLocks noGrp="1"/>
          </p:cNvSpPr>
          <p:nvPr>
            <p:ph idx="1"/>
          </p:nvPr>
        </p:nvSpPr>
        <p:spPr>
          <a:xfrm>
            <a:off x="838200" y="1825625"/>
            <a:ext cx="10515600" cy="4351338"/>
          </a:xfrm>
        </p:spPr>
        <p:txBody>
          <a:bodyPr>
            <a:normAutofit/>
          </a:bodyPr>
          <a:lstStyle/>
          <a:p>
            <a:pPr marL="457200" lvl="1" indent="0">
              <a:buNone/>
            </a:pPr>
            <a:r>
              <a:rPr lang="ru-RU" sz="2800" dirty="0"/>
              <a:t>Формирование словаря из протокола:</a:t>
            </a:r>
          </a:p>
          <a:p>
            <a:pPr lvl="2"/>
            <a:r>
              <a:rPr lang="ru-RU" sz="2400" dirty="0"/>
              <a:t>Поскольку в один цикл измерения, может использоваться только один питающий диполь </a:t>
            </a:r>
            <a:r>
              <a:rPr lang="en-US" sz="2400" dirty="0"/>
              <a:t>AB, </a:t>
            </a:r>
            <a:r>
              <a:rPr lang="ru-RU" sz="2400" dirty="0"/>
              <a:t>  задача минимизации общего количества циклов измерения сводиться к минимизации циклов измерения для группы с общем питающим диполем.</a:t>
            </a:r>
          </a:p>
          <a:p>
            <a:pPr lvl="2"/>
            <a:r>
              <a:rPr lang="ru-RU" sz="2400" dirty="0"/>
              <a:t>По этому, в первую очередь формируется словарь, где ключом является электроды питающего диполя </a:t>
            </a:r>
            <a:r>
              <a:rPr lang="en-US" sz="2400" dirty="0"/>
              <a:t>AB</a:t>
            </a:r>
            <a:r>
              <a:rPr lang="ru-RU" sz="2400" dirty="0"/>
              <a:t>, а значением – список соответствующих электродов </a:t>
            </a:r>
            <a:r>
              <a:rPr lang="en-US" sz="2400" dirty="0"/>
              <a:t>MN </a:t>
            </a:r>
            <a:endParaRPr lang="ru-RU" sz="2400" dirty="0"/>
          </a:p>
          <a:p>
            <a:pPr marL="0" indent="0">
              <a:buNone/>
            </a:pPr>
            <a:endParaRPr lang="ru-RU" dirty="0"/>
          </a:p>
          <a:p>
            <a:endParaRPr lang="ru-RU" dirty="0"/>
          </a:p>
          <a:p>
            <a:pPr marL="457200" lvl="1" indent="0">
              <a:buNone/>
            </a:pPr>
            <a:endParaRPr lang="ru-RU" dirty="0"/>
          </a:p>
          <a:p>
            <a:pPr marL="1828800" lvl="4" indent="0">
              <a:buNone/>
            </a:pPr>
            <a:endParaRPr lang="ru-RU" dirty="0"/>
          </a:p>
          <a:p>
            <a:pPr marL="1828800" lvl="4" indent="0">
              <a:buNone/>
            </a:pPr>
            <a:endParaRPr lang="ru-RU" dirty="0"/>
          </a:p>
          <a:p>
            <a:pPr marL="457200" lvl="1" indent="0">
              <a:buNone/>
            </a:pPr>
            <a:endParaRPr lang="ru-RU" dirty="0"/>
          </a:p>
        </p:txBody>
      </p:sp>
    </p:spTree>
    <p:extLst>
      <p:ext uri="{BB962C8B-B14F-4D97-AF65-F5344CB8AC3E}">
        <p14:creationId xmlns:p14="http://schemas.microsoft.com/office/powerpoint/2010/main" val="1436081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88A420B-B8C6-41AA-81E6-C0C088BD75E5}"/>
              </a:ext>
            </a:extLst>
          </p:cNvPr>
          <p:cNvSpPr>
            <a:spLocks noGrp="1"/>
          </p:cNvSpPr>
          <p:nvPr>
            <p:ph idx="1"/>
          </p:nvPr>
        </p:nvSpPr>
        <p:spPr/>
        <p:txBody>
          <a:bodyPr/>
          <a:lstStyle/>
          <a:p>
            <a:pPr marL="0" indent="0">
              <a:buNone/>
            </a:pPr>
            <a:r>
              <a:rPr lang="ru-RU" dirty="0"/>
              <a:t>	Для независимых каналов стоит вопрос оптимального выбора канала для каждого измерения. Оптимальное – минимизация использования самого популярного канала.</a:t>
            </a:r>
          </a:p>
          <a:p>
            <a:pPr marL="0" indent="0">
              <a:buNone/>
            </a:pPr>
            <a:r>
              <a:rPr lang="ru-RU" dirty="0"/>
              <a:t>	В целях оптимизации проводится предварительный анализ. Целью анализа – является выстраивание оптимальной последовательности заполнения каналов диполями. Решение данной задачи было получено за счет составления словаря смежности для диполей, составления списка востребованности каналов и установления очередности обработки диполей</a:t>
            </a:r>
          </a:p>
        </p:txBody>
      </p:sp>
      <p:sp>
        <p:nvSpPr>
          <p:cNvPr id="7" name="Заголовок 1">
            <a:extLst>
              <a:ext uri="{FF2B5EF4-FFF2-40B4-BE49-F238E27FC236}">
                <a16:creationId xmlns:a16="http://schemas.microsoft.com/office/drawing/2014/main" id="{31D0906A-054D-4617-AD35-A4634200B68A}"/>
              </a:ext>
            </a:extLst>
          </p:cNvPr>
          <p:cNvSpPr>
            <a:spLocks noGrp="1"/>
          </p:cNvSpPr>
          <p:nvPr>
            <p:ph type="title"/>
          </p:nvPr>
        </p:nvSpPr>
        <p:spPr>
          <a:xfrm>
            <a:off x="838200" y="365125"/>
            <a:ext cx="10515600" cy="1325563"/>
          </a:xfrm>
        </p:spPr>
        <p:txBody>
          <a:bodyPr/>
          <a:lstStyle/>
          <a:p>
            <a:pPr algn="ctr"/>
            <a:r>
              <a:rPr lang="ru-RU" dirty="0"/>
              <a:t>Алгоритмическая часть</a:t>
            </a:r>
            <a:br>
              <a:rPr lang="ru-RU" dirty="0"/>
            </a:br>
            <a:r>
              <a:rPr lang="ru-RU" dirty="0"/>
              <a:t>Независимые каналы</a:t>
            </a:r>
          </a:p>
        </p:txBody>
      </p:sp>
    </p:spTree>
    <p:extLst>
      <p:ext uri="{BB962C8B-B14F-4D97-AF65-F5344CB8AC3E}">
        <p14:creationId xmlns:p14="http://schemas.microsoft.com/office/powerpoint/2010/main" val="2895408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005D45C-B50B-484E-BBEA-E5E96EE81948}"/>
              </a:ext>
            </a:extLst>
          </p:cNvPr>
          <p:cNvSpPr>
            <a:spLocks noGrp="1"/>
          </p:cNvSpPr>
          <p:nvPr>
            <p:ph idx="1"/>
          </p:nvPr>
        </p:nvSpPr>
        <p:spPr/>
        <p:txBody>
          <a:bodyPr/>
          <a:lstStyle/>
          <a:p>
            <a:r>
              <a:rPr lang="ru-RU" dirty="0"/>
              <a:t>Составление словаря смежности:</a:t>
            </a:r>
          </a:p>
          <a:p>
            <a:pPr lvl="1"/>
            <a:r>
              <a:rPr lang="ru-RU" dirty="0"/>
              <a:t>Ключом в словаре является диполь, значением – список каналов, которыми этот диполь можно коммутировать</a:t>
            </a:r>
          </a:p>
          <a:p>
            <a:r>
              <a:rPr lang="ru-RU" dirty="0"/>
              <a:t>Список востребованности каналов:</a:t>
            </a:r>
          </a:p>
          <a:p>
            <a:pPr lvl="1"/>
            <a:r>
              <a:rPr lang="ru-RU" dirty="0"/>
              <a:t>Список, где индекс – номер канала, значение - количество диполей, который этот канал может коммутировать</a:t>
            </a:r>
          </a:p>
          <a:p>
            <a:r>
              <a:rPr lang="ru-RU" dirty="0"/>
              <a:t>Сортировка словаря по возрастанию востребованности диполей</a:t>
            </a:r>
          </a:p>
          <a:p>
            <a:endParaRPr lang="ru-RU" dirty="0"/>
          </a:p>
        </p:txBody>
      </p:sp>
      <p:sp>
        <p:nvSpPr>
          <p:cNvPr id="5" name="Заголовок 1">
            <a:extLst>
              <a:ext uri="{FF2B5EF4-FFF2-40B4-BE49-F238E27FC236}">
                <a16:creationId xmlns:a16="http://schemas.microsoft.com/office/drawing/2014/main" id="{402EDFD3-E967-4DBC-998D-D0614499F44C}"/>
              </a:ext>
            </a:extLst>
          </p:cNvPr>
          <p:cNvSpPr>
            <a:spLocks noGrp="1"/>
          </p:cNvSpPr>
          <p:nvPr>
            <p:ph type="title"/>
          </p:nvPr>
        </p:nvSpPr>
        <p:spPr>
          <a:xfrm>
            <a:off x="838200" y="365125"/>
            <a:ext cx="10515600" cy="1325563"/>
          </a:xfrm>
        </p:spPr>
        <p:txBody>
          <a:bodyPr>
            <a:normAutofit fontScale="90000"/>
          </a:bodyPr>
          <a:lstStyle/>
          <a:p>
            <a:pPr algn="ctr"/>
            <a:r>
              <a:rPr lang="ru-RU" dirty="0"/>
              <a:t>Алгоритмическая часть</a:t>
            </a:r>
            <a:br>
              <a:rPr lang="ru-RU" dirty="0"/>
            </a:br>
            <a:r>
              <a:rPr lang="ru-RU" dirty="0"/>
              <a:t>Независимые каналы</a:t>
            </a:r>
            <a:br>
              <a:rPr lang="ru-RU" dirty="0"/>
            </a:br>
            <a:r>
              <a:rPr lang="ru-RU" dirty="0"/>
              <a:t>Предобработка</a:t>
            </a:r>
          </a:p>
        </p:txBody>
      </p:sp>
    </p:spTree>
    <p:extLst>
      <p:ext uri="{BB962C8B-B14F-4D97-AF65-F5344CB8AC3E}">
        <p14:creationId xmlns:p14="http://schemas.microsoft.com/office/powerpoint/2010/main" val="25649374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2185</Words>
  <Application>Microsoft Office PowerPoint</Application>
  <PresentationFormat>Широкоэкранный</PresentationFormat>
  <Paragraphs>137</Paragraphs>
  <Slides>22</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22</vt:i4>
      </vt:variant>
    </vt:vector>
  </HeadingPairs>
  <TitlesOfParts>
    <vt:vector size="26" baseType="lpstr">
      <vt:lpstr>Arial</vt:lpstr>
      <vt:lpstr>Calibri</vt:lpstr>
      <vt:lpstr>Calibri Light</vt:lpstr>
      <vt:lpstr>Тема Office</vt:lpstr>
      <vt:lpstr>Описание реализованного алгоритма</vt:lpstr>
      <vt:lpstr>Вводная информация</vt:lpstr>
      <vt:lpstr>Алгоритмическая часть</vt:lpstr>
      <vt:lpstr>Алгоритмическая часть</vt:lpstr>
      <vt:lpstr>Алгоритмическая часть</vt:lpstr>
      <vt:lpstr>Алгоритмическая часть</vt:lpstr>
      <vt:lpstr>Алгоритмическая часть</vt:lpstr>
      <vt:lpstr>Алгоритмическая часть Независимые каналы</vt:lpstr>
      <vt:lpstr>Алгоритмическая часть Независимые каналы Предобработка</vt:lpstr>
      <vt:lpstr>Алгоритмическая часть Независимые каналы Предобработка</vt:lpstr>
      <vt:lpstr>Алгоритмическая часть Независимые каналы</vt:lpstr>
      <vt:lpstr>Алгоритмическая часть Сегменты</vt:lpstr>
      <vt:lpstr>Алгоритмическая часть Общий электрод</vt:lpstr>
      <vt:lpstr>Алгоритмическая часть Общий электрод</vt:lpstr>
      <vt:lpstr>Алгоритмическая часть Общий электрод</vt:lpstr>
      <vt:lpstr>Алгоритмическая часть Общий электрод</vt:lpstr>
      <vt:lpstr>Алгоритмическая часть Общий электрод</vt:lpstr>
      <vt:lpstr>Алгоритмическая часть Общий электрод</vt:lpstr>
      <vt:lpstr>Алгоритмическая часть Общий электрод</vt:lpstr>
      <vt:lpstr>Алгоритмическая часть Общий электрод</vt:lpstr>
      <vt:lpstr>Алгоритмическая часть Общий электрод</vt:lpstr>
      <vt:lpstr>Алгоритмическая часть Общий электрод</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Описание реализованного алгоритма</dc:title>
  <dc:creator>2000 Alexey</dc:creator>
  <cp:lastModifiedBy>2000 Alexey</cp:lastModifiedBy>
  <cp:revision>1</cp:revision>
  <dcterms:created xsi:type="dcterms:W3CDTF">2024-10-03T15:43:43Z</dcterms:created>
  <dcterms:modified xsi:type="dcterms:W3CDTF">2024-10-03T15:57:15Z</dcterms:modified>
</cp:coreProperties>
</file>