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5" r:id="rId2"/>
    <p:sldId id="304" r:id="rId3"/>
    <p:sldId id="305" r:id="rId4"/>
    <p:sldId id="281" r:id="rId5"/>
    <p:sldId id="389" r:id="rId6"/>
    <p:sldId id="344" r:id="rId7"/>
    <p:sldId id="282" r:id="rId8"/>
    <p:sldId id="334" r:id="rId9"/>
    <p:sldId id="390" r:id="rId10"/>
    <p:sldId id="365" r:id="rId11"/>
    <p:sldId id="395" r:id="rId12"/>
    <p:sldId id="397" r:id="rId13"/>
    <p:sldId id="398" r:id="rId14"/>
    <p:sldId id="391" r:id="rId15"/>
    <p:sldId id="396" r:id="rId16"/>
    <p:sldId id="343" r:id="rId17"/>
    <p:sldId id="345" r:id="rId18"/>
    <p:sldId id="393" r:id="rId19"/>
    <p:sldId id="371" r:id="rId20"/>
    <p:sldId id="385" r:id="rId21"/>
    <p:sldId id="394" r:id="rId22"/>
    <p:sldId id="384" r:id="rId23"/>
    <p:sldId id="372" r:id="rId24"/>
    <p:sldId id="379" r:id="rId25"/>
    <p:sldId id="386" r:id="rId26"/>
    <p:sldId id="388" r:id="rId27"/>
    <p:sldId id="387" r:id="rId28"/>
    <p:sldId id="313" r:id="rId29"/>
  </p:sldIdLst>
  <p:sldSz cx="9144000" cy="5143500" type="screen16x9"/>
  <p:notesSz cx="5838825" cy="84534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4">
          <p15:clr>
            <a:srgbClr val="A4A3A4"/>
          </p15:clr>
        </p15:guide>
        <p15:guide id="2" pos="183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4629" initials="4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E2E"/>
    <a:srgbClr val="0000FF"/>
    <a:srgbClr val="40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95" autoAdjust="0"/>
  </p:normalViewPr>
  <p:slideViewPr>
    <p:cSldViewPr>
      <p:cViewPr varScale="1">
        <p:scale>
          <a:sx n="147" d="100"/>
          <a:sy n="147" d="100"/>
        </p:scale>
        <p:origin x="15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664"/>
        <p:guide pos="1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307319" y="2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5F886F-579E-4B7C-BD94-ABBEAB169275}" type="datetimeFigureOut">
              <a:rPr lang="fr-FR"/>
              <a:pPr>
                <a:defRPr/>
              </a:pPr>
              <a:t>02/10/2020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8029301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307319" y="8029301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A2FD44-9AC6-4B2B-93D3-1FF06CCFA8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307319" y="2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1F4023B-00B9-408D-97DC-05209EAEAC0D}" type="datetimeFigureOut">
              <a:rPr lang="fr-FR"/>
              <a:pPr>
                <a:defRPr/>
              </a:pPr>
              <a:t>02/10/2020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633413"/>
            <a:ext cx="5635625" cy="3170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723" tIns="40362" rIns="80723" bIns="40362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583883" y="4015385"/>
            <a:ext cx="4671060" cy="3804047"/>
          </a:xfrm>
          <a:prstGeom prst="rect">
            <a:avLst/>
          </a:prstGeom>
        </p:spPr>
        <p:txBody>
          <a:bodyPr vert="horz" lIns="80723" tIns="40362" rIns="80723" bIns="40362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8029301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307319" y="8029301"/>
            <a:ext cx="2530157" cy="422671"/>
          </a:xfrm>
          <a:prstGeom prst="rect">
            <a:avLst/>
          </a:prstGeom>
        </p:spPr>
        <p:txBody>
          <a:bodyPr vert="horz" lIns="80723" tIns="40362" rIns="80723" bIns="403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D19445-9162-446A-9435-163148C809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44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4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25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55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0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01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1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19445-9162-446A-9435-163148C8099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5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8316416" cy="1102519"/>
          </a:xfrm>
          <a:solidFill>
            <a:srgbClr val="40BED5"/>
          </a:solidFill>
        </p:spPr>
        <p:txBody>
          <a:bodyPr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787774"/>
            <a:ext cx="8316416" cy="6292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4927998"/>
            <a:ext cx="8280400" cy="21550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ARINDRA - Support de </a:t>
            </a:r>
            <a:r>
              <a:rPr lang="de-DE" dirty="0" err="1" smtClean="0"/>
              <a:t>formation</a:t>
            </a:r>
            <a:r>
              <a:rPr lang="de-DE" dirty="0" smtClean="0"/>
              <a:t> </a:t>
            </a:r>
            <a:endParaRPr lang="de-DE" sz="1200" dirty="0">
              <a:solidFill>
                <a:srgbClr val="00B0F0"/>
              </a:solidFill>
              <a:latin typeface="Comic Sans MS" pitchFamily="66" charset="0"/>
              <a:ea typeface="ヒラギノ角ゴ Pro W3" pitchFamily="48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88350" y="4927998"/>
            <a:ext cx="755650" cy="21550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E440-77CB-4A45-B9AB-D6615B8487E6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769F8-A6EE-494F-8AE5-9E3CBFB48F90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75C16-038C-4FE5-91C3-9099BA005BD8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A022-1CB5-40CB-8FAD-D52C7D4857B2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65516"/>
            <a:ext cx="6923112" cy="324036"/>
          </a:xfrm>
        </p:spPr>
        <p:txBody>
          <a:bodyPr/>
          <a:lstStyle>
            <a:lvl1pPr>
              <a:defRPr sz="26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51570"/>
            <a:ext cx="7920880" cy="3834426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95288" y="54322"/>
            <a:ext cx="6913562" cy="357188"/>
          </a:xfrm>
        </p:spPr>
        <p:txBody>
          <a:bodyPr>
            <a:normAutofit/>
          </a:bodyPr>
          <a:lstStyle>
            <a:lvl1pPr>
              <a:buNone/>
              <a:defRPr sz="1800" b="1" cap="small" baseline="0">
                <a:solidFill>
                  <a:srgbClr val="C72E2E"/>
                </a:solidFill>
                <a:effectLst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0" y="4927998"/>
            <a:ext cx="8388350" cy="21550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ARINDRA - Support de </a:t>
            </a:r>
            <a:r>
              <a:rPr lang="de-DE" dirty="0" err="1" smtClean="0"/>
              <a:t>formation</a:t>
            </a:r>
            <a:r>
              <a:rPr lang="de-DE" dirty="0" smtClean="0"/>
              <a:t> </a:t>
            </a:r>
            <a:endParaRPr lang="de-DE" sz="1200" dirty="0">
              <a:solidFill>
                <a:srgbClr val="00B0F0"/>
              </a:solidFill>
              <a:latin typeface="Comic Sans MS" pitchFamily="66" charset="0"/>
              <a:ea typeface="ヒラギノ角ゴ Pro W3" pitchFamily="48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8459788" y="4927998"/>
            <a:ext cx="684212" cy="21550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208E1-6565-4CD7-A12D-A9EE6CFC4622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9" y="411957"/>
            <a:ext cx="6923087" cy="503609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ARINDRA - Support de </a:t>
            </a:r>
            <a:r>
              <a:rPr lang="de-DE" dirty="0" err="1" smtClean="0"/>
              <a:t>formation</a:t>
            </a:r>
            <a:r>
              <a:rPr lang="de-DE" dirty="0" smtClean="0"/>
              <a:t> </a:t>
            </a:r>
            <a:endParaRPr lang="de-DE" sz="1200" dirty="0">
              <a:solidFill>
                <a:srgbClr val="00B0F0"/>
              </a:solidFill>
              <a:latin typeface="Comic Sans MS" pitchFamily="66" charset="0"/>
              <a:ea typeface="ヒラギノ角ゴ Pro W3" pitchFamily="48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56F3-3DF3-4ABA-96C2-68626D161FB7}" type="slidenum">
              <a:rPr/>
              <a:pPr>
                <a:defRPr/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7AC75-A96B-44E9-A1C3-ED8E38B87AAA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B264-529D-4C4D-BF8E-E08520DAA5E5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E7F1-C292-4AC4-AA14-B977A74D882A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E5A0-C0BE-4423-89E7-290C9DD60844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D1FD0-DD73-4AF6-91BF-D16F6CBF45F5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ARINDRA - Support de formation 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94629-69B4-4AB6-9AAE-5E5E9E2CD700}" type="slidenum">
              <a:rPr/>
              <a:pPr>
                <a:defRPr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95289" y="411957"/>
            <a:ext cx="6923087" cy="421481"/>
          </a:xfrm>
          <a:prstGeom prst="rect">
            <a:avLst/>
          </a:prstGeom>
          <a:solidFill>
            <a:srgbClr val="40BED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006079"/>
            <a:ext cx="7993062" cy="378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0" y="4927998"/>
            <a:ext cx="8243888" cy="215503"/>
          </a:xfrm>
          <a:prstGeom prst="rect">
            <a:avLst/>
          </a:prstGeom>
          <a:solidFill>
            <a:srgbClr val="00748B"/>
          </a:solidFill>
          <a:ln w="317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lvl1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3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 smtClean="0"/>
              <a:t>ARINDRA - Support de </a:t>
            </a:r>
            <a:r>
              <a:rPr lang="de-DE" dirty="0" err="1" smtClean="0"/>
              <a:t>formation</a:t>
            </a:r>
            <a:r>
              <a:rPr lang="de-DE" dirty="0" smtClean="0"/>
              <a:t> </a:t>
            </a:r>
            <a:endParaRPr lang="de-DE" sz="1600" dirty="0">
              <a:solidFill>
                <a:srgbClr val="00B0F0"/>
              </a:solidFill>
              <a:latin typeface="Comic Sans MS" pitchFamily="66" charset="0"/>
              <a:ea typeface="ヒラギノ角ゴ Pro W3" pitchFamily="48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914" y="4927998"/>
            <a:ext cx="827087" cy="215503"/>
          </a:xfrm>
          <a:prstGeom prst="rect">
            <a:avLst/>
          </a:prstGeom>
          <a:solidFill>
            <a:srgbClr val="00748B"/>
          </a:solidFill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lang="fr-FR" sz="1200" b="1" i="0" u="none" strike="noStrike" kern="1200" cap="sm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E17A02-7ABC-44B7-8639-AC1BFE009213}" type="slidenum">
              <a:rPr/>
              <a:pPr>
                <a:defRPr/>
              </a:pPr>
              <a:t>‹N°›</a:t>
            </a:fld>
            <a:endParaRPr dirty="0"/>
          </a:p>
        </p:txBody>
      </p:sp>
      <p:grpSp>
        <p:nvGrpSpPr>
          <p:cNvPr id="1030" name="Groupe 8"/>
          <p:cNvGrpSpPr>
            <a:grpSpLocks/>
          </p:cNvGrpSpPr>
          <p:nvPr/>
        </p:nvGrpSpPr>
        <p:grpSpPr bwMode="auto">
          <a:xfrm>
            <a:off x="6980238" y="0"/>
            <a:ext cx="2163762" cy="915591"/>
            <a:chOff x="6660232" y="-24"/>
            <a:chExt cx="2502670" cy="1412799"/>
          </a:xfrm>
        </p:grpSpPr>
        <p:grpSp>
          <p:nvGrpSpPr>
            <p:cNvPr id="1031" name="Groupe 19"/>
            <p:cNvGrpSpPr>
              <a:grpSpLocks/>
            </p:cNvGrpSpPr>
            <p:nvPr userDrawn="1"/>
          </p:nvGrpSpPr>
          <p:grpSpPr bwMode="auto">
            <a:xfrm>
              <a:off x="6660232" y="-24"/>
              <a:ext cx="2502670" cy="1412799"/>
              <a:chOff x="5867079" y="-24"/>
              <a:chExt cx="3276953" cy="2178000"/>
            </a:xfrm>
          </p:grpSpPr>
          <p:sp>
            <p:nvSpPr>
              <p:cNvPr id="12" name="Triangle rectangle 11"/>
              <p:cNvSpPr/>
              <p:nvPr userDrawn="1"/>
            </p:nvSpPr>
            <p:spPr>
              <a:xfrm rot="10800000">
                <a:off x="5867079" y="-24"/>
                <a:ext cx="3276953" cy="1702182"/>
              </a:xfrm>
              <a:prstGeom prst="rtTriangle">
                <a:avLst/>
              </a:prstGeom>
              <a:solidFill>
                <a:srgbClr val="007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" name="Forme libre 12"/>
              <p:cNvSpPr/>
              <p:nvPr userDrawn="1"/>
            </p:nvSpPr>
            <p:spPr>
              <a:xfrm>
                <a:off x="5867079" y="-24"/>
                <a:ext cx="3276953" cy="2178000"/>
              </a:xfrm>
              <a:custGeom>
                <a:avLst/>
                <a:gdLst>
                  <a:gd name="connsiteX0" fmla="*/ 1993900 w 3175000"/>
                  <a:gd name="connsiteY0" fmla="*/ 2057400 h 2057400"/>
                  <a:gd name="connsiteX1" fmla="*/ 0 w 3175000"/>
                  <a:gd name="connsiteY1" fmla="*/ 0 h 2057400"/>
                  <a:gd name="connsiteX2" fmla="*/ 3175000 w 3175000"/>
                  <a:gd name="connsiteY2" fmla="*/ 1600200 h 2057400"/>
                  <a:gd name="connsiteX3" fmla="*/ 1993900 w 3175000"/>
                  <a:gd name="connsiteY3" fmla="*/ 2057400 h 2057400"/>
                  <a:gd name="connsiteX0" fmla="*/ 1993900 w 3175000"/>
                  <a:gd name="connsiteY0" fmla="*/ 2057400 h 2057400"/>
                  <a:gd name="connsiteX1" fmla="*/ 0 w 3175000"/>
                  <a:gd name="connsiteY1" fmla="*/ 0 h 2057400"/>
                  <a:gd name="connsiteX2" fmla="*/ 3175000 w 3175000"/>
                  <a:gd name="connsiteY2" fmla="*/ 1600200 h 2057400"/>
                  <a:gd name="connsiteX3" fmla="*/ 1993900 w 3175000"/>
                  <a:gd name="connsiteY3" fmla="*/ 2057400 h 2057400"/>
                  <a:gd name="connsiteX0" fmla="*/ 1993900 w 3175000"/>
                  <a:gd name="connsiteY0" fmla="*/ 2057400 h 2059259"/>
                  <a:gd name="connsiteX1" fmla="*/ 0 w 3175000"/>
                  <a:gd name="connsiteY1" fmla="*/ 0 h 2059259"/>
                  <a:gd name="connsiteX2" fmla="*/ 3175000 w 3175000"/>
                  <a:gd name="connsiteY2" fmla="*/ 1600200 h 2059259"/>
                  <a:gd name="connsiteX3" fmla="*/ 1993900 w 3175000"/>
                  <a:gd name="connsiteY3" fmla="*/ 2057400 h 2059259"/>
                  <a:gd name="connsiteX0" fmla="*/ 1993900 w 3175000"/>
                  <a:gd name="connsiteY0" fmla="*/ 2057400 h 2059259"/>
                  <a:gd name="connsiteX1" fmla="*/ 0 w 3175000"/>
                  <a:gd name="connsiteY1" fmla="*/ 0 h 2059259"/>
                  <a:gd name="connsiteX2" fmla="*/ 3175000 w 3175000"/>
                  <a:gd name="connsiteY2" fmla="*/ 1600200 h 2059259"/>
                  <a:gd name="connsiteX3" fmla="*/ 1993900 w 3175000"/>
                  <a:gd name="connsiteY3" fmla="*/ 2057400 h 2059259"/>
                  <a:gd name="connsiteX0" fmla="*/ 1993900 w 3175000"/>
                  <a:gd name="connsiteY0" fmla="*/ 2057400 h 2059259"/>
                  <a:gd name="connsiteX1" fmla="*/ 0 w 3175000"/>
                  <a:gd name="connsiteY1" fmla="*/ 0 h 2059259"/>
                  <a:gd name="connsiteX2" fmla="*/ 3175000 w 3175000"/>
                  <a:gd name="connsiteY2" fmla="*/ 1600200 h 2059259"/>
                  <a:gd name="connsiteX3" fmla="*/ 1993900 w 3175000"/>
                  <a:gd name="connsiteY3" fmla="*/ 2057400 h 2059259"/>
                  <a:gd name="connsiteX0" fmla="*/ 1993900 w 3175000"/>
                  <a:gd name="connsiteY0" fmla="*/ 2057400 h 2059259"/>
                  <a:gd name="connsiteX1" fmla="*/ 0 w 3175000"/>
                  <a:gd name="connsiteY1" fmla="*/ 0 h 2059259"/>
                  <a:gd name="connsiteX2" fmla="*/ 3175000 w 3175000"/>
                  <a:gd name="connsiteY2" fmla="*/ 1600200 h 2059259"/>
                  <a:gd name="connsiteX3" fmla="*/ 1993900 w 3175000"/>
                  <a:gd name="connsiteY3" fmla="*/ 2057400 h 2059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00" h="2059259">
                    <a:moveTo>
                      <a:pt x="1993900" y="2057400"/>
                    </a:moveTo>
                    <a:cubicBezTo>
                      <a:pt x="1195917" y="809625"/>
                      <a:pt x="431270" y="328612"/>
                      <a:pt x="0" y="0"/>
                    </a:cubicBezTo>
                    <a:lnTo>
                      <a:pt x="3175000" y="1600200"/>
                    </a:lnTo>
                    <a:cubicBezTo>
                      <a:pt x="2362200" y="1385888"/>
                      <a:pt x="1992312" y="2100263"/>
                      <a:pt x="1993900" y="2057400"/>
                    </a:cubicBezTo>
                    <a:close/>
                  </a:path>
                </a:pathLst>
              </a:custGeom>
              <a:solidFill>
                <a:srgbClr val="00748B"/>
              </a:solidFill>
              <a:ln>
                <a:noFill/>
              </a:ln>
              <a:effectLst>
                <a:outerShdw blurRad="304800" dist="1651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pic>
          <p:nvPicPr>
            <p:cNvPr id="1032" name="Picture 6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452321" y="44624"/>
              <a:ext cx="1699317" cy="376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Tw Cen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w Cen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s"/>
        <a:defRPr sz="2400" kern="1200">
          <a:solidFill>
            <a:srgbClr val="376092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prhelpjur01.tnr.bniclm.com/HELPJU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419622"/>
            <a:ext cx="8892480" cy="1660934"/>
          </a:xfrm>
        </p:spPr>
        <p:txBody>
          <a:bodyPr/>
          <a:lstStyle/>
          <a:p>
            <a:pPr marL="1343025" indent="-1343025" algn="ctr"/>
            <a:r>
              <a:rPr lang="fr-FR" dirty="0" smtClean="0"/>
              <a:t>MANUEL D’UTILISATION HELPJUR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19872" y="4803998"/>
            <a:ext cx="460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       Copyright © 2020 Cedrick Henintsoa RAVOAHANGINIAINA - DRJC/PRO - BNI Madagascar</a:t>
            </a:r>
            <a:endParaRPr lang="fr-FR" sz="600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7848228" cy="1224136"/>
          </a:xfrm>
        </p:spPr>
        <p:txBody>
          <a:bodyPr/>
          <a:lstStyle/>
          <a:p>
            <a:pPr marL="85725">
              <a:buClr>
                <a:srgbClr val="C72E2E"/>
              </a:buClr>
            </a:pPr>
            <a:r>
              <a:rPr lang="fr-FR" sz="4000" dirty="0"/>
              <a:t>Comprendre son tableau de bord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251520" y="159668"/>
            <a:ext cx="6923087" cy="32385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Tableau de bord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11</a:t>
            </a:fld>
            <a:endParaRPr dirty="0"/>
          </a:p>
        </p:txBody>
      </p:sp>
      <p:grpSp>
        <p:nvGrpSpPr>
          <p:cNvPr id="15" name="Groupe 14"/>
          <p:cNvGrpSpPr/>
          <p:nvPr/>
        </p:nvGrpSpPr>
        <p:grpSpPr>
          <a:xfrm>
            <a:off x="251520" y="555526"/>
            <a:ext cx="6385898" cy="2736304"/>
            <a:chOff x="251520" y="555526"/>
            <a:chExt cx="6385898" cy="273630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555526"/>
              <a:ext cx="6385898" cy="273630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520" y="843558"/>
              <a:ext cx="4320480" cy="64807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2303748" y="1059582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084168" y="1383618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084168" y="2597746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5</a:t>
              </a:r>
              <a:endParaRPr lang="fr-FR" sz="1400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87624" y="1935704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3</a:t>
              </a:r>
              <a:endParaRPr lang="fr-FR" sz="1400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336457" y="2119686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4</a:t>
              </a:r>
              <a:endParaRPr lang="fr-FR" sz="1400" dirty="0"/>
            </a:p>
          </p:txBody>
        </p:sp>
      </p:grpSp>
      <p:pic>
        <p:nvPicPr>
          <p:cNvPr id="1032" name="Picture 8" descr="Icône Curseur - Téléchargement gratuit en PNG et vecteu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64" y="1851670"/>
            <a:ext cx="206172" cy="2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/>
          <p:cNvGrpSpPr/>
          <p:nvPr/>
        </p:nvGrpSpPr>
        <p:grpSpPr>
          <a:xfrm>
            <a:off x="6756837" y="842977"/>
            <a:ext cx="2351667" cy="2801348"/>
            <a:chOff x="6756837" y="842977"/>
            <a:chExt cx="2351667" cy="2801348"/>
          </a:xfrm>
        </p:grpSpPr>
        <p:sp>
          <p:nvSpPr>
            <p:cNvPr id="23" name="Ellipse 22"/>
            <p:cNvSpPr/>
            <p:nvPr/>
          </p:nvSpPr>
          <p:spPr>
            <a:xfrm>
              <a:off x="6756837" y="842977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972861" y="843558"/>
              <a:ext cx="2135643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Century Gothic" panose="020B0502020202020204" pitchFamily="34" charset="0"/>
                </a:rPr>
                <a:t>Statistique des tickets selon leur statut. </a:t>
              </a:r>
            </a:p>
            <a:p>
              <a:r>
                <a:rPr lang="fr-FR" sz="1100" dirty="0" smtClean="0">
                  <a:latin typeface="Century Gothic" panose="020B0502020202020204" pitchFamily="34" charset="0"/>
                </a:rPr>
                <a:t>(Cliquer sur pour voir la liste des tickets)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endParaRPr lang="fr-FR" sz="1100" dirty="0" smtClean="0">
                <a:latin typeface="Century Gothic" panose="020B0502020202020204" pitchFamily="34" charset="0"/>
              </a:endParaRPr>
            </a:p>
            <a:p>
              <a:r>
                <a:rPr lang="fr-FR" sz="1100" dirty="0" smtClean="0">
                  <a:latin typeface="Century Gothic" panose="020B0502020202020204" pitchFamily="34" charset="0"/>
                </a:rPr>
                <a:t>Mettre le curseur «      » sur les couleurs et elle affichera le nombre de ticket traiter par le type de juriste.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endParaRPr lang="fr-FR" sz="1100" dirty="0" smtClean="0">
                <a:latin typeface="Century Gothic" panose="020B0502020202020204" pitchFamily="34" charset="0"/>
              </a:endParaRPr>
            </a:p>
            <a:p>
              <a:r>
                <a:rPr lang="fr-FR" sz="1100" dirty="0" smtClean="0">
                  <a:latin typeface="Century Gothic" panose="020B0502020202020204" pitchFamily="34" charset="0"/>
                </a:rPr>
                <a:t>Nombre globale de ticket traiter par juriste. </a:t>
              </a:r>
              <a:r>
                <a:rPr lang="fr-FR" sz="1100" b="1" dirty="0" smtClean="0">
                  <a:latin typeface="Century Gothic" panose="020B0502020202020204" pitchFamily="34" charset="0"/>
                </a:rPr>
                <a:t>Filtrer par Statut </a:t>
              </a:r>
              <a:r>
                <a:rPr lang="fr-FR" sz="1100" dirty="0" smtClean="0">
                  <a:latin typeface="Century Gothic" panose="020B0502020202020204" pitchFamily="34" charset="0"/>
                </a:rPr>
                <a:t>pour détaillé le nombre par statut. </a:t>
              </a:r>
              <a:endParaRPr lang="fr-FR" sz="11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6756837" y="1815666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767381" y="2884161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3</a:t>
              </a:r>
              <a:endParaRPr lang="fr-FR" sz="1400" dirty="0"/>
            </a:p>
          </p:txBody>
        </p:sp>
      </p:grpSp>
      <p:pic>
        <p:nvPicPr>
          <p:cNvPr id="33" name="Picture 8" descr="Icône Curseur - Téléchargement gratuit en PNG et vecteu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88844"/>
            <a:ext cx="206172" cy="2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e 26"/>
          <p:cNvGrpSpPr/>
          <p:nvPr/>
        </p:nvGrpSpPr>
        <p:grpSpPr>
          <a:xfrm>
            <a:off x="395536" y="3579862"/>
            <a:ext cx="6361301" cy="938719"/>
            <a:chOff x="395536" y="3579862"/>
            <a:chExt cx="6361301" cy="938719"/>
          </a:xfrm>
        </p:grpSpPr>
        <p:sp>
          <p:nvSpPr>
            <p:cNvPr id="26" name="ZoneTexte 25"/>
            <p:cNvSpPr txBox="1"/>
            <p:nvPr/>
          </p:nvSpPr>
          <p:spPr>
            <a:xfrm>
              <a:off x="611560" y="3579862"/>
              <a:ext cx="61452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Century Gothic" panose="020B0502020202020204" pitchFamily="34" charset="0"/>
                </a:rPr>
                <a:t>Nombre de ticket global selon la tâche à faire.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endParaRPr lang="fr-FR" sz="1100" dirty="0" smtClean="0">
                <a:latin typeface="Century Gothic" panose="020B0502020202020204" pitchFamily="34" charset="0"/>
              </a:endParaRPr>
            </a:p>
            <a:p>
              <a:r>
                <a:rPr lang="fr-FR" sz="1100" dirty="0" smtClean="0">
                  <a:latin typeface="Century Gothic" panose="020B0502020202020204" pitchFamily="34" charset="0"/>
                </a:rPr>
                <a:t>Mettre le curseur «     » sur les couleurs pour afficher le pourcentage de ticket, selon leur statut. </a:t>
              </a:r>
              <a:endParaRPr lang="fr-FR" sz="1100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395536" y="3583071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4</a:t>
              </a:r>
              <a:endParaRPr lang="fr-FR" sz="1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95536" y="4077927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5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14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251520" y="159668"/>
            <a:ext cx="6923087" cy="323850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 smtClean="0"/>
              <a:t>Liste de tous les Tickets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12</a:t>
            </a:fld>
            <a:endParaRPr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7504" y="627534"/>
            <a:ext cx="7848872" cy="2376264"/>
            <a:chOff x="107504" y="627534"/>
            <a:chExt cx="7920880" cy="2160240"/>
          </a:xfrm>
        </p:grpSpPr>
        <p:grpSp>
          <p:nvGrpSpPr>
            <p:cNvPr id="36" name="Groupe 35"/>
            <p:cNvGrpSpPr/>
            <p:nvPr/>
          </p:nvGrpSpPr>
          <p:grpSpPr>
            <a:xfrm>
              <a:off x="107504" y="627534"/>
              <a:ext cx="7920880" cy="2160240"/>
              <a:chOff x="107504" y="555526"/>
              <a:chExt cx="7776864" cy="2016224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107504" y="555526"/>
                <a:ext cx="7776864" cy="2016224"/>
                <a:chOff x="237006" y="634734"/>
                <a:chExt cx="7791378" cy="1945649"/>
              </a:xfrm>
            </p:grpSpPr>
            <p:pic>
              <p:nvPicPr>
                <p:cNvPr id="18" name="Imag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006" y="634734"/>
                  <a:ext cx="7791378" cy="1945649"/>
                </a:xfrm>
                <a:prstGeom prst="rect">
                  <a:avLst/>
                </a:prstGeom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4211960" y="1131590"/>
                  <a:ext cx="3600400" cy="28803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23528" y="1419622"/>
                  <a:ext cx="504056" cy="2160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020272" y="1635646"/>
                  <a:ext cx="1008112" cy="2160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7" name="Ellipse 26"/>
              <p:cNvSpPr/>
              <p:nvPr/>
            </p:nvSpPr>
            <p:spPr>
              <a:xfrm>
                <a:off x="3887924" y="1111633"/>
                <a:ext cx="216024" cy="21602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1400" dirty="0" smtClean="0"/>
                  <a:t>1</a:t>
                </a:r>
                <a:endParaRPr lang="fr-FR" sz="1400" dirty="0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6732240" y="1596662"/>
                <a:ext cx="216024" cy="21602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1400" dirty="0" smtClean="0"/>
                  <a:t>2</a:t>
                </a:r>
                <a:endParaRPr lang="fr-FR" sz="1400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335548" y="1183818"/>
                <a:ext cx="216024" cy="21602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FR" sz="1400" dirty="0" smtClean="0"/>
                  <a:t>3</a:t>
                </a:r>
                <a:endParaRPr lang="fr-FR" sz="1400" dirty="0"/>
              </a:p>
            </p:txBody>
          </p:sp>
        </p:grpSp>
        <p:sp>
          <p:nvSpPr>
            <p:cNvPr id="40" name="Ellipse 39"/>
            <p:cNvSpPr/>
            <p:nvPr/>
          </p:nvSpPr>
          <p:spPr>
            <a:xfrm>
              <a:off x="441560" y="2367396"/>
              <a:ext cx="220024" cy="2314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4</a:t>
              </a:r>
              <a:endParaRPr lang="fr-FR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5464" y="1994256"/>
              <a:ext cx="704128" cy="78113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31504" y="3116163"/>
            <a:ext cx="8470390" cy="1615827"/>
            <a:chOff x="331504" y="2900139"/>
            <a:chExt cx="8470390" cy="1615827"/>
          </a:xfrm>
        </p:grpSpPr>
        <p:sp>
          <p:nvSpPr>
            <p:cNvPr id="35" name="Ellipse 34"/>
            <p:cNvSpPr/>
            <p:nvPr/>
          </p:nvSpPr>
          <p:spPr>
            <a:xfrm>
              <a:off x="335548" y="2905185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51572" y="2900139"/>
              <a:ext cx="8250322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latin typeface="Century Gothic" panose="020B0502020202020204" pitchFamily="34" charset="0"/>
                </a:rPr>
                <a:t>Recherche entre deux dates </a:t>
              </a:r>
              <a:r>
                <a:rPr lang="fr-FR" sz="1100" dirty="0" smtClean="0">
                  <a:latin typeface="Century Gothic" panose="020B0502020202020204" pitchFamily="34" charset="0"/>
                </a:rPr>
                <a:t>: Choisir le type de </a:t>
              </a:r>
              <a:r>
                <a:rPr lang="fr-FR" sz="1100" i="1" dirty="0" smtClean="0">
                  <a:latin typeface="Century Gothic" panose="020B0502020202020204" pitchFamily="34" charset="0"/>
                </a:rPr>
                <a:t>date à rechercher</a:t>
              </a:r>
              <a:r>
                <a:rPr lang="fr-FR" sz="1100" dirty="0" smtClean="0">
                  <a:latin typeface="Century Gothic" panose="020B0502020202020204" pitchFamily="34" charset="0"/>
                </a:rPr>
                <a:t> puis renseigner le champ </a:t>
              </a:r>
              <a:r>
                <a:rPr lang="fr-FR" sz="1100" i="1" dirty="0" smtClean="0">
                  <a:latin typeface="Century Gothic" panose="020B0502020202020204" pitchFamily="34" charset="0"/>
                </a:rPr>
                <a:t>Date Début </a:t>
              </a:r>
              <a:r>
                <a:rPr lang="fr-FR" sz="1100" dirty="0" smtClean="0">
                  <a:latin typeface="Century Gothic" panose="020B0502020202020204" pitchFamily="34" charset="0"/>
                </a:rPr>
                <a:t>et </a:t>
              </a:r>
              <a:r>
                <a:rPr lang="fr-FR" sz="1100" i="1" dirty="0" smtClean="0">
                  <a:latin typeface="Century Gothic" panose="020B0502020202020204" pitchFamily="34" charset="0"/>
                </a:rPr>
                <a:t>Date Fin</a:t>
              </a:r>
              <a:r>
                <a:rPr lang="fr-FR" sz="1100" dirty="0" smtClean="0">
                  <a:latin typeface="Century Gothic" panose="020B0502020202020204" pitchFamily="34" charset="0"/>
                </a:rPr>
                <a:t>, ensuite cliquer sur le bouton vert « Rechercher » (Choisir « Tous » pour réafficher tous les tickets).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r>
                <a:rPr lang="fr-FR" sz="1100" b="1" dirty="0" smtClean="0">
                  <a:latin typeface="Century Gothic" panose="020B0502020202020204" pitchFamily="34" charset="0"/>
                </a:rPr>
                <a:t>Recherche </a:t>
              </a:r>
              <a:r>
                <a:rPr lang="fr-FR" sz="1100" dirty="0" smtClean="0">
                  <a:latin typeface="Century Gothic" panose="020B0502020202020204" pitchFamily="34" charset="0"/>
                </a:rPr>
                <a:t>: Ecrire n’importe quel mot et le contenu du tableau change automatiquement. </a:t>
              </a:r>
            </a:p>
            <a:p>
              <a:r>
                <a:rPr lang="fr-FR" sz="1100" u="sng" dirty="0" smtClean="0">
                  <a:latin typeface="Century Gothic" panose="020B0502020202020204" pitchFamily="34" charset="0"/>
                </a:rPr>
                <a:t>Exemple :</a:t>
              </a:r>
              <a:r>
                <a:rPr lang="fr-FR" sz="1100" dirty="0" smtClean="0">
                  <a:latin typeface="Century Gothic" panose="020B0502020202020204" pitchFamily="34" charset="0"/>
                </a:rPr>
                <a:t> TIK-JUR-00000000023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r>
                <a:rPr lang="fr-FR" sz="1100" b="1" dirty="0" smtClean="0">
                  <a:latin typeface="Century Gothic" panose="020B0502020202020204" pitchFamily="34" charset="0"/>
                </a:rPr>
                <a:t>Export Excel </a:t>
              </a:r>
              <a:r>
                <a:rPr lang="fr-FR" sz="1100" dirty="0" smtClean="0">
                  <a:latin typeface="Century Gothic" panose="020B0502020202020204" pitchFamily="34" charset="0"/>
                </a:rPr>
                <a:t>: Cliquer pour exporter le contenu du tableau en Excel.</a:t>
              </a:r>
            </a:p>
            <a:p>
              <a:endParaRPr lang="fr-FR" sz="1100" dirty="0">
                <a:latin typeface="Century Gothic" panose="020B0502020202020204" pitchFamily="34" charset="0"/>
              </a:endParaRPr>
            </a:p>
            <a:p>
              <a:r>
                <a:rPr lang="fr-FR" sz="1100" dirty="0" smtClean="0">
                  <a:latin typeface="Century Gothic" panose="020B0502020202020204" pitchFamily="34" charset="0"/>
                </a:rPr>
                <a:t>Cliquer pour afficher le contenu du ticket.</a:t>
              </a:r>
              <a:endParaRPr lang="fr-FR" sz="1100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331504" y="3435846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331504" y="3879063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 smtClean="0"/>
                <a:t>3</a:t>
              </a:r>
              <a:endParaRPr lang="fr-FR" sz="14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31504" y="4270942"/>
              <a:ext cx="216024" cy="21602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837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251520" y="159668"/>
            <a:ext cx="6923087" cy="323850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 smtClean="0"/>
              <a:t>Graphe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13</a:t>
            </a:fld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1" y="689534"/>
            <a:ext cx="4848865" cy="352839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63685" y="91462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Century Gothic" pitchFamily="34" charset="0"/>
                <a:cs typeface="+mn-cs"/>
              </a:rPr>
              <a:t>Affiche le nombre de </a:t>
            </a:r>
            <a:r>
              <a:rPr lang="fr-FR" sz="900" dirty="0" smtClean="0">
                <a:latin typeface="Century Gothic" pitchFamily="34" charset="0"/>
                <a:cs typeface="+mn-cs"/>
              </a:rPr>
              <a:t>ticket </a:t>
            </a:r>
            <a:r>
              <a:rPr lang="fr-FR" sz="900" dirty="0">
                <a:latin typeface="Century Gothic" pitchFamily="34" charset="0"/>
                <a:cs typeface="+mn-cs"/>
              </a:rPr>
              <a:t>par </a:t>
            </a:r>
            <a:r>
              <a:rPr lang="fr-FR" sz="900" dirty="0" smtClean="0">
                <a:latin typeface="Century Gothic" pitchFamily="34" charset="0"/>
                <a:cs typeface="+mn-cs"/>
              </a:rPr>
              <a:t>mois selon le statut.</a:t>
            </a:r>
          </a:p>
          <a:p>
            <a:endParaRPr lang="fr-FR" sz="900" dirty="0" smtClean="0">
              <a:latin typeface="Century Gothic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531" y="1851670"/>
            <a:ext cx="4536504" cy="1440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s 9"/>
          <p:cNvSpPr/>
          <p:nvPr/>
        </p:nvSpPr>
        <p:spPr>
          <a:xfrm>
            <a:off x="5724128" y="1995686"/>
            <a:ext cx="2376264" cy="50405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sz="900" b="1" dirty="0">
                <a:latin typeface="Century Gothic" pitchFamily="34" charset="0"/>
              </a:rPr>
              <a:t>Statut des </a:t>
            </a:r>
            <a:r>
              <a:rPr lang="fr-FR" sz="900" b="1" dirty="0" smtClean="0">
                <a:latin typeface="Century Gothic" pitchFamily="34" charset="0"/>
              </a:rPr>
              <a:t>tickets </a:t>
            </a:r>
            <a:r>
              <a:rPr lang="fr-FR" sz="900" dirty="0" smtClean="0">
                <a:latin typeface="Century Gothic" pitchFamily="34" charset="0"/>
              </a:rPr>
              <a:t>(Cliquer sur le statut pour ne pas afficher la courbe et recliquer pour l ’afficher </a:t>
            </a:r>
            <a:endParaRPr lang="fr-FR" sz="900" dirty="0">
              <a:latin typeface="Century Gothic" pitchFamily="34" charset="0"/>
            </a:endParaRPr>
          </a:p>
        </p:txBody>
      </p:sp>
      <p:cxnSp>
        <p:nvCxnSpPr>
          <p:cNvPr id="12" name="Connecteur droit avec flèche 11"/>
          <p:cNvCxnSpPr>
            <a:stCxn id="10" idx="1"/>
            <a:endCxn id="7" idx="3"/>
          </p:cNvCxnSpPr>
          <p:nvPr/>
        </p:nvCxnSpPr>
        <p:spPr>
          <a:xfrm flipH="1" flipV="1">
            <a:off x="4896035" y="1923678"/>
            <a:ext cx="828093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enthèses 21"/>
          <p:cNvSpPr/>
          <p:nvPr/>
        </p:nvSpPr>
        <p:spPr>
          <a:xfrm>
            <a:off x="5724128" y="1203598"/>
            <a:ext cx="2232248" cy="5760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sz="900" b="1" dirty="0">
                <a:latin typeface="Century Gothic" pitchFamily="34" charset="0"/>
              </a:rPr>
              <a:t>Filtre Année </a:t>
            </a:r>
            <a:r>
              <a:rPr lang="fr-FR" sz="900" dirty="0">
                <a:latin typeface="Century Gothic" pitchFamily="34" charset="0"/>
              </a:rPr>
              <a:t>: </a:t>
            </a:r>
            <a:r>
              <a:rPr lang="fr-FR" sz="900" dirty="0" smtClean="0">
                <a:latin typeface="Century Gothic" pitchFamily="34" charset="0"/>
              </a:rPr>
              <a:t>Saisir </a:t>
            </a:r>
            <a:r>
              <a:rPr lang="fr-FR" sz="900" dirty="0">
                <a:latin typeface="Century Gothic" pitchFamily="34" charset="0"/>
              </a:rPr>
              <a:t>une </a:t>
            </a:r>
            <a:r>
              <a:rPr lang="fr-FR" sz="900" dirty="0" smtClean="0">
                <a:latin typeface="Century Gothic" pitchFamily="34" charset="0"/>
              </a:rPr>
              <a:t>année et </a:t>
            </a:r>
            <a:r>
              <a:rPr lang="fr-FR" sz="900" dirty="0">
                <a:latin typeface="Century Gothic" pitchFamily="34" charset="0"/>
              </a:rPr>
              <a:t>les courbe change </a:t>
            </a:r>
            <a:r>
              <a:rPr lang="fr-FR" sz="900" dirty="0" smtClean="0">
                <a:latin typeface="Century Gothic" pitchFamily="34" charset="0"/>
              </a:rPr>
              <a:t>automatiquement.</a:t>
            </a:r>
          </a:p>
          <a:p>
            <a:r>
              <a:rPr lang="fr-FR" sz="900" u="sng" dirty="0" smtClean="0">
                <a:latin typeface="Century Gothic" pitchFamily="34" charset="0"/>
              </a:rPr>
              <a:t>Exemple :</a:t>
            </a:r>
            <a:r>
              <a:rPr lang="fr-FR" sz="900" dirty="0" smtClean="0">
                <a:latin typeface="Century Gothic" pitchFamily="34" charset="0"/>
              </a:rPr>
              <a:t> 2020</a:t>
            </a:r>
            <a:endParaRPr lang="fr-FR" sz="900" dirty="0">
              <a:latin typeface="Century Gothic" pitchFamily="34" charset="0"/>
            </a:endParaRPr>
          </a:p>
        </p:txBody>
      </p:sp>
      <p:cxnSp>
        <p:nvCxnSpPr>
          <p:cNvPr id="30" name="Connecteur droit avec flèche 29"/>
          <p:cNvCxnSpPr>
            <a:stCxn id="22" idx="1"/>
          </p:cNvCxnSpPr>
          <p:nvPr/>
        </p:nvCxnSpPr>
        <p:spPr>
          <a:xfrm flipH="1">
            <a:off x="1115616" y="1491630"/>
            <a:ext cx="46085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87774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Traiter</a:t>
            </a:r>
            <a:r>
              <a:rPr lang="fr-FR" dirty="0" smtClean="0"/>
              <a:t> une demande 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0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7848228" cy="1224136"/>
          </a:xfrm>
        </p:spPr>
        <p:txBody>
          <a:bodyPr/>
          <a:lstStyle/>
          <a:p>
            <a:pPr marL="85725">
              <a:buClr>
                <a:srgbClr val="C72E2E"/>
              </a:buClr>
            </a:pPr>
            <a:r>
              <a:rPr lang="fr-FR" sz="4000" dirty="0" smtClean="0"/>
              <a:t>Comment saisir </a:t>
            </a:r>
            <a:r>
              <a:rPr lang="fr-FR" sz="4000" dirty="0"/>
              <a:t>une </a:t>
            </a:r>
            <a:r>
              <a:rPr lang="fr-FR" sz="4000" dirty="0" smtClean="0"/>
              <a:t>demande ?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Envoyer une demande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51570"/>
            <a:ext cx="8424936" cy="3834426"/>
          </a:xfrm>
        </p:spPr>
        <p:txBody>
          <a:bodyPr/>
          <a:lstStyle/>
          <a:p>
            <a:pPr marL="361950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Cliquer sur  l’icone «             » (</a:t>
            </a:r>
            <a:r>
              <a:rPr lang="fr-FR" sz="1100" b="1" dirty="0" smtClean="0">
                <a:cs typeface="Arial" pitchFamily="34" charset="0"/>
              </a:rPr>
              <a:t>demande d’avis</a:t>
            </a:r>
            <a:r>
              <a:rPr lang="fr-FR" sz="1100" dirty="0" smtClean="0">
                <a:cs typeface="Arial" pitchFamily="34" charset="0"/>
              </a:rPr>
              <a:t>) dans le </a:t>
            </a:r>
            <a:r>
              <a:rPr lang="fr-FR" sz="1100" b="1" dirty="0" smtClean="0">
                <a:cs typeface="Arial" pitchFamily="34" charset="0"/>
              </a:rPr>
              <a:t>Menu </a:t>
            </a:r>
            <a:r>
              <a:rPr lang="fr-FR" sz="1100" dirty="0" smtClean="0">
                <a:cs typeface="Arial" pitchFamily="34" charset="0"/>
              </a:rPr>
              <a:t>puis sur  «                                        », la fenêtre suivante s’ouvrira :</a:t>
            </a:r>
          </a:p>
          <a:p>
            <a:pPr marL="5114925" lvl="4" indent="0">
              <a:spcBef>
                <a:spcPct val="0"/>
              </a:spcBef>
              <a:buNone/>
            </a:pPr>
            <a:endParaRPr lang="fr-FR" sz="1100" dirty="0" smtClean="0">
              <a:cs typeface="Arial" pitchFamily="34" charset="0"/>
            </a:endParaRPr>
          </a:p>
          <a:p>
            <a:pPr marL="5114925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Mettre l’</a:t>
            </a:r>
            <a:r>
              <a:rPr lang="fr-FR" sz="1100" b="1" dirty="0" smtClean="0">
                <a:cs typeface="Arial" pitchFamily="34" charset="0"/>
              </a:rPr>
              <a:t>objet</a:t>
            </a:r>
            <a:r>
              <a:rPr lang="fr-FR" sz="1100" dirty="0" smtClean="0">
                <a:cs typeface="Arial" pitchFamily="34" charset="0"/>
              </a:rPr>
              <a:t> de votre demande.</a:t>
            </a: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Ex : </a:t>
            </a: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 smtClean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Mettre une </a:t>
            </a:r>
            <a:r>
              <a:rPr lang="fr-FR" sz="1100" b="1" dirty="0" smtClean="0">
                <a:cs typeface="Arial" pitchFamily="34" charset="0"/>
              </a:rPr>
              <a:t>pièce jointe </a:t>
            </a:r>
            <a:r>
              <a:rPr lang="fr-FR" sz="1100" dirty="0" smtClean="0">
                <a:cs typeface="Arial" pitchFamily="34" charset="0"/>
              </a:rPr>
              <a:t>(fichier inférieur à 2 Mo)</a:t>
            </a: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b="1" dirty="0" smtClean="0">
                <a:cs typeface="Arial" pitchFamily="34" charset="0"/>
              </a:rPr>
              <a:t>Contenu</a:t>
            </a:r>
            <a:r>
              <a:rPr lang="fr-FR" sz="1100" dirty="0" smtClean="0">
                <a:cs typeface="Arial" pitchFamily="34" charset="0"/>
              </a:rPr>
              <a:t> de votre demande.</a:t>
            </a: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u="sng" dirty="0" smtClean="0">
                <a:cs typeface="Arial" pitchFamily="34" charset="0"/>
              </a:rPr>
              <a:t>Ex :</a:t>
            </a:r>
            <a:r>
              <a:rPr lang="fr-FR" sz="1100" dirty="0" smtClean="0">
                <a:cs typeface="Arial" pitchFamily="34" charset="0"/>
              </a:rPr>
              <a:t> Bonjour, </a:t>
            </a: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       Ceci est un exemple,</a:t>
            </a: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       Cordialement,</a:t>
            </a: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 smtClean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Pour </a:t>
            </a:r>
            <a:r>
              <a:rPr lang="fr-FR" sz="1100" b="1" dirty="0" smtClean="0">
                <a:cs typeface="Arial" pitchFamily="34" charset="0"/>
              </a:rPr>
              <a:t>envoyer</a:t>
            </a:r>
            <a:r>
              <a:rPr lang="fr-FR" sz="1100" dirty="0" smtClean="0">
                <a:cs typeface="Arial" pitchFamily="34" charset="0"/>
              </a:rPr>
              <a:t> la demande à la Direction Juridique</a:t>
            </a:r>
          </a:p>
          <a:p>
            <a:pPr marL="5380038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5380038" lvl="4" indent="0">
              <a:spcBef>
                <a:spcPct val="0"/>
              </a:spcBef>
              <a:buNone/>
            </a:pPr>
            <a:r>
              <a:rPr lang="fr-FR" sz="1100" dirty="0" smtClean="0">
                <a:cs typeface="Arial" pitchFamily="34" charset="0"/>
              </a:rPr>
              <a:t>Pour </a:t>
            </a:r>
            <a:r>
              <a:rPr lang="fr-FR" sz="1100" b="1" dirty="0" smtClean="0">
                <a:cs typeface="Arial" pitchFamily="34" charset="0"/>
              </a:rPr>
              <a:t>annuler</a:t>
            </a:r>
            <a:endParaRPr lang="fr-FR" sz="1100" b="1" dirty="0">
              <a:cs typeface="Arial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37" y="977135"/>
            <a:ext cx="371475" cy="1714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86660"/>
            <a:ext cx="1447800" cy="152400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5400092" y="1635646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32" name="Ellipse 31"/>
          <p:cNvSpPr/>
          <p:nvPr/>
        </p:nvSpPr>
        <p:spPr>
          <a:xfrm>
            <a:off x="5400092" y="2282187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33" name="Ellipse 32"/>
          <p:cNvSpPr/>
          <p:nvPr/>
        </p:nvSpPr>
        <p:spPr>
          <a:xfrm>
            <a:off x="5400092" y="2962624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35" name="Ellipse 34"/>
          <p:cNvSpPr/>
          <p:nvPr/>
        </p:nvSpPr>
        <p:spPr>
          <a:xfrm>
            <a:off x="5400092" y="4011910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5403657" y="4492578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 smtClean="0"/>
              <a:t>5</a:t>
            </a:r>
            <a:endParaRPr lang="fr-FR" sz="14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107504" y="1419622"/>
            <a:ext cx="4962525" cy="3183373"/>
            <a:chOff x="107504" y="1419622"/>
            <a:chExt cx="4962525" cy="3183373"/>
          </a:xfrm>
        </p:grpSpPr>
        <p:grpSp>
          <p:nvGrpSpPr>
            <p:cNvPr id="11" name="Groupe 10"/>
            <p:cNvGrpSpPr/>
            <p:nvPr/>
          </p:nvGrpSpPr>
          <p:grpSpPr>
            <a:xfrm>
              <a:off x="107504" y="1419622"/>
              <a:ext cx="4962525" cy="3183373"/>
              <a:chOff x="107504" y="1419622"/>
              <a:chExt cx="4962525" cy="3183373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107504" y="1419622"/>
                <a:ext cx="4962525" cy="3168352"/>
                <a:chOff x="107504" y="1419622"/>
                <a:chExt cx="4962525" cy="3168352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107504" y="1419622"/>
                  <a:ext cx="4962525" cy="3168352"/>
                  <a:chOff x="185539" y="1428795"/>
                  <a:chExt cx="4962525" cy="3168352"/>
                </a:xfrm>
              </p:grpSpPr>
              <p:pic>
                <p:nvPicPr>
                  <p:cNvPr id="8" name="Image 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85539" y="1428795"/>
                    <a:ext cx="4962525" cy="3159179"/>
                  </a:xfrm>
                  <a:prstGeom prst="rect">
                    <a:avLst/>
                  </a:prstGeom>
                </p:spPr>
              </p:pic>
              <p:sp>
                <p:nvSpPr>
                  <p:cNvPr id="19" name="Ellipse 18"/>
                  <p:cNvSpPr/>
                  <p:nvPr/>
                </p:nvSpPr>
                <p:spPr>
                  <a:xfrm>
                    <a:off x="2267744" y="2350980"/>
                    <a:ext cx="216024" cy="216024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fr-FR" sz="1400" dirty="0"/>
                      <a:t>1</a:t>
                    </a:r>
                  </a:p>
                </p:txBody>
              </p:sp>
              <p:sp>
                <p:nvSpPr>
                  <p:cNvPr id="21" name="Ellipse 20"/>
                  <p:cNvSpPr/>
                  <p:nvPr/>
                </p:nvSpPr>
                <p:spPr>
                  <a:xfrm>
                    <a:off x="2266102" y="2634853"/>
                    <a:ext cx="216024" cy="216024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fr-FR" sz="1400" dirty="0"/>
                      <a:t>2</a:t>
                    </a:r>
                  </a:p>
                </p:txBody>
              </p:sp>
              <p:sp>
                <p:nvSpPr>
                  <p:cNvPr id="23" name="Ellipse 22"/>
                  <p:cNvSpPr/>
                  <p:nvPr/>
                </p:nvSpPr>
                <p:spPr>
                  <a:xfrm>
                    <a:off x="2266102" y="3510371"/>
                    <a:ext cx="216024" cy="216024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fr-FR" sz="1400" dirty="0" smtClean="0"/>
                      <a:t>3</a:t>
                    </a:r>
                    <a:endParaRPr lang="fr-FR" sz="1400" dirty="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1985739" y="4381123"/>
                    <a:ext cx="216024" cy="216024"/>
                  </a:xfrm>
                  <a:prstGeom prst="ellipse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fr-FR" sz="1400" dirty="0" smtClean="0"/>
                      <a:t>4</a:t>
                    </a:r>
                    <a:endParaRPr lang="fr-FR" sz="1400" dirty="0"/>
                  </a:p>
                </p:txBody>
              </p:sp>
            </p:grpSp>
            <p:sp>
              <p:nvSpPr>
                <p:cNvPr id="18" name="Ellipse 17"/>
                <p:cNvSpPr/>
                <p:nvPr/>
              </p:nvSpPr>
              <p:spPr>
                <a:xfrm>
                  <a:off x="3203848" y="4371950"/>
                  <a:ext cx="216024" cy="21602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FR" sz="1400" dirty="0" smtClean="0"/>
                    <a:t>5</a:t>
                  </a:r>
                  <a:endParaRPr lang="fr-FR" sz="1400" dirty="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835696" y="4371950"/>
                <a:ext cx="753070" cy="23104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699792" y="4371950"/>
              <a:ext cx="792088" cy="23104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15566"/>
            <a:ext cx="8784976" cy="203138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95536" y="3141048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entury Gothic" pitchFamily="34" charset="0"/>
              </a:rPr>
              <a:t>Une fois </a:t>
            </a:r>
            <a:r>
              <a:rPr lang="fr-FR" sz="1100" dirty="0" smtClean="0">
                <a:latin typeface="Century Gothic" pitchFamily="34" charset="0"/>
              </a:rPr>
              <a:t>envoyé </a:t>
            </a:r>
            <a:r>
              <a:rPr lang="fr-FR" sz="1100" dirty="0">
                <a:latin typeface="Century Gothic" pitchFamily="34" charset="0"/>
              </a:rPr>
              <a:t>l’outil vous dirigera vers la liste des demandes </a:t>
            </a:r>
            <a:r>
              <a:rPr lang="fr-FR" sz="1100" dirty="0" smtClean="0">
                <a:latin typeface="Century Gothic" pitchFamily="34" charset="0"/>
              </a:rPr>
              <a:t>envoyées et vous pouvez  la consulter en cliquant  sur le bouton «       » et l’abandonner en cliquant sur le bouton «      ».</a:t>
            </a:r>
          </a:p>
          <a:p>
            <a:endParaRPr lang="fr-FR" sz="1100" dirty="0">
              <a:latin typeface="Century Gothic" pitchFamily="34" charset="0"/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fr-FR" sz="1100" b="1" u="sng" dirty="0" smtClean="0">
                <a:latin typeface="Century Gothic" pitchFamily="34" charset="0"/>
              </a:rPr>
              <a:t>NB :</a:t>
            </a:r>
            <a:r>
              <a:rPr lang="fr-FR" sz="1100" dirty="0" smtClean="0">
                <a:latin typeface="Century Gothic" pitchFamily="34" charset="0"/>
              </a:rPr>
              <a:t> </a:t>
            </a:r>
          </a:p>
          <a:p>
            <a:pPr marL="539750"/>
            <a:r>
              <a:rPr lang="fr-FR" sz="1100" dirty="0" smtClean="0">
                <a:latin typeface="Century Gothic" pitchFamily="34" charset="0"/>
              </a:rPr>
              <a:t>- Une fois que votre demande est reçu par la Direction Juridique elle ne s’affichera plus dans la liste des demandes envoyées.</a:t>
            </a:r>
          </a:p>
          <a:p>
            <a:pPr marL="539750"/>
            <a:r>
              <a:rPr lang="fr-FR" sz="1100" dirty="0" smtClean="0">
                <a:latin typeface="Century Gothic" pitchFamily="34" charset="0"/>
              </a:rPr>
              <a:t>- De même, si vous abandonnez votre demande elle ne s’affichera plus </a:t>
            </a:r>
            <a:r>
              <a:rPr lang="fr-FR" sz="1100" dirty="0">
                <a:latin typeface="Century Gothic" pitchFamily="34" charset="0"/>
              </a:rPr>
              <a:t>dans la liste des demandes </a:t>
            </a:r>
            <a:r>
              <a:rPr lang="fr-FR" sz="1100" dirty="0" smtClean="0">
                <a:latin typeface="Century Gothic" pitchFamily="34" charset="0"/>
              </a:rPr>
              <a:t>envoyées, mais dans la liste des demandes abandonnées.</a:t>
            </a:r>
            <a:endParaRPr lang="fr-FR" sz="1100" dirty="0">
              <a:latin typeface="Century Gothic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31680"/>
            <a:ext cx="194089" cy="1940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78" y="3331680"/>
            <a:ext cx="185738" cy="180975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95289" y="411957"/>
            <a:ext cx="6923087" cy="359593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fr-FR" sz="2800" dirty="0" smtClean="0"/>
              <a:t>Consulter </a:t>
            </a:r>
            <a:r>
              <a:rPr lang="fr-FR" sz="2800" dirty="0"/>
              <a:t>la </a:t>
            </a:r>
            <a:r>
              <a:rPr lang="fr-FR" sz="2800" dirty="0" smtClean="0"/>
              <a:t>demande envoyée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65798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/>
              <a:t>Traiter</a:t>
            </a:r>
            <a:r>
              <a:rPr lang="fr-FR" dirty="0" smtClean="0"/>
              <a:t> une demande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3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7848228" cy="1224136"/>
          </a:xfrm>
        </p:spPr>
        <p:txBody>
          <a:bodyPr/>
          <a:lstStyle/>
          <a:p>
            <a:pPr marL="85725">
              <a:buClr>
                <a:srgbClr val="C72E2E"/>
              </a:buClr>
            </a:pPr>
            <a:r>
              <a:rPr lang="fr-FR" sz="4000" dirty="0" smtClean="0"/>
              <a:t>Traiter </a:t>
            </a:r>
            <a:r>
              <a:rPr lang="fr-FR" sz="4000" dirty="0"/>
              <a:t>une demande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131590"/>
            <a:ext cx="8388424" cy="648072"/>
          </a:xfrm>
        </p:spPr>
        <p:txBody>
          <a:bodyPr/>
          <a:lstStyle/>
          <a:p>
            <a:r>
              <a:rPr lang="fr-FR" sz="3200" dirty="0" smtClean="0"/>
              <a:t>Préambule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923678"/>
            <a:ext cx="7772400" cy="1800200"/>
          </a:xfrm>
        </p:spPr>
        <p:txBody>
          <a:bodyPr/>
          <a:lstStyle/>
          <a:p>
            <a:r>
              <a:rPr lang="fr-FR" sz="2400" b="1" dirty="0" smtClean="0"/>
              <a:t>HELPJUR :</a:t>
            </a:r>
          </a:p>
          <a:p>
            <a:r>
              <a:rPr lang="fr-FR" sz="2400" dirty="0" smtClean="0"/>
              <a:t>	- Outils de gestion de ticket de la Direction juridique.</a:t>
            </a:r>
            <a:br>
              <a:rPr lang="fr-FR" sz="2400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251520" y="171386"/>
            <a:ext cx="7992888" cy="600164"/>
            <a:chOff x="179512" y="266187"/>
            <a:chExt cx="7992888" cy="600164"/>
          </a:xfrm>
        </p:grpSpPr>
        <p:sp>
          <p:nvSpPr>
            <p:cNvPr id="17" name="ZoneTexte 16"/>
            <p:cNvSpPr txBox="1"/>
            <p:nvPr/>
          </p:nvSpPr>
          <p:spPr>
            <a:xfrm>
              <a:off x="179512" y="266187"/>
              <a:ext cx="79928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latin typeface="Century Gothic" pitchFamily="34" charset="0"/>
                </a:rPr>
                <a:t>Cliquer </a:t>
              </a:r>
              <a:r>
                <a:rPr lang="fr-FR" sz="1100" dirty="0" smtClean="0">
                  <a:latin typeface="Century Gothic" pitchFamily="34" charset="0"/>
                </a:rPr>
                <a:t>sur «               » (</a:t>
              </a:r>
              <a:r>
                <a:rPr lang="fr-FR" sz="1100" b="1" dirty="0" smtClean="0">
                  <a:latin typeface="Century Gothic" pitchFamily="34" charset="0"/>
                </a:rPr>
                <a:t>Demande(s) Reçue(s)</a:t>
              </a:r>
              <a:r>
                <a:rPr lang="fr-FR" sz="1100" dirty="0" smtClean="0">
                  <a:latin typeface="Century Gothic" pitchFamily="34" charset="0"/>
                </a:rPr>
                <a:t>) dans le </a:t>
              </a:r>
              <a:r>
                <a:rPr lang="fr-FR" sz="1100" b="1" dirty="0" smtClean="0">
                  <a:latin typeface="Century Gothic" pitchFamily="34" charset="0"/>
                </a:rPr>
                <a:t>Menu</a:t>
              </a:r>
              <a:r>
                <a:rPr lang="fr-FR" sz="1100" dirty="0" smtClean="0">
                  <a:latin typeface="Century Gothic" pitchFamily="34" charset="0"/>
                </a:rPr>
                <a:t> en haut à droite de l’écran.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 smtClean="0">
                  <a:latin typeface="Century Gothic" pitchFamily="34" charset="0"/>
                </a:rPr>
                <a:t>Puis sur «          </a:t>
              </a:r>
              <a:r>
                <a:rPr lang="fr-FR" sz="1100" b="1" dirty="0" smtClean="0">
                  <a:latin typeface="Century Gothic" pitchFamily="34" charset="0"/>
                </a:rPr>
                <a:t>Consulter</a:t>
              </a:r>
              <a:r>
                <a:rPr lang="fr-FR" sz="1100" dirty="0" smtClean="0">
                  <a:latin typeface="Century Gothic" pitchFamily="34" charset="0"/>
                </a:rPr>
                <a:t> »</a:t>
              </a:r>
              <a:endParaRPr lang="fr-FR" sz="1100" b="1" dirty="0">
                <a:latin typeface="Century Gothic" pitchFamily="34" charset="0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343937"/>
              <a:ext cx="485775" cy="257175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894" y="555526"/>
              <a:ext cx="257746" cy="257746"/>
            </a:xfrm>
            <a:prstGeom prst="rect">
              <a:avLst/>
            </a:prstGeom>
          </p:spPr>
        </p:pic>
      </p:grpSp>
      <p:grpSp>
        <p:nvGrpSpPr>
          <p:cNvPr id="41" name="Groupe 40"/>
          <p:cNvGrpSpPr/>
          <p:nvPr/>
        </p:nvGrpSpPr>
        <p:grpSpPr>
          <a:xfrm>
            <a:off x="251519" y="708198"/>
            <a:ext cx="7920881" cy="1503512"/>
            <a:chOff x="791530" y="923750"/>
            <a:chExt cx="6912868" cy="1503512"/>
          </a:xfrm>
        </p:grpSpPr>
        <p:grpSp>
          <p:nvGrpSpPr>
            <p:cNvPr id="37" name="Groupe 36"/>
            <p:cNvGrpSpPr/>
            <p:nvPr/>
          </p:nvGrpSpPr>
          <p:grpSpPr>
            <a:xfrm>
              <a:off x="791530" y="923750"/>
              <a:ext cx="6912868" cy="1503512"/>
              <a:chOff x="791530" y="923750"/>
              <a:chExt cx="6912868" cy="1503512"/>
            </a:xfrm>
          </p:grpSpPr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530" y="1160817"/>
                <a:ext cx="6912868" cy="1266445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0272" y="927074"/>
                <a:ext cx="629444" cy="167467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530" y="923750"/>
                <a:ext cx="2409825" cy="180975"/>
              </a:xfrm>
              <a:prstGeom prst="rect">
                <a:avLst/>
              </a:prstGeom>
            </p:spPr>
          </p:pic>
        </p:grpSp>
        <p:sp>
          <p:nvSpPr>
            <p:cNvPr id="38" name="Rectangle 37"/>
            <p:cNvSpPr/>
            <p:nvPr/>
          </p:nvSpPr>
          <p:spPr>
            <a:xfrm>
              <a:off x="7020272" y="923750"/>
              <a:ext cx="360040" cy="180975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80312" y="2139702"/>
              <a:ext cx="269404" cy="28756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19" y="2418802"/>
            <a:ext cx="3609153" cy="2338493"/>
          </a:xfrm>
          <a:prstGeom prst="rect">
            <a:avLst/>
          </a:prstGeom>
        </p:spPr>
      </p:pic>
      <p:sp>
        <p:nvSpPr>
          <p:cNvPr id="42" name="Ellipse 41"/>
          <p:cNvSpPr/>
          <p:nvPr/>
        </p:nvSpPr>
        <p:spPr>
          <a:xfrm>
            <a:off x="899592" y="4299942"/>
            <a:ext cx="144016" cy="144016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49" name="Ellipse 48"/>
          <p:cNvSpPr/>
          <p:nvPr/>
        </p:nvSpPr>
        <p:spPr>
          <a:xfrm>
            <a:off x="1692996" y="4305250"/>
            <a:ext cx="144016" cy="144016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0" name="Ellipse 49"/>
          <p:cNvSpPr/>
          <p:nvPr/>
        </p:nvSpPr>
        <p:spPr>
          <a:xfrm>
            <a:off x="2411760" y="4299942"/>
            <a:ext cx="144016" cy="144016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800" dirty="0"/>
              <a:t>3</a:t>
            </a:r>
          </a:p>
        </p:txBody>
      </p:sp>
      <p:grpSp>
        <p:nvGrpSpPr>
          <p:cNvPr id="61" name="Groupe 60"/>
          <p:cNvGrpSpPr/>
          <p:nvPr/>
        </p:nvGrpSpPr>
        <p:grpSpPr>
          <a:xfrm>
            <a:off x="3995936" y="2827191"/>
            <a:ext cx="4968552" cy="1688775"/>
            <a:chOff x="4067944" y="2400475"/>
            <a:chExt cx="4968552" cy="1688775"/>
          </a:xfrm>
        </p:grpSpPr>
        <p:sp>
          <p:nvSpPr>
            <p:cNvPr id="47" name="Ellipse 46"/>
            <p:cNvSpPr/>
            <p:nvPr/>
          </p:nvSpPr>
          <p:spPr>
            <a:xfrm>
              <a:off x="4067944" y="2418802"/>
              <a:ext cx="216024" cy="224956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/>
                <a:t>1</a:t>
              </a:r>
            </a:p>
          </p:txBody>
        </p:sp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9112" y="2437852"/>
              <a:ext cx="860319" cy="218606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5274575" y="2400475"/>
              <a:ext cx="376192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entury Gothic" pitchFamily="34" charset="0"/>
                </a:rPr>
                <a:t>Cliquer pour accepter la demande, une fenêtre s'affichera, puis renseigner la catégorie de la demande et la tâche à faire puis « </a:t>
              </a:r>
              <a:r>
                <a:rPr lang="fr-FR" sz="1100" b="1" dirty="0">
                  <a:latin typeface="Century Gothic" pitchFamily="34" charset="0"/>
                </a:rPr>
                <a:t>valider</a:t>
              </a:r>
              <a:r>
                <a:rPr lang="fr-FR" sz="1100" dirty="0">
                  <a:latin typeface="Century Gothic" pitchFamily="34" charset="0"/>
                </a:rPr>
                <a:t> ».</a:t>
              </a:r>
            </a:p>
          </p:txBody>
        </p:sp>
        <p:sp>
          <p:nvSpPr>
            <p:cNvPr id="54" name="Ellipse 53"/>
            <p:cNvSpPr/>
            <p:nvPr/>
          </p:nvSpPr>
          <p:spPr>
            <a:xfrm>
              <a:off x="4086163" y="3128874"/>
              <a:ext cx="216024" cy="224956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 smtClean="0"/>
                <a:t>2</a:t>
              </a:r>
            </a:p>
          </p:txBody>
        </p:sp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0550" y="3113340"/>
              <a:ext cx="817442" cy="253190"/>
            </a:xfrm>
            <a:prstGeom prst="rect">
              <a:avLst/>
            </a:prstGeom>
          </p:spPr>
        </p:pic>
        <p:sp>
          <p:nvSpPr>
            <p:cNvPr id="56" name="ZoneTexte 55"/>
            <p:cNvSpPr txBox="1"/>
            <p:nvPr/>
          </p:nvSpPr>
          <p:spPr>
            <a:xfrm>
              <a:off x="5256355" y="3113340"/>
              <a:ext cx="37619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entury Gothic" pitchFamily="34" charset="0"/>
                </a:rPr>
                <a:t>Cliquer pour </a:t>
              </a:r>
              <a:r>
                <a:rPr lang="fr-FR" sz="1100" dirty="0" smtClean="0">
                  <a:latin typeface="Century Gothic" pitchFamily="34" charset="0"/>
                </a:rPr>
                <a:t>refuser la demande, puis renseigner le motif de refus puis cliquer sur « </a:t>
              </a:r>
              <a:r>
                <a:rPr lang="fr-FR" sz="1100" b="1" dirty="0" smtClean="0">
                  <a:latin typeface="Century Gothic" pitchFamily="34" charset="0"/>
                </a:rPr>
                <a:t>refuser</a:t>
              </a:r>
              <a:r>
                <a:rPr lang="fr-FR" sz="1100" dirty="0" smtClean="0">
                  <a:latin typeface="Century Gothic" pitchFamily="34" charset="0"/>
                </a:rPr>
                <a:t> ».</a:t>
              </a:r>
              <a:endParaRPr lang="fr-FR" sz="1100" dirty="0">
                <a:latin typeface="Century Gothic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4086163" y="3673400"/>
              <a:ext cx="216024" cy="224956"/>
            </a:xfrm>
            <a:prstGeom prst="ellipse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 smtClean="0"/>
                <a:t>3</a:t>
              </a:r>
            </a:p>
          </p:txBody>
        </p:sp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9231" y="3675067"/>
              <a:ext cx="720080" cy="240027"/>
            </a:xfrm>
            <a:prstGeom prst="rect">
              <a:avLst/>
            </a:prstGeom>
          </p:spPr>
        </p:pic>
        <p:sp>
          <p:nvSpPr>
            <p:cNvPr id="60" name="ZoneTexte 59"/>
            <p:cNvSpPr txBox="1"/>
            <p:nvPr/>
          </p:nvSpPr>
          <p:spPr>
            <a:xfrm>
              <a:off x="5274575" y="3658363"/>
              <a:ext cx="37619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entury Gothic" pitchFamily="34" charset="0"/>
                </a:rPr>
                <a:t>Cliquer pour </a:t>
              </a:r>
              <a:r>
                <a:rPr lang="fr-FR" sz="1100" dirty="0" smtClean="0">
                  <a:latin typeface="Century Gothic" pitchFamily="34" charset="0"/>
                </a:rPr>
                <a:t>envoyer le demandeur vers la Foire aux questions.</a:t>
              </a:r>
              <a:endParaRPr lang="fr-FR" sz="1100" dirty="0"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2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92048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Traiter </a:t>
            </a:r>
            <a:r>
              <a:rPr lang="fr-FR" dirty="0" smtClean="0"/>
              <a:t>une demande </a:t>
            </a:r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6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7848228" cy="1224136"/>
          </a:xfrm>
        </p:spPr>
        <p:txBody>
          <a:bodyPr/>
          <a:lstStyle/>
          <a:p>
            <a:pPr marL="85725">
              <a:buClr>
                <a:srgbClr val="C72E2E"/>
              </a:buClr>
            </a:pPr>
            <a:r>
              <a:rPr lang="fr-FR" sz="4000" dirty="0"/>
              <a:t>Comment savoir le statut de votre </a:t>
            </a:r>
            <a:r>
              <a:rPr lang="fr-FR" sz="4000" dirty="0" smtClean="0"/>
              <a:t>demande ?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6923112" cy="324036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Demande Reçue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616" y="535510"/>
            <a:ext cx="8287824" cy="3980456"/>
          </a:xfrm>
        </p:spPr>
        <p:txBody>
          <a:bodyPr/>
          <a:lstStyle/>
          <a:p>
            <a:pPr marL="182563" lvl="4" indent="-17145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fr-FR" sz="1100" b="1" u="sng" dirty="0" smtClean="0">
                <a:cs typeface="Arial" pitchFamily="34" charset="0"/>
              </a:rPr>
              <a:t>Cas des Demandeurs :</a:t>
            </a:r>
          </a:p>
          <a:p>
            <a:pPr marL="11113" lvl="4" indent="0">
              <a:spcBef>
                <a:spcPct val="0"/>
              </a:spcBef>
              <a:buNone/>
            </a:pPr>
            <a:endParaRPr lang="fr-FR" sz="1050" b="1" u="sng" dirty="0" smtClean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Elle </a:t>
            </a:r>
            <a:r>
              <a:rPr lang="fr-FR" sz="1000" dirty="0">
                <a:cs typeface="Arial" pitchFamily="34" charset="0"/>
              </a:rPr>
              <a:t>ne s’affichera plus dans la liste des demandes </a:t>
            </a:r>
            <a:r>
              <a:rPr lang="fr-FR" sz="1000" dirty="0" smtClean="0">
                <a:cs typeface="Arial" pitchFamily="34" charset="0"/>
              </a:rPr>
              <a:t>envoyées et reçoit un numéro de Ticket.</a:t>
            </a:r>
            <a:endParaRPr lang="fr-FR" sz="1000" dirty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Réception du mail suivant envoyer par l’outil « </a:t>
            </a:r>
            <a:r>
              <a:rPr lang="fr-FR" sz="1000" b="1" u="sng" dirty="0" smtClean="0">
                <a:solidFill>
                  <a:srgbClr val="0000FF"/>
                </a:solidFill>
              </a:rPr>
              <a:t>gestion.helpjur@bni.mg</a:t>
            </a:r>
            <a:r>
              <a:rPr lang="fr-FR" sz="1000" dirty="0" smtClean="0">
                <a:cs typeface="Arial" pitchFamily="34" charset="0"/>
              </a:rPr>
              <a:t> » :</a:t>
            </a:r>
            <a:endParaRPr lang="fr-FR" sz="10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900" dirty="0" smtClean="0">
              <a:cs typeface="Arial" pitchFamily="34" charset="0"/>
            </a:endParaRPr>
          </a:p>
          <a:p>
            <a:pPr marL="717550" lvl="4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Et vous pouvez la consulter dans la liste des tickets reçus, en cliquant sur «           </a:t>
            </a:r>
            <a:r>
              <a:rPr lang="fr-FR" sz="1000" b="1" dirty="0" smtClean="0">
                <a:cs typeface="Arial" pitchFamily="34" charset="0"/>
              </a:rPr>
              <a:t>Tableau de bord</a:t>
            </a:r>
            <a:r>
              <a:rPr lang="fr-FR" sz="1000" dirty="0" smtClean="0">
                <a:cs typeface="Arial" pitchFamily="34" charset="0"/>
              </a:rPr>
              <a:t> »  puis sur </a:t>
            </a:r>
          </a:p>
          <a:p>
            <a:pPr marL="546100" lvl="4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fr-FR" sz="1000" dirty="0" smtClean="0">
                <a:cs typeface="Arial" pitchFamily="34" charset="0"/>
              </a:rPr>
              <a:t>«         </a:t>
            </a:r>
            <a:r>
              <a:rPr lang="fr-FR" sz="1000" b="1" dirty="0" smtClean="0">
                <a:cs typeface="Arial" pitchFamily="34" charset="0"/>
              </a:rPr>
              <a:t>Reçu</a:t>
            </a:r>
            <a:r>
              <a:rPr lang="fr-FR" sz="1000" dirty="0" smtClean="0">
                <a:cs typeface="Arial" pitchFamily="34" charset="0"/>
              </a:rPr>
              <a:t> » ou cliquer sur «          </a:t>
            </a:r>
            <a:r>
              <a:rPr lang="fr-FR" sz="1000" b="1" dirty="0" smtClean="0">
                <a:cs typeface="Arial" pitchFamily="34" charset="0"/>
              </a:rPr>
              <a:t>Tickets</a:t>
            </a:r>
            <a:r>
              <a:rPr lang="fr-FR" sz="1000" dirty="0" smtClean="0">
                <a:cs typeface="Arial" pitchFamily="34" charset="0"/>
              </a:rPr>
              <a:t> » puis sur «         </a:t>
            </a:r>
            <a:r>
              <a:rPr lang="fr-FR" sz="1000" b="1" dirty="0" smtClean="0">
                <a:cs typeface="Arial" pitchFamily="34" charset="0"/>
              </a:rPr>
              <a:t>Demande(s) Reçue(s) </a:t>
            </a:r>
            <a:r>
              <a:rPr lang="fr-FR" sz="1000" dirty="0" smtClean="0">
                <a:cs typeface="Arial" pitchFamily="34" charset="0"/>
              </a:rPr>
              <a:t>»</a:t>
            </a:r>
            <a:endParaRPr lang="fr-FR" sz="1000" dirty="0">
              <a:cs typeface="Arial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5652120" y="2331786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7" name="Ellipse 26"/>
          <p:cNvSpPr/>
          <p:nvPr/>
        </p:nvSpPr>
        <p:spPr>
          <a:xfrm>
            <a:off x="971600" y="2561444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grpSp>
        <p:nvGrpSpPr>
          <p:cNvPr id="4" name="Groupe 3"/>
          <p:cNvGrpSpPr/>
          <p:nvPr/>
        </p:nvGrpSpPr>
        <p:grpSpPr>
          <a:xfrm>
            <a:off x="227522" y="3003798"/>
            <a:ext cx="3600400" cy="1908212"/>
            <a:chOff x="207348" y="2827767"/>
            <a:chExt cx="2924492" cy="1831705"/>
          </a:xfrm>
        </p:grpSpPr>
        <p:grpSp>
          <p:nvGrpSpPr>
            <p:cNvPr id="16" name="Groupe 15"/>
            <p:cNvGrpSpPr/>
            <p:nvPr/>
          </p:nvGrpSpPr>
          <p:grpSpPr>
            <a:xfrm>
              <a:off x="207348" y="2859782"/>
              <a:ext cx="2924492" cy="1799690"/>
              <a:chOff x="98424" y="3219005"/>
              <a:chExt cx="1912427" cy="1566547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 rotWithShape="1">
              <a:blip r:embed="rId2"/>
              <a:srcRect t="1" r="66541" b="32"/>
              <a:stretch/>
            </p:blipFill>
            <p:spPr>
              <a:xfrm>
                <a:off x="107504" y="3417846"/>
                <a:ext cx="1903347" cy="1367706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24" y="3219005"/>
                <a:ext cx="1449240" cy="185368"/>
              </a:xfrm>
              <a:prstGeom prst="rect">
                <a:avLst/>
              </a:prstGeom>
            </p:spPr>
          </p:pic>
        </p:grpSp>
        <p:sp>
          <p:nvSpPr>
            <p:cNvPr id="31" name="Ellipse 30"/>
            <p:cNvSpPr/>
            <p:nvPr/>
          </p:nvSpPr>
          <p:spPr>
            <a:xfrm>
              <a:off x="2400320" y="3577909"/>
              <a:ext cx="216024" cy="21797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/>
                <a:t>2</a:t>
              </a:r>
              <a:endParaRPr lang="fr-FR" sz="28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99416" y="2827767"/>
              <a:ext cx="216024" cy="21797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 smtClean="0"/>
                <a:t>1</a:t>
              </a:r>
              <a:endParaRPr lang="fr-FR" sz="28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4013722" y="3678291"/>
            <a:ext cx="414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Century Gothic" pitchFamily="34" charset="0"/>
              </a:rPr>
              <a:t>Ou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1450" y="3460251"/>
            <a:ext cx="4152312" cy="697691"/>
            <a:chOff x="4313818" y="3650444"/>
            <a:chExt cx="4530472" cy="79038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3818" y="3650444"/>
              <a:ext cx="4530472" cy="790388"/>
            </a:xfrm>
            <a:prstGeom prst="rect">
              <a:avLst/>
            </a:prstGeom>
          </p:spPr>
        </p:pic>
        <p:sp>
          <p:nvSpPr>
            <p:cNvPr id="22" name="Ellipse 21"/>
            <p:cNvSpPr/>
            <p:nvPr/>
          </p:nvSpPr>
          <p:spPr>
            <a:xfrm>
              <a:off x="6804248" y="3685535"/>
              <a:ext cx="255313" cy="26326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 smtClean="0"/>
                <a:t>1</a:t>
              </a:r>
              <a:endParaRPr lang="fr-FR" sz="28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874132" y="4116942"/>
              <a:ext cx="255313" cy="26326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000" dirty="0"/>
                <a:t>2</a:t>
              </a:r>
              <a:endParaRPr lang="fr-FR" sz="2800" dirty="0"/>
            </a:p>
          </p:txBody>
        </p:sp>
      </p:grpSp>
      <p:sp>
        <p:nvSpPr>
          <p:cNvPr id="25" name="Ellipse 24"/>
          <p:cNvSpPr/>
          <p:nvPr/>
        </p:nvSpPr>
        <p:spPr>
          <a:xfrm>
            <a:off x="2649714" y="2578798"/>
            <a:ext cx="231421" cy="1922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8" name="Ellipse 27"/>
          <p:cNvSpPr/>
          <p:nvPr/>
        </p:nvSpPr>
        <p:spPr>
          <a:xfrm>
            <a:off x="4040699" y="2580533"/>
            <a:ext cx="230518" cy="2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480496" y="1221600"/>
            <a:ext cx="5597600" cy="1062118"/>
            <a:chOff x="1480496" y="1077584"/>
            <a:chExt cx="5597600" cy="106211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4217" y="1077584"/>
              <a:ext cx="5359915" cy="1054186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0496" y="1498375"/>
              <a:ext cx="5597600" cy="641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1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107874" y="193960"/>
            <a:ext cx="8820609" cy="4154984"/>
            <a:chOff x="107874" y="193960"/>
            <a:chExt cx="8820609" cy="4154984"/>
          </a:xfrm>
        </p:grpSpPr>
        <p:sp>
          <p:nvSpPr>
            <p:cNvPr id="19" name="ZoneTexte 18"/>
            <p:cNvSpPr txBox="1"/>
            <p:nvPr/>
          </p:nvSpPr>
          <p:spPr>
            <a:xfrm>
              <a:off x="107874" y="193960"/>
              <a:ext cx="882060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>
                <a:buFont typeface="Wingdings" panose="05000000000000000000" pitchFamily="2" charset="2"/>
                <a:buChar char="v"/>
              </a:pPr>
              <a:r>
                <a:rPr lang="fr-FR" sz="1100" b="1" u="sng" dirty="0">
                  <a:latin typeface="Century Gothic" panose="020B0502020202020204" pitchFamily="34" charset="0"/>
                </a:rPr>
                <a:t>Cas des </a:t>
              </a:r>
              <a:r>
                <a:rPr lang="fr-FR" sz="1100" b="1" u="sng" dirty="0" smtClean="0">
                  <a:latin typeface="Century Gothic" pitchFamily="34" charset="0"/>
                </a:rPr>
                <a:t>juristes :</a:t>
              </a: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endParaRPr lang="fr-FR" sz="1100" b="1" u="sng" dirty="0" smtClean="0">
                <a:latin typeface="Century Gothic" pitchFamily="34" charset="0"/>
              </a:endParaRPr>
            </a:p>
            <a:p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r>
                <a:rPr lang="fr-FR" sz="1100" b="1" u="sng" dirty="0">
                  <a:latin typeface="Century Gothic" pitchFamily="34" charset="0"/>
                </a:rPr>
                <a:t>Liste des tickets reçus </a:t>
              </a:r>
              <a:r>
                <a:rPr lang="fr-FR" sz="1100" b="1" u="sng" dirty="0" smtClean="0">
                  <a:latin typeface="Century Gothic" pitchFamily="34" charset="0"/>
                </a:rPr>
                <a:t>:</a:t>
              </a: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fr-FR" sz="1100" dirty="0" smtClean="0">
                  <a:latin typeface="Century Gothic" pitchFamily="34" charset="0"/>
                </a:rPr>
                <a:t>Cliquer </a:t>
              </a:r>
              <a:r>
                <a:rPr lang="fr-FR" sz="1100" dirty="0">
                  <a:latin typeface="Century Gothic" pitchFamily="34" charset="0"/>
                </a:rPr>
                <a:t>sur </a:t>
              </a:r>
              <a:r>
                <a:rPr lang="fr-FR" sz="1100" dirty="0" smtClean="0">
                  <a:latin typeface="Century Gothic" pitchFamily="34" charset="0"/>
                </a:rPr>
                <a:t>«         </a:t>
              </a:r>
              <a:r>
                <a:rPr lang="fr-FR" sz="1100" b="1" dirty="0" smtClean="0">
                  <a:latin typeface="Century Gothic" pitchFamily="34" charset="0"/>
                </a:rPr>
                <a:t>Visualiser</a:t>
              </a:r>
              <a:r>
                <a:rPr lang="fr-FR" sz="1100" dirty="0" smtClean="0">
                  <a:latin typeface="Century Gothic" pitchFamily="34" charset="0"/>
                </a:rPr>
                <a:t> » pour afficher le contenu du ticket.</a:t>
              </a:r>
            </a:p>
            <a:p>
              <a:pPr lvl="1">
                <a:lnSpc>
                  <a:spcPct val="150000"/>
                </a:lnSpc>
              </a:pPr>
              <a:r>
                <a:rPr lang="fr-FR" sz="1100" dirty="0" smtClean="0">
                  <a:latin typeface="Century Gothic" pitchFamily="34" charset="0"/>
                </a:rPr>
                <a:t>Cliquer sur «         </a:t>
              </a:r>
              <a:r>
                <a:rPr lang="fr-FR" sz="1100" b="1" dirty="0" smtClean="0">
                  <a:latin typeface="Century Gothic" pitchFamily="34" charset="0"/>
                </a:rPr>
                <a:t>Assigner</a:t>
              </a:r>
              <a:r>
                <a:rPr lang="fr-FR" sz="1100" dirty="0" smtClean="0">
                  <a:latin typeface="Century Gothic" pitchFamily="34" charset="0"/>
                </a:rPr>
                <a:t> » pour assigner le ticket à un juriste (Seulement pour les profils Directeur Juridique et Juriste Sénior).</a:t>
              </a:r>
            </a:p>
            <a:p>
              <a:pPr lvl="1">
                <a:lnSpc>
                  <a:spcPct val="150000"/>
                </a:lnSpc>
              </a:pPr>
              <a:r>
                <a:rPr lang="fr-FR" sz="1100" dirty="0" smtClean="0">
                  <a:latin typeface="Century Gothic" pitchFamily="34" charset="0"/>
                </a:rPr>
                <a:t>Cliquer sur «         </a:t>
              </a:r>
              <a:r>
                <a:rPr lang="fr-FR" sz="1100" b="1" dirty="0" smtClean="0">
                  <a:latin typeface="Century Gothic" pitchFamily="34" charset="0"/>
                </a:rPr>
                <a:t>Abandonner </a:t>
              </a:r>
              <a:r>
                <a:rPr lang="fr-FR" sz="1100" dirty="0" smtClean="0">
                  <a:latin typeface="Century Gothic" pitchFamily="34" charset="0"/>
                </a:rPr>
                <a:t>» pour abandonner le ticket (</a:t>
              </a:r>
              <a:r>
                <a:rPr lang="fr-FR" sz="1100" dirty="0">
                  <a:latin typeface="Century Gothic" pitchFamily="34" charset="0"/>
                </a:rPr>
                <a:t>Seulement pour les profils Directeur </a:t>
              </a:r>
              <a:r>
                <a:rPr lang="fr-FR" sz="1100" dirty="0" smtClean="0">
                  <a:latin typeface="Century Gothic" pitchFamily="34" charset="0"/>
                </a:rPr>
                <a:t>Juridique, </a:t>
              </a:r>
              <a:r>
                <a:rPr lang="fr-FR" sz="1100" dirty="0">
                  <a:latin typeface="Century Gothic" pitchFamily="34" charset="0"/>
                </a:rPr>
                <a:t>Juriste </a:t>
              </a:r>
              <a:r>
                <a:rPr lang="fr-FR" sz="1100" dirty="0" smtClean="0">
                  <a:latin typeface="Century Gothic" pitchFamily="34" charset="0"/>
                </a:rPr>
                <a:t>Sénior, Juriste Junior). </a:t>
              </a:r>
              <a:endParaRPr lang="fr-FR" sz="1100" u="sng" dirty="0" smtClean="0">
                <a:latin typeface="Century Gothic" panose="020B0502020202020204" pitchFamily="34" charset="0"/>
              </a:endParaRP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6" y="1491630"/>
              <a:ext cx="8389303" cy="1440160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2963201"/>
              <a:ext cx="255918" cy="262316"/>
            </a:xfrm>
            <a:prstGeom prst="rect">
              <a:avLst/>
            </a:prstGeom>
          </p:spPr>
        </p:pic>
        <p:sp>
          <p:nvSpPr>
            <p:cNvPr id="33" name="ZoneTexte 32"/>
            <p:cNvSpPr txBox="1"/>
            <p:nvPr/>
          </p:nvSpPr>
          <p:spPr>
            <a:xfrm>
              <a:off x="3905424" y="484098"/>
              <a:ext cx="4680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entury Gothic" pitchFamily="34" charset="0"/>
                </a:rPr>
                <a:t>Cliquer sur « </a:t>
              </a:r>
              <a:r>
                <a:rPr lang="fr-FR" sz="1100" b="1" dirty="0">
                  <a:latin typeface="Century Gothic" pitchFamily="34" charset="0"/>
                </a:rPr>
                <a:t>Gérer les Tickets</a:t>
              </a:r>
              <a:r>
                <a:rPr lang="fr-FR" sz="1100" dirty="0">
                  <a:latin typeface="Century Gothic" pitchFamily="34" charset="0"/>
                </a:rPr>
                <a:t> </a:t>
              </a:r>
              <a:r>
                <a:rPr lang="fr-FR" sz="1100" dirty="0" smtClean="0">
                  <a:latin typeface="Century Gothic" pitchFamily="34" charset="0"/>
                </a:rPr>
                <a:t>» en haut à gauche </a:t>
              </a:r>
              <a:r>
                <a:rPr lang="fr-FR" sz="1100" dirty="0">
                  <a:latin typeface="Century Gothic" pitchFamily="34" charset="0"/>
                </a:rPr>
                <a:t>puis sur « </a:t>
              </a:r>
              <a:r>
                <a:rPr lang="fr-FR" sz="1100" b="1" dirty="0">
                  <a:latin typeface="Century Gothic" pitchFamily="34" charset="0"/>
                </a:rPr>
                <a:t>Dossiers Reçus</a:t>
              </a:r>
              <a:r>
                <a:rPr lang="fr-FR" sz="1100" dirty="0">
                  <a:latin typeface="Century Gothic" pitchFamily="34" charset="0"/>
                </a:rPr>
                <a:t> </a:t>
              </a:r>
              <a:r>
                <a:rPr lang="fr-FR" sz="1100" dirty="0" smtClean="0">
                  <a:latin typeface="Century Gothic" pitchFamily="34" charset="0"/>
                </a:rPr>
                <a:t>».</a:t>
              </a:r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6" y="411510"/>
              <a:ext cx="3420751" cy="576064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5656" y="3225517"/>
              <a:ext cx="273790" cy="24698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0504" y="3734816"/>
              <a:ext cx="231070" cy="21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6923112" cy="324036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fr-FR" sz="2800" dirty="0" smtClean="0"/>
              <a:t>Demande Prise en charge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616" y="535510"/>
            <a:ext cx="8287824" cy="3980456"/>
          </a:xfrm>
        </p:spPr>
        <p:txBody>
          <a:bodyPr/>
          <a:lstStyle/>
          <a:p>
            <a:pPr marL="182563" lvl="4" indent="-17145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fr-FR" sz="1100" b="1" u="sng" dirty="0" smtClean="0">
                <a:cs typeface="Arial" pitchFamily="34" charset="0"/>
              </a:rPr>
              <a:t>Cas des Demandeurs :</a:t>
            </a:r>
          </a:p>
          <a:p>
            <a:pPr marL="11113" lvl="4" indent="0">
              <a:spcBef>
                <a:spcPct val="0"/>
              </a:spcBef>
              <a:buNone/>
            </a:pPr>
            <a:endParaRPr lang="fr-FR" sz="1050" b="1" u="sng" dirty="0" smtClean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Elle </a:t>
            </a:r>
            <a:r>
              <a:rPr lang="fr-FR" sz="1000" dirty="0">
                <a:cs typeface="Arial" pitchFamily="34" charset="0"/>
              </a:rPr>
              <a:t>ne s’affichera plus dans la liste des demandes </a:t>
            </a:r>
            <a:r>
              <a:rPr lang="fr-FR" sz="1000" dirty="0" smtClean="0">
                <a:cs typeface="Arial" pitchFamily="34" charset="0"/>
              </a:rPr>
              <a:t>reçue(s) mais dans la </a:t>
            </a:r>
            <a:r>
              <a:rPr lang="fr-FR" sz="1000" dirty="0">
                <a:cs typeface="Arial" pitchFamily="34" charset="0"/>
              </a:rPr>
              <a:t>Liste des tickets prises en </a:t>
            </a:r>
            <a:r>
              <a:rPr lang="fr-FR" sz="1000" dirty="0" smtClean="0">
                <a:cs typeface="Arial" pitchFamily="34" charset="0"/>
              </a:rPr>
              <a:t>charge.</a:t>
            </a:r>
            <a:endParaRPr lang="fr-FR" sz="1000" dirty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Réception du mail suivant envoyer par l’outil « </a:t>
            </a:r>
            <a:r>
              <a:rPr lang="fr-FR" sz="1000" b="1" u="sng" dirty="0" smtClean="0">
                <a:solidFill>
                  <a:srgbClr val="0000FF"/>
                </a:solidFill>
              </a:rPr>
              <a:t>gestion.helpjur@bni.mg</a:t>
            </a:r>
            <a:r>
              <a:rPr lang="fr-FR" sz="1000" dirty="0" smtClean="0">
                <a:cs typeface="Arial" pitchFamily="34" charset="0"/>
              </a:rPr>
              <a:t> » :</a:t>
            </a:r>
            <a:endParaRPr lang="fr-FR" sz="10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900" dirty="0" smtClean="0">
              <a:cs typeface="Arial" pitchFamily="34" charset="0"/>
            </a:endParaRPr>
          </a:p>
          <a:p>
            <a:pPr marL="717550" lvl="4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Et vous pouvez la consulter dans la liste des tickets reçus, en cliquant sur «           </a:t>
            </a:r>
            <a:r>
              <a:rPr lang="fr-FR" sz="1000" b="1" dirty="0" smtClean="0">
                <a:cs typeface="Arial" pitchFamily="34" charset="0"/>
              </a:rPr>
              <a:t>Tableau de bord</a:t>
            </a:r>
            <a:r>
              <a:rPr lang="fr-FR" sz="1000" dirty="0" smtClean="0">
                <a:cs typeface="Arial" pitchFamily="34" charset="0"/>
              </a:rPr>
              <a:t> »  puis sur </a:t>
            </a:r>
          </a:p>
          <a:p>
            <a:pPr marL="546100" lvl="4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fr-FR" sz="1000" dirty="0" smtClean="0">
                <a:cs typeface="Arial" pitchFamily="34" charset="0"/>
              </a:rPr>
              <a:t>«         </a:t>
            </a:r>
            <a:r>
              <a:rPr lang="fr-FR" sz="1000" b="1" dirty="0" smtClean="0">
                <a:cs typeface="Arial" pitchFamily="34" charset="0"/>
              </a:rPr>
              <a:t>Encours</a:t>
            </a:r>
            <a:r>
              <a:rPr lang="fr-FR" sz="1000" dirty="0" smtClean="0">
                <a:cs typeface="Arial" pitchFamily="34" charset="0"/>
              </a:rPr>
              <a:t> » ou cliquer sur «          </a:t>
            </a:r>
            <a:r>
              <a:rPr lang="fr-FR" sz="1000" b="1" dirty="0" smtClean="0">
                <a:cs typeface="Arial" pitchFamily="34" charset="0"/>
              </a:rPr>
              <a:t>Tickets</a:t>
            </a:r>
            <a:r>
              <a:rPr lang="fr-FR" sz="1000" dirty="0" smtClean="0">
                <a:cs typeface="Arial" pitchFamily="34" charset="0"/>
              </a:rPr>
              <a:t> » puis sur «         </a:t>
            </a:r>
            <a:r>
              <a:rPr lang="fr-FR" sz="1000" b="1" dirty="0" smtClean="0">
                <a:cs typeface="Arial" pitchFamily="34" charset="0"/>
              </a:rPr>
              <a:t>Demande(s) Prise(s) en charge </a:t>
            </a:r>
            <a:r>
              <a:rPr lang="fr-FR" sz="1000" dirty="0" smtClean="0">
                <a:cs typeface="Arial" pitchFamily="34" charset="0"/>
              </a:rPr>
              <a:t>»</a:t>
            </a:r>
            <a:endParaRPr lang="fr-FR" sz="1000" dirty="0">
              <a:cs typeface="Arial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5652120" y="2331786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7" name="Ellipse 26"/>
          <p:cNvSpPr/>
          <p:nvPr/>
        </p:nvSpPr>
        <p:spPr>
          <a:xfrm>
            <a:off x="971600" y="2561444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3722" y="3678291"/>
            <a:ext cx="414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Century Gothic" pitchFamily="34" charset="0"/>
              </a:rPr>
              <a:t>Ou</a:t>
            </a:r>
          </a:p>
        </p:txBody>
      </p:sp>
      <p:sp>
        <p:nvSpPr>
          <p:cNvPr id="25" name="Ellipse 24"/>
          <p:cNvSpPr/>
          <p:nvPr/>
        </p:nvSpPr>
        <p:spPr>
          <a:xfrm>
            <a:off x="2828411" y="2578798"/>
            <a:ext cx="231421" cy="1922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8" name="Ellipse 27"/>
          <p:cNvSpPr/>
          <p:nvPr/>
        </p:nvSpPr>
        <p:spPr>
          <a:xfrm>
            <a:off x="4211960" y="2580533"/>
            <a:ext cx="230518" cy="2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434277" y="1203598"/>
            <a:ext cx="6643388" cy="1128188"/>
            <a:chOff x="1434277" y="1203598"/>
            <a:chExt cx="6643388" cy="1128188"/>
          </a:xfrm>
        </p:grpSpPr>
        <p:grpSp>
          <p:nvGrpSpPr>
            <p:cNvPr id="24" name="Groupe 23"/>
            <p:cNvGrpSpPr/>
            <p:nvPr/>
          </p:nvGrpSpPr>
          <p:grpSpPr>
            <a:xfrm>
              <a:off x="1475656" y="1203598"/>
              <a:ext cx="6602009" cy="1054186"/>
              <a:chOff x="1475656" y="1203598"/>
              <a:chExt cx="6602009" cy="1054186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475656" y="1203598"/>
                <a:ext cx="6602009" cy="1054186"/>
                <a:chOff x="1475656" y="1203598"/>
                <a:chExt cx="6602009" cy="1054186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5656" y="1203598"/>
                  <a:ext cx="5390397" cy="1054186"/>
                </a:xfrm>
                <a:prstGeom prst="rect">
                  <a:avLst/>
                </a:prstGeom>
              </p:spPr>
            </p:pic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V="1">
                  <a:off x="5610539" y="1677218"/>
                  <a:ext cx="2467126" cy="570842"/>
                </a:xfrm>
                <a:prstGeom prst="rect">
                  <a:avLst/>
                </a:prstGeom>
              </p:spPr>
            </p:pic>
          </p:grpSp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654" y="1366766"/>
                <a:ext cx="1939100" cy="157301"/>
              </a:xfrm>
              <a:prstGeom prst="rect">
                <a:avLst/>
              </a:prstGeom>
            </p:spPr>
          </p:pic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4277" y="1557419"/>
              <a:ext cx="4289851" cy="774367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54" y="3116831"/>
            <a:ext cx="3690619" cy="1308912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51941" y="3136756"/>
            <a:ext cx="265951" cy="227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35" name="Ellipse 34"/>
          <p:cNvSpPr/>
          <p:nvPr/>
        </p:nvSpPr>
        <p:spPr>
          <a:xfrm>
            <a:off x="3059832" y="4104424"/>
            <a:ext cx="265951" cy="227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307" y="3229196"/>
            <a:ext cx="4286250" cy="1333500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4932040" y="3371879"/>
            <a:ext cx="231421" cy="1922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38" name="Ellipse 37"/>
          <p:cNvSpPr/>
          <p:nvPr/>
        </p:nvSpPr>
        <p:spPr>
          <a:xfrm>
            <a:off x="6156176" y="4245331"/>
            <a:ext cx="230518" cy="2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12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107874" y="193960"/>
            <a:ext cx="8820609" cy="4662815"/>
            <a:chOff x="107874" y="193960"/>
            <a:chExt cx="8820609" cy="4662815"/>
          </a:xfrm>
        </p:grpSpPr>
        <p:sp>
          <p:nvSpPr>
            <p:cNvPr id="19" name="ZoneTexte 18"/>
            <p:cNvSpPr txBox="1"/>
            <p:nvPr/>
          </p:nvSpPr>
          <p:spPr>
            <a:xfrm>
              <a:off x="107874" y="193960"/>
              <a:ext cx="8820609" cy="46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>
                <a:buFont typeface="Wingdings" panose="05000000000000000000" pitchFamily="2" charset="2"/>
                <a:buChar char="v"/>
              </a:pPr>
              <a:r>
                <a:rPr lang="fr-FR" sz="1100" b="1" u="sng" dirty="0">
                  <a:latin typeface="Century Gothic" panose="020B0502020202020204" pitchFamily="34" charset="0"/>
                </a:rPr>
                <a:t>Cas des </a:t>
              </a:r>
              <a:r>
                <a:rPr lang="fr-FR" sz="1100" b="1" u="sng" dirty="0" smtClean="0">
                  <a:latin typeface="Century Gothic" pitchFamily="34" charset="0"/>
                </a:rPr>
                <a:t>juristes :</a:t>
              </a: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endParaRPr lang="fr-FR" sz="1100" b="1" u="sng" dirty="0" smtClean="0">
                <a:latin typeface="Century Gothic" pitchFamily="34" charset="0"/>
              </a:endParaRPr>
            </a:p>
            <a:p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r>
                <a:rPr lang="fr-FR" sz="1100" b="1" u="sng" dirty="0">
                  <a:latin typeface="Century Gothic" pitchFamily="34" charset="0"/>
                </a:rPr>
                <a:t>Liste des tickets reçus </a:t>
              </a:r>
              <a:r>
                <a:rPr lang="fr-FR" sz="1100" b="1" u="sng" dirty="0" smtClean="0">
                  <a:latin typeface="Century Gothic" pitchFamily="34" charset="0"/>
                </a:rPr>
                <a:t>:</a:t>
              </a: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b="1" u="sng" dirty="0" smtClean="0">
                <a:latin typeface="Century Gothic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>
                <a:latin typeface="Century Gothic" panose="020B0502020202020204" pitchFamily="34" charset="0"/>
              </a:endParaRPr>
            </a:p>
            <a:p>
              <a:pPr marL="171450">
                <a:buFont typeface="Wingdings" panose="05000000000000000000" pitchFamily="2" charset="2"/>
                <a:buChar char="v"/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fr-FR" sz="1100" u="sng" dirty="0" smtClean="0">
                <a:latin typeface="Century Gothic" panose="020B0502020202020204" pitchFamily="34" charset="0"/>
              </a:endParaRP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 smtClean="0">
                  <a:latin typeface="Century Gothic" pitchFamily="34" charset="0"/>
                </a:rPr>
                <a:t>Cliquer </a:t>
              </a:r>
              <a:r>
                <a:rPr lang="fr-FR" sz="1100" dirty="0">
                  <a:latin typeface="Century Gothic" pitchFamily="34" charset="0"/>
                </a:rPr>
                <a:t>sur </a:t>
              </a:r>
              <a:r>
                <a:rPr lang="fr-FR" sz="1100" dirty="0" smtClean="0">
                  <a:latin typeface="Century Gothic" pitchFamily="34" charset="0"/>
                </a:rPr>
                <a:t>«         </a:t>
              </a:r>
              <a:r>
                <a:rPr lang="fr-FR" sz="1100" b="1" dirty="0" smtClean="0">
                  <a:latin typeface="Century Gothic" pitchFamily="34" charset="0"/>
                </a:rPr>
                <a:t>Visualiser</a:t>
              </a:r>
              <a:r>
                <a:rPr lang="fr-FR" sz="1100" dirty="0" smtClean="0">
                  <a:latin typeface="Century Gothic" pitchFamily="34" charset="0"/>
                </a:rPr>
                <a:t> » pour afficher le contenu du ticket.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 smtClean="0">
                  <a:latin typeface="Century Gothic" pitchFamily="34" charset="0"/>
                </a:rPr>
                <a:t>Cliquer sur «         </a:t>
              </a:r>
              <a:r>
                <a:rPr lang="fr-FR" sz="1100" b="1" dirty="0" smtClean="0">
                  <a:latin typeface="Century Gothic" pitchFamily="34" charset="0"/>
                </a:rPr>
                <a:t>Assigner</a:t>
              </a:r>
              <a:r>
                <a:rPr lang="fr-FR" sz="1100" dirty="0" smtClean="0">
                  <a:latin typeface="Century Gothic" pitchFamily="34" charset="0"/>
                </a:rPr>
                <a:t> » pour assigner le ticket à un juriste (Seulement pour les profils Directeur Juridique et Juriste Sénior).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 smtClean="0">
                  <a:latin typeface="Century Gothic" pitchFamily="34" charset="0"/>
                </a:rPr>
                <a:t>Cliquer sur «         </a:t>
              </a:r>
              <a:r>
                <a:rPr lang="fr-FR" sz="1100" b="1" dirty="0" smtClean="0">
                  <a:latin typeface="Century Gothic" pitchFamily="34" charset="0"/>
                </a:rPr>
                <a:t>Abandonner </a:t>
              </a:r>
              <a:r>
                <a:rPr lang="fr-FR" sz="1100" dirty="0" smtClean="0">
                  <a:latin typeface="Century Gothic" pitchFamily="34" charset="0"/>
                </a:rPr>
                <a:t>» pour abandonner le ticket (</a:t>
              </a:r>
              <a:r>
                <a:rPr lang="fr-FR" sz="1100" dirty="0">
                  <a:latin typeface="Century Gothic" pitchFamily="34" charset="0"/>
                </a:rPr>
                <a:t>Seulement pour les profils Directeur </a:t>
              </a:r>
              <a:r>
                <a:rPr lang="fr-FR" sz="1100" dirty="0" smtClean="0">
                  <a:latin typeface="Century Gothic" pitchFamily="34" charset="0"/>
                </a:rPr>
                <a:t>Juridique, </a:t>
              </a:r>
              <a:r>
                <a:rPr lang="fr-FR" sz="1100" dirty="0">
                  <a:latin typeface="Century Gothic" pitchFamily="34" charset="0"/>
                </a:rPr>
                <a:t>Juriste </a:t>
              </a:r>
              <a:r>
                <a:rPr lang="fr-FR" sz="1100" dirty="0" smtClean="0">
                  <a:latin typeface="Century Gothic" pitchFamily="34" charset="0"/>
                </a:rPr>
                <a:t>Sénior, Juriste Junior). 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 smtClean="0">
                  <a:latin typeface="Century Gothic" pitchFamily="34" charset="0"/>
                </a:rPr>
                <a:t>Cliquer sur «         </a:t>
              </a:r>
              <a:r>
                <a:rPr lang="fr-FR" sz="1100" b="1" dirty="0" smtClean="0">
                  <a:latin typeface="Century Gothic" pitchFamily="34" charset="0"/>
                </a:rPr>
                <a:t>Traiter</a:t>
              </a:r>
              <a:r>
                <a:rPr lang="fr-FR" sz="1100" dirty="0" smtClean="0">
                  <a:latin typeface="Century Gothic" pitchFamily="34" charset="0"/>
                </a:rPr>
                <a:t> » pour traiter la </a:t>
              </a:r>
              <a:r>
                <a:rPr lang="fr-FR" sz="1100" dirty="0">
                  <a:latin typeface="Century Gothic" pitchFamily="34" charset="0"/>
                </a:rPr>
                <a:t>demande (Seulement pour les profils Directeur Juridique, Juriste Sénior, Juriste Junior). </a:t>
              </a:r>
              <a:endParaRPr lang="fr-FR" sz="1100" dirty="0" smtClean="0">
                <a:latin typeface="Century Gothic" pitchFamily="34" charset="0"/>
              </a:endParaRPr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2963201"/>
              <a:ext cx="255918" cy="262316"/>
            </a:xfrm>
            <a:prstGeom prst="rect">
              <a:avLst/>
            </a:prstGeom>
          </p:spPr>
        </p:pic>
        <p:sp>
          <p:nvSpPr>
            <p:cNvPr id="33" name="ZoneTexte 32"/>
            <p:cNvSpPr txBox="1"/>
            <p:nvPr/>
          </p:nvSpPr>
          <p:spPr>
            <a:xfrm>
              <a:off x="3905424" y="484098"/>
              <a:ext cx="4680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latin typeface="Century Gothic" pitchFamily="34" charset="0"/>
                </a:rPr>
                <a:t>Cliquer sur « </a:t>
              </a:r>
              <a:r>
                <a:rPr lang="fr-FR" sz="1100" b="1" dirty="0">
                  <a:latin typeface="Century Gothic" pitchFamily="34" charset="0"/>
                </a:rPr>
                <a:t>Gérer les Tickets</a:t>
              </a:r>
              <a:r>
                <a:rPr lang="fr-FR" sz="1100" dirty="0">
                  <a:latin typeface="Century Gothic" pitchFamily="34" charset="0"/>
                </a:rPr>
                <a:t> </a:t>
              </a:r>
              <a:r>
                <a:rPr lang="fr-FR" sz="1100" dirty="0" smtClean="0">
                  <a:latin typeface="Century Gothic" pitchFamily="34" charset="0"/>
                </a:rPr>
                <a:t>» en haut à gauche </a:t>
              </a:r>
              <a:r>
                <a:rPr lang="fr-FR" sz="1100" dirty="0">
                  <a:latin typeface="Century Gothic" pitchFamily="34" charset="0"/>
                </a:rPr>
                <a:t>puis sur « </a:t>
              </a:r>
              <a:r>
                <a:rPr lang="fr-FR" sz="1100" b="1" dirty="0">
                  <a:latin typeface="Century Gothic" pitchFamily="34" charset="0"/>
                </a:rPr>
                <a:t>Dossiers </a:t>
              </a:r>
              <a:r>
                <a:rPr lang="fr-FR" sz="1100" b="1" dirty="0" smtClean="0">
                  <a:latin typeface="Century Gothic" pitchFamily="34" charset="0"/>
                </a:rPr>
                <a:t>En cours de traitement</a:t>
              </a:r>
              <a:r>
                <a:rPr lang="fr-FR" sz="1100" dirty="0">
                  <a:latin typeface="Century Gothic" pitchFamily="34" charset="0"/>
                </a:rPr>
                <a:t> </a:t>
              </a:r>
              <a:r>
                <a:rPr lang="fr-FR" sz="1100" dirty="0" smtClean="0">
                  <a:latin typeface="Century Gothic" pitchFamily="34" charset="0"/>
                </a:rPr>
                <a:t>».</a:t>
              </a: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3225517"/>
              <a:ext cx="273790" cy="24698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528" y="3734816"/>
              <a:ext cx="231070" cy="219798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19" y="458742"/>
            <a:ext cx="3519860" cy="7238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98" y="1444877"/>
            <a:ext cx="8239671" cy="15130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4250776"/>
            <a:ext cx="242820" cy="2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6923112" cy="324036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fr-FR" sz="2800" dirty="0" smtClean="0"/>
              <a:t>Demande Terminée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616" y="535510"/>
            <a:ext cx="8287824" cy="3980456"/>
          </a:xfrm>
        </p:spPr>
        <p:txBody>
          <a:bodyPr/>
          <a:lstStyle/>
          <a:p>
            <a:pPr marL="182563" lvl="4" indent="-17145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fr-FR" sz="1100" b="1" u="sng" dirty="0" smtClean="0">
                <a:cs typeface="Arial" pitchFamily="34" charset="0"/>
              </a:rPr>
              <a:t>Cas des Demandeurs :</a:t>
            </a:r>
          </a:p>
          <a:p>
            <a:pPr marL="11113" lvl="4" indent="0">
              <a:spcBef>
                <a:spcPct val="0"/>
              </a:spcBef>
              <a:buNone/>
            </a:pPr>
            <a:endParaRPr lang="fr-FR" sz="1050" b="1" u="sng" dirty="0" smtClean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Elle s’affichera que dans la liste des tickets terminés.</a:t>
            </a:r>
            <a:endParaRPr lang="fr-FR" sz="1000" dirty="0">
              <a:cs typeface="Arial" pitchFamily="34" charset="0"/>
            </a:endParaRPr>
          </a:p>
          <a:p>
            <a:pPr marL="717550" lvl="4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Réception du mail suivant envoyer par l’outil « </a:t>
            </a:r>
            <a:r>
              <a:rPr lang="fr-FR" sz="1000" b="1" u="sng" dirty="0" smtClean="0">
                <a:solidFill>
                  <a:srgbClr val="0000FF"/>
                </a:solidFill>
              </a:rPr>
              <a:t>gestion.helpjur@bni.mg</a:t>
            </a:r>
            <a:r>
              <a:rPr lang="fr-FR" sz="1000" dirty="0" smtClean="0">
                <a:cs typeface="Arial" pitchFamily="34" charset="0"/>
              </a:rPr>
              <a:t> » :</a:t>
            </a:r>
            <a:endParaRPr lang="fr-FR" sz="10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1100" dirty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100" dirty="0" smtClean="0">
              <a:cs typeface="Arial" pitchFamily="34" charset="0"/>
            </a:endParaRPr>
          </a:p>
          <a:p>
            <a:pPr marL="1076325" lvl="4" indent="0">
              <a:spcBef>
                <a:spcPct val="0"/>
              </a:spcBef>
              <a:buNone/>
            </a:pPr>
            <a:endParaRPr lang="fr-FR" sz="900" dirty="0" smtClean="0">
              <a:cs typeface="Arial" pitchFamily="34" charset="0"/>
            </a:endParaRPr>
          </a:p>
          <a:p>
            <a:pPr marL="717550" lvl="4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Arial" pitchFamily="34" charset="0"/>
              </a:rPr>
              <a:t>Et vous pouvez la consulter dans la liste des tickets reçus, en cliquant sur «           </a:t>
            </a:r>
            <a:r>
              <a:rPr lang="fr-FR" sz="1000" b="1" dirty="0" smtClean="0">
                <a:cs typeface="Arial" pitchFamily="34" charset="0"/>
              </a:rPr>
              <a:t>Tableau de bord</a:t>
            </a:r>
            <a:r>
              <a:rPr lang="fr-FR" sz="1000" dirty="0" smtClean="0">
                <a:cs typeface="Arial" pitchFamily="34" charset="0"/>
              </a:rPr>
              <a:t> »  puis sur </a:t>
            </a:r>
          </a:p>
          <a:p>
            <a:pPr marL="546100" lvl="4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fr-FR" sz="1000" dirty="0" smtClean="0">
                <a:cs typeface="Arial" pitchFamily="34" charset="0"/>
              </a:rPr>
              <a:t>«         </a:t>
            </a:r>
            <a:r>
              <a:rPr lang="fr-FR" sz="1000" b="1" dirty="0" smtClean="0">
                <a:cs typeface="Arial" pitchFamily="34" charset="0"/>
              </a:rPr>
              <a:t>Terminé</a:t>
            </a:r>
            <a:r>
              <a:rPr lang="fr-FR" sz="1000" dirty="0" smtClean="0">
                <a:cs typeface="Arial" pitchFamily="34" charset="0"/>
              </a:rPr>
              <a:t> » ou cliquer sur «          </a:t>
            </a:r>
            <a:r>
              <a:rPr lang="fr-FR" sz="1000" b="1" dirty="0" smtClean="0">
                <a:cs typeface="Arial" pitchFamily="34" charset="0"/>
              </a:rPr>
              <a:t>Tickets</a:t>
            </a:r>
            <a:r>
              <a:rPr lang="fr-FR" sz="1000" dirty="0" smtClean="0">
                <a:cs typeface="Arial" pitchFamily="34" charset="0"/>
              </a:rPr>
              <a:t> » puis sur «         </a:t>
            </a:r>
            <a:r>
              <a:rPr lang="fr-FR" sz="1000" b="1" dirty="0" smtClean="0">
                <a:cs typeface="Arial" pitchFamily="34" charset="0"/>
              </a:rPr>
              <a:t>Demande(s) Terminée(s) </a:t>
            </a:r>
            <a:r>
              <a:rPr lang="fr-FR" sz="1000" dirty="0" smtClean="0">
                <a:cs typeface="Arial" pitchFamily="34" charset="0"/>
              </a:rPr>
              <a:t>»</a:t>
            </a:r>
            <a:endParaRPr lang="fr-FR" sz="1000" dirty="0">
              <a:cs typeface="Arial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5652120" y="2331786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7" name="Ellipse 26"/>
          <p:cNvSpPr/>
          <p:nvPr/>
        </p:nvSpPr>
        <p:spPr>
          <a:xfrm>
            <a:off x="971600" y="2561444"/>
            <a:ext cx="216024" cy="2179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3722" y="3678291"/>
            <a:ext cx="414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Century Gothic" pitchFamily="34" charset="0"/>
              </a:rPr>
              <a:t>Ou</a:t>
            </a:r>
          </a:p>
        </p:txBody>
      </p:sp>
      <p:sp>
        <p:nvSpPr>
          <p:cNvPr id="25" name="Ellipse 24"/>
          <p:cNvSpPr/>
          <p:nvPr/>
        </p:nvSpPr>
        <p:spPr>
          <a:xfrm>
            <a:off x="2828411" y="2578798"/>
            <a:ext cx="231421" cy="1922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28" name="Ellipse 27"/>
          <p:cNvSpPr/>
          <p:nvPr/>
        </p:nvSpPr>
        <p:spPr>
          <a:xfrm>
            <a:off x="4211960" y="2580533"/>
            <a:ext cx="230518" cy="2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228" y="2799383"/>
            <a:ext cx="3537172" cy="1943808"/>
          </a:xfrm>
          <a:prstGeom prst="rect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4788024" y="2886010"/>
            <a:ext cx="231421" cy="1922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32" name="Ellipse 31"/>
          <p:cNvSpPr/>
          <p:nvPr/>
        </p:nvSpPr>
        <p:spPr>
          <a:xfrm>
            <a:off x="5860582" y="4494192"/>
            <a:ext cx="230518" cy="2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8" y="3191453"/>
            <a:ext cx="3004339" cy="1511247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2173971" y="3191453"/>
            <a:ext cx="265951" cy="227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 smtClean="0"/>
              <a:t>1</a:t>
            </a:r>
            <a:endParaRPr lang="fr-FR" sz="2800" dirty="0"/>
          </a:p>
        </p:txBody>
      </p:sp>
      <p:sp>
        <p:nvSpPr>
          <p:cNvPr id="40" name="Ellipse 39"/>
          <p:cNvSpPr/>
          <p:nvPr/>
        </p:nvSpPr>
        <p:spPr>
          <a:xfrm>
            <a:off x="1920935" y="4344546"/>
            <a:ext cx="265951" cy="227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000" dirty="0"/>
              <a:t>2</a:t>
            </a:r>
            <a:endParaRPr lang="fr-FR" sz="28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385096" y="1224227"/>
            <a:ext cx="5036979" cy="1124908"/>
            <a:chOff x="1385096" y="1224227"/>
            <a:chExt cx="5036979" cy="112490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166" y="1648491"/>
              <a:ext cx="5003909" cy="700644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5096" y="1224227"/>
              <a:ext cx="3272570" cy="42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6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28597" y="696503"/>
            <a:ext cx="7383763" cy="323850"/>
          </a:xfrm>
        </p:spPr>
        <p:txBody>
          <a:bodyPr/>
          <a:lstStyle/>
          <a:p>
            <a:r>
              <a:rPr lang="fr-FR" sz="1800" dirty="0" smtClean="0"/>
              <a:t>Assistance</a:t>
            </a:r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14"/>
          </p:nvPr>
        </p:nvSpPr>
        <p:spPr>
          <a:xfrm>
            <a:off x="0" y="4927998"/>
            <a:ext cx="8388350" cy="215503"/>
          </a:xfrm>
        </p:spPr>
        <p:txBody>
          <a:bodyPr/>
          <a:lstStyle/>
          <a:p>
            <a:pPr>
              <a:defRPr/>
            </a:pPr>
            <a:r>
              <a:rPr lang="fr-FR" dirty="0"/>
              <a:t>HELPJUR – Manuel d’utilisation</a:t>
            </a:r>
          </a:p>
        </p:txBody>
      </p:sp>
      <p:sp>
        <p:nvSpPr>
          <p:cNvPr id="45" name="Espace réservé du numéro de diapositive 4"/>
          <p:cNvSpPr>
            <a:spLocks noGrp="1"/>
          </p:cNvSpPr>
          <p:nvPr>
            <p:ph type="sldNum" sz="quarter" idx="15"/>
          </p:nvPr>
        </p:nvSpPr>
        <p:spPr>
          <a:xfrm>
            <a:off x="8459788" y="4927998"/>
            <a:ext cx="684212" cy="215503"/>
          </a:xfrm>
        </p:spPr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28</a:t>
            </a:fld>
            <a:endParaRPr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79512" y="1491630"/>
            <a:ext cx="8964488" cy="3348949"/>
          </a:xfrm>
        </p:spPr>
        <p:txBody>
          <a:bodyPr/>
          <a:lstStyle/>
          <a:p>
            <a:r>
              <a:rPr lang="fr-FR" sz="1400" b="1" dirty="0"/>
              <a:t>En cas de problème, veuillez vous adresser à l’équipe DRJC/PRO (</a:t>
            </a:r>
            <a:r>
              <a:rPr lang="fr-FR" sz="1400" b="1" u="sng" dirty="0">
                <a:solidFill>
                  <a:srgbClr val="0000FF"/>
                </a:solidFill>
              </a:rPr>
              <a:t>BNI_DRJC_PRO@bni.mg</a:t>
            </a:r>
            <a:r>
              <a:rPr lang="fr-FR" sz="1400" b="1" dirty="0"/>
              <a:t>) . </a:t>
            </a:r>
          </a:p>
          <a:p>
            <a:endParaRPr lang="fr-FR" sz="1400" b="1" dirty="0"/>
          </a:p>
          <a:p>
            <a:r>
              <a:rPr lang="fr-FR" sz="1400" b="1" dirty="0"/>
              <a:t>Ou nous contacter au poste: 4968 ou 4969</a:t>
            </a:r>
          </a:p>
          <a:p>
            <a:pPr lvl="0">
              <a:buNone/>
            </a:pPr>
            <a:endParaRPr lang="fr-FR" sz="14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275856" y="4630558"/>
            <a:ext cx="49685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 Copyright © 2020 Cedrick Henintsoa RAVOAHANGINIAINA - DRJC/PRO - BNI Madagascar</a:t>
            </a:r>
            <a:endParaRPr lang="fr-FR" sz="800" dirty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35646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Traiter</a:t>
            </a:r>
            <a:r>
              <a:rPr lang="fr-FR" dirty="0" smtClean="0"/>
              <a:t> une demande 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499742"/>
            <a:ext cx="4320479" cy="214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428597" y="696503"/>
            <a:ext cx="6923087" cy="323850"/>
          </a:xfrm>
        </p:spPr>
        <p:txBody>
          <a:bodyPr/>
          <a:lstStyle/>
          <a:p>
            <a:r>
              <a:rPr lang="fr-FR" dirty="0" smtClean="0"/>
              <a:t>Accéder à HELPJUR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05576"/>
            <a:ext cx="8964488" cy="3835003"/>
          </a:xfrm>
        </p:spPr>
        <p:txBody>
          <a:bodyPr/>
          <a:lstStyle/>
          <a:p>
            <a:pPr lvl="0"/>
            <a:endParaRPr lang="fr-FR" sz="1600" dirty="0" smtClean="0"/>
          </a:p>
          <a:p>
            <a:pPr lvl="0"/>
            <a:r>
              <a:rPr lang="fr-FR" sz="1600" dirty="0" smtClean="0"/>
              <a:t>Ouvrir Mozilla FIREFOX</a:t>
            </a:r>
          </a:p>
          <a:p>
            <a:pPr lvl="0"/>
            <a:r>
              <a:rPr lang="fr-FR" sz="1600" dirty="0" smtClean="0"/>
              <a:t>Entrer l’URL : </a:t>
            </a:r>
            <a:r>
              <a:rPr lang="fr-FR" sz="1600" dirty="0">
                <a:hlinkClick r:id="rId4"/>
              </a:rPr>
              <a:t>https://prhelpjur01.tnr.bniclm.com/HELPJUR</a:t>
            </a:r>
            <a:r>
              <a:rPr lang="fr-FR" sz="1600" dirty="0" smtClean="0">
                <a:hlinkClick r:id="rId4"/>
              </a:rPr>
              <a:t>/</a:t>
            </a:r>
            <a:endParaRPr lang="fr-FR" sz="1600" dirty="0" smtClean="0"/>
          </a:p>
          <a:p>
            <a:pPr lvl="0"/>
            <a:r>
              <a:rPr lang="fr-FR" sz="1600" dirty="0" smtClean="0"/>
              <a:t>Remplir</a:t>
            </a:r>
            <a:r>
              <a:rPr lang="fr-FR" sz="1600" b="1" dirty="0" smtClean="0"/>
              <a:t> </a:t>
            </a:r>
            <a:r>
              <a:rPr lang="fr-FR" sz="1600" dirty="0" smtClean="0"/>
              <a:t>l’authentification et taper sur «  SE CONNECTER »</a:t>
            </a:r>
          </a:p>
          <a:p>
            <a:pPr lvl="0"/>
            <a:endParaRPr lang="fr-FR" sz="1600" dirty="0" smtClean="0"/>
          </a:p>
          <a:p>
            <a:endParaRPr lang="fr-FR" sz="105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>
          <a:xfrm>
            <a:off x="0" y="4948535"/>
            <a:ext cx="8388350" cy="215503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1028" name="Picture 4" descr="D:\3869\Outils\Images\Sour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2045" y="3540760"/>
            <a:ext cx="263525" cy="197644"/>
          </a:xfrm>
          <a:prstGeom prst="rect">
            <a:avLst/>
          </a:prstGeom>
          <a:noFill/>
        </p:spPr>
      </p:pic>
      <p:pic>
        <p:nvPicPr>
          <p:cNvPr id="14" name="Image 13" descr="FireFo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1020353"/>
            <a:ext cx="648072" cy="599467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>
            <a:off x="4932040" y="2895786"/>
            <a:ext cx="1656184" cy="68407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4572000" y="3867894"/>
            <a:ext cx="1931946" cy="7200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enthèses 31"/>
          <p:cNvSpPr/>
          <p:nvPr/>
        </p:nvSpPr>
        <p:spPr>
          <a:xfrm>
            <a:off x="6503946" y="3624203"/>
            <a:ext cx="1668453" cy="4597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82243" y="2737252"/>
            <a:ext cx="16030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+mn-cs"/>
              </a:rPr>
              <a:t>Entrer  votre matricule </a:t>
            </a:r>
          </a:p>
          <a:p>
            <a:pPr algn="ctr"/>
            <a:r>
              <a:rPr lang="fr-F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+mn-cs"/>
              </a:rPr>
              <a:t>Ex : </a:t>
            </a:r>
            <a:r>
              <a:rPr lang="fr-F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+mn-cs"/>
              </a:rPr>
              <a:t>5</a:t>
            </a:r>
            <a:r>
              <a:rPr lang="fr-F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+mn-cs"/>
              </a:rPr>
              <a:t>055</a:t>
            </a:r>
            <a:endParaRPr lang="fr-FR" sz="105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+mn-cs"/>
            </a:endParaRPr>
          </a:p>
        </p:txBody>
      </p:sp>
      <p:sp>
        <p:nvSpPr>
          <p:cNvPr id="21" name="Parenthèses 20"/>
          <p:cNvSpPr/>
          <p:nvPr/>
        </p:nvSpPr>
        <p:spPr>
          <a:xfrm>
            <a:off x="6588224" y="2571750"/>
            <a:ext cx="1812454" cy="64807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391062" y="3653031"/>
            <a:ext cx="1894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+mn-cs"/>
              </a:rPr>
              <a:t>Entrer  votre mot de passe session Windows</a:t>
            </a:r>
            <a:endParaRPr lang="fr-FR" sz="11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5686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Traiter</a:t>
            </a:r>
            <a:r>
              <a:rPr lang="fr-FR" dirty="0" smtClean="0"/>
              <a:t> une demande 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7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923678"/>
            <a:ext cx="8316416" cy="1008112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Comprendre </a:t>
            </a:r>
            <a:r>
              <a:rPr lang="fr-FR" dirty="0"/>
              <a:t>l’interface de </a:t>
            </a:r>
            <a:r>
              <a:rPr lang="fr-FR" dirty="0" smtClean="0"/>
              <a:t>l’outil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611560" y="699542"/>
            <a:ext cx="6923087" cy="32385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Interface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F2B0FA1-27F6-4EFE-BAF0-AF9EA8D51BEA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4" y="1275606"/>
            <a:ext cx="5965107" cy="324210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2195736" y="1483189"/>
            <a:ext cx="216024" cy="2160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 smtClean="0"/>
              <a:t>1</a:t>
            </a:r>
            <a:endParaRPr lang="fr-FR" sz="1400" dirty="0"/>
          </a:p>
        </p:txBody>
      </p:sp>
      <p:sp>
        <p:nvSpPr>
          <p:cNvPr id="10" name="Ellipse 9"/>
          <p:cNvSpPr/>
          <p:nvPr/>
        </p:nvSpPr>
        <p:spPr>
          <a:xfrm>
            <a:off x="3387763" y="3223211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 smtClean="0"/>
              <a:t>2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621234" y="1474749"/>
            <a:ext cx="5965107" cy="23290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1234" y="1779662"/>
            <a:ext cx="5965107" cy="259228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282561" y="14098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Menu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390573" y="2896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Détail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  <a:endCxn id="10" idx="6"/>
          </p:cNvCxnSpPr>
          <p:nvPr/>
        </p:nvCxnSpPr>
        <p:spPr>
          <a:xfrm flipH="1">
            <a:off x="3603787" y="3081326"/>
            <a:ext cx="3786786" cy="24989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9" idx="6"/>
          </p:cNvCxnSpPr>
          <p:nvPr/>
        </p:nvCxnSpPr>
        <p:spPr>
          <a:xfrm flipH="1" flipV="1">
            <a:off x="2411760" y="1591201"/>
            <a:ext cx="4870802" cy="2379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0" y="4933352"/>
            <a:ext cx="8388350" cy="215503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47208E1-6565-4CD7-A12D-A9EE6CFC462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14803" y="4835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90779"/>
            <a:ext cx="89289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entury Gothic" pitchFamily="34" charset="0"/>
              </a:rPr>
              <a:t>	</a:t>
            </a:r>
            <a:r>
              <a:rPr lang="fr-FR" sz="1100" b="1" dirty="0" smtClean="0">
                <a:latin typeface="Century Gothic" pitchFamily="34" charset="0"/>
              </a:rPr>
              <a:t>Menu</a:t>
            </a:r>
          </a:p>
          <a:p>
            <a:endParaRPr lang="fr-FR" sz="1100" b="1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100" u="sng" dirty="0" smtClean="0">
                <a:latin typeface="Century Gothic" pitchFamily="34" charset="0"/>
              </a:rPr>
              <a:t>Menu du demandeur 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endParaRPr lang="fr-FR" sz="1100" u="sng" dirty="0">
              <a:latin typeface="Century Gothic" pitchFamily="34" charset="0"/>
            </a:endParaRPr>
          </a:p>
          <a:p>
            <a:endParaRPr lang="fr-FR" sz="1100" u="sng" dirty="0" smtClean="0">
              <a:latin typeface="Century Gothic" pitchFamily="34" charset="0"/>
            </a:endParaRPr>
          </a:p>
          <a:p>
            <a:endParaRPr lang="fr-FR" sz="1100" u="sng" dirty="0">
              <a:latin typeface="Century Gothic" pitchFamily="34" charset="0"/>
            </a:endParaRPr>
          </a:p>
          <a:p>
            <a:endParaRPr lang="fr-FR" sz="1100" u="sng" dirty="0" smtClean="0">
              <a:latin typeface="Century Gothic" pitchFamily="34" charset="0"/>
            </a:endParaRPr>
          </a:p>
          <a:p>
            <a:endParaRPr lang="fr-FR" sz="1100" u="sng" dirty="0">
              <a:latin typeface="Century Gothic" pitchFamily="34" charset="0"/>
            </a:endParaRPr>
          </a:p>
          <a:p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100" u="sng" dirty="0" smtClean="0">
                <a:latin typeface="Century Gothic" pitchFamily="34" charset="0"/>
              </a:rPr>
              <a:t>Menu des juriste 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1100" u="sng" dirty="0" smtClean="0">
                <a:latin typeface="Century Gothic" pitchFamily="34" charset="0"/>
              </a:rPr>
              <a:t>Menu </a:t>
            </a:r>
            <a:r>
              <a:rPr lang="fr-FR" sz="1100" u="sng" dirty="0">
                <a:latin typeface="Century Gothic" pitchFamily="34" charset="0"/>
              </a:rPr>
              <a:t>des observateur </a:t>
            </a:r>
            <a:r>
              <a:rPr lang="fr-FR" sz="1100" u="sng" dirty="0" smtClean="0">
                <a:latin typeface="Century Gothic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pPr marL="361950" lvl="4"/>
            <a:r>
              <a:rPr lang="fr-FR" sz="1100" b="1" dirty="0" smtClean="0">
                <a:latin typeface="Century Gothic" pitchFamily="34" charset="0"/>
              </a:rPr>
              <a:t>	</a:t>
            </a:r>
          </a:p>
          <a:p>
            <a:pPr marL="361950" lvl="4"/>
            <a:r>
              <a:rPr lang="fr-FR" sz="1100" b="1" dirty="0">
                <a:latin typeface="Century Gothic" pitchFamily="34" charset="0"/>
              </a:rPr>
              <a:t>	</a:t>
            </a:r>
            <a:r>
              <a:rPr lang="fr-FR" sz="1100" b="1" dirty="0" smtClean="0">
                <a:latin typeface="Century Gothic" pitchFamily="34" charset="0"/>
              </a:rPr>
              <a:t>Détail </a:t>
            </a:r>
            <a:r>
              <a:rPr lang="fr-FR" sz="1100" dirty="0">
                <a:latin typeface="Century Gothic" pitchFamily="34" charset="0"/>
              </a:rPr>
              <a:t>contiendra toutes les informations de la page concernant le lien que vous avez cliqué dans le </a:t>
            </a:r>
            <a:r>
              <a:rPr lang="fr-FR" sz="1100" b="1" dirty="0">
                <a:latin typeface="Century Gothic" pitchFamily="34" charset="0"/>
              </a:rPr>
              <a:t>Menu</a:t>
            </a:r>
            <a:r>
              <a:rPr lang="fr-FR" sz="1100" dirty="0">
                <a:latin typeface="Century Gothic" pitchFamily="34" charset="0"/>
              </a:rPr>
              <a:t>.</a:t>
            </a:r>
          </a:p>
          <a:p>
            <a:pPr marL="361950" lvl="4"/>
            <a:r>
              <a:rPr lang="fr-FR" sz="1100" dirty="0" smtClean="0">
                <a:latin typeface="Century Gothic" pitchFamily="34" charset="0"/>
              </a:rPr>
              <a:t>	</a:t>
            </a:r>
            <a:r>
              <a:rPr lang="fr-FR" sz="1100" u="sng" dirty="0" smtClean="0">
                <a:latin typeface="Century Gothic" pitchFamily="34" charset="0"/>
              </a:rPr>
              <a:t>Par </a:t>
            </a:r>
            <a:r>
              <a:rPr lang="fr-FR" sz="1100" u="sng" dirty="0">
                <a:latin typeface="Century Gothic" pitchFamily="34" charset="0"/>
              </a:rPr>
              <a:t>exemple :</a:t>
            </a:r>
            <a:r>
              <a:rPr lang="fr-FR" sz="1100" dirty="0">
                <a:latin typeface="Century Gothic" pitchFamily="34" charset="0"/>
              </a:rPr>
              <a:t> si vous cliquez sur « </a:t>
            </a:r>
            <a:r>
              <a:rPr lang="fr-FR" sz="1100" b="1" dirty="0">
                <a:latin typeface="Century Gothic" pitchFamily="34" charset="0"/>
              </a:rPr>
              <a:t>Tableau de bord</a:t>
            </a:r>
            <a:r>
              <a:rPr lang="fr-FR" sz="1100" dirty="0">
                <a:latin typeface="Century Gothic" pitchFamily="34" charset="0"/>
              </a:rPr>
              <a:t> » le contenu contiendra les informations du tableau de bord.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fr-FR" sz="1100" dirty="0">
              <a:latin typeface="Century Gothic" pitchFamily="34" charset="0"/>
            </a:endParaRPr>
          </a:p>
          <a:p>
            <a:pPr marL="6350" lvl="4"/>
            <a:endParaRPr lang="fr-FR" sz="1100" dirty="0">
              <a:latin typeface="Century Gothic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fr-FR" sz="1100" u="sng" dirty="0" smtClean="0">
              <a:latin typeface="Century Gothic" pitchFamily="34" charset="0"/>
            </a:endParaRPr>
          </a:p>
          <a:p>
            <a:endParaRPr lang="fr-FR" sz="1100" u="sng" dirty="0" smtClean="0">
              <a:latin typeface="Century Gothic" pitchFamily="34" charset="0"/>
            </a:endParaRPr>
          </a:p>
          <a:p>
            <a:endParaRPr lang="fr-FR" sz="1100" dirty="0">
              <a:latin typeface="Century Gothic" pitchFamily="34" charset="0"/>
            </a:endParaRPr>
          </a:p>
          <a:p>
            <a:endParaRPr lang="fr-FR" sz="1100" dirty="0" smtClean="0">
              <a:latin typeface="Century Gothic" pitchFamily="34" charset="0"/>
            </a:endParaRPr>
          </a:p>
          <a:p>
            <a:endParaRPr lang="fr-FR" sz="1100" dirty="0">
              <a:latin typeface="Century Gothic" pitchFamily="34" charset="0"/>
            </a:endParaRPr>
          </a:p>
          <a:p>
            <a:endParaRPr lang="fr-FR" sz="1100" dirty="0">
              <a:latin typeface="Century Gothic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667946" y="90779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 smtClean="0"/>
              <a:t>1</a:t>
            </a:r>
            <a:endParaRPr lang="fr-FR" sz="1400" dirty="0"/>
          </a:p>
        </p:txBody>
      </p:sp>
      <p:cxnSp>
        <p:nvCxnSpPr>
          <p:cNvPr id="54" name="Connecteur droit avec flèche 53"/>
          <p:cNvCxnSpPr>
            <a:stCxn id="50" idx="2"/>
            <a:endCxn id="63" idx="3"/>
          </p:cNvCxnSpPr>
          <p:nvPr/>
        </p:nvCxnSpPr>
        <p:spPr>
          <a:xfrm flipH="1">
            <a:off x="1801929" y="987574"/>
            <a:ext cx="1062381" cy="32530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Parenthèses 62"/>
          <p:cNvSpPr/>
          <p:nvPr/>
        </p:nvSpPr>
        <p:spPr>
          <a:xfrm>
            <a:off x="182555" y="1101144"/>
            <a:ext cx="1619374" cy="423478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900" dirty="0" smtClean="0">
              <a:latin typeface="Century Gothic" pitchFamily="34" charset="0"/>
            </a:endParaRPr>
          </a:p>
          <a:p>
            <a:pPr algn="ctr"/>
            <a:r>
              <a:rPr lang="fr-FR" sz="900" dirty="0" smtClean="0">
                <a:latin typeface="Century Gothic" pitchFamily="34" charset="0"/>
              </a:rPr>
              <a:t>Liste </a:t>
            </a:r>
            <a:r>
              <a:rPr lang="fr-FR" sz="900" dirty="0">
                <a:latin typeface="Century Gothic" pitchFamily="34" charset="0"/>
              </a:rPr>
              <a:t>de tous les tickets, Statistique ticket par statuts, graphe</a:t>
            </a:r>
          </a:p>
          <a:p>
            <a:pPr algn="ctr"/>
            <a:endParaRPr lang="fr-FR" sz="700" dirty="0"/>
          </a:p>
        </p:txBody>
      </p:sp>
      <p:sp>
        <p:nvSpPr>
          <p:cNvPr id="71" name="Parenthèses 70"/>
          <p:cNvSpPr/>
          <p:nvPr/>
        </p:nvSpPr>
        <p:spPr>
          <a:xfrm>
            <a:off x="5255881" y="1152849"/>
            <a:ext cx="1625849" cy="383024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900" dirty="0" smtClean="0">
              <a:latin typeface="Century Gothic" pitchFamily="34" charset="0"/>
            </a:endParaRPr>
          </a:p>
          <a:p>
            <a:pPr algn="ctr"/>
            <a:r>
              <a:rPr lang="fr-FR" sz="900" dirty="0" smtClean="0">
                <a:latin typeface="Century Gothic" pitchFamily="34" charset="0"/>
              </a:rPr>
              <a:t>Saisir </a:t>
            </a:r>
            <a:r>
              <a:rPr lang="fr-FR" sz="900" dirty="0">
                <a:latin typeface="Century Gothic" pitchFamily="34" charset="0"/>
              </a:rPr>
              <a:t>une </a:t>
            </a:r>
            <a:r>
              <a:rPr lang="fr-FR" sz="900" dirty="0" smtClean="0">
                <a:latin typeface="Century Gothic" pitchFamily="34" charset="0"/>
              </a:rPr>
              <a:t>demande, voir </a:t>
            </a:r>
            <a:r>
              <a:rPr lang="fr-FR" sz="900" dirty="0">
                <a:latin typeface="Century Gothic" pitchFamily="34" charset="0"/>
              </a:rPr>
              <a:t>la liste des demandes envoyées</a:t>
            </a:r>
          </a:p>
          <a:p>
            <a:pPr algn="ctr"/>
            <a:endParaRPr lang="fr-FR" sz="900" dirty="0"/>
          </a:p>
        </p:txBody>
      </p:sp>
      <p:cxnSp>
        <p:nvCxnSpPr>
          <p:cNvPr id="73" name="Connecteur droit avec flèche 72"/>
          <p:cNvCxnSpPr>
            <a:stCxn id="15" idx="1"/>
            <a:endCxn id="71" idx="0"/>
          </p:cNvCxnSpPr>
          <p:nvPr/>
        </p:nvCxnSpPr>
        <p:spPr>
          <a:xfrm flipH="1">
            <a:off x="6068806" y="838912"/>
            <a:ext cx="979457" cy="31393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252164" y="661541"/>
            <a:ext cx="7848228" cy="328537"/>
            <a:chOff x="252164" y="661541"/>
            <a:chExt cx="8064252" cy="328537"/>
          </a:xfrm>
        </p:grpSpPr>
        <p:grpSp>
          <p:nvGrpSpPr>
            <p:cNvPr id="3" name="Groupe 2"/>
            <p:cNvGrpSpPr/>
            <p:nvPr/>
          </p:nvGrpSpPr>
          <p:grpSpPr>
            <a:xfrm>
              <a:off x="252164" y="690251"/>
              <a:ext cx="8064252" cy="297323"/>
              <a:chOff x="395536" y="978283"/>
              <a:chExt cx="8064252" cy="297323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465932" y="978283"/>
                <a:ext cx="7922418" cy="297323"/>
                <a:chOff x="323528" y="1219518"/>
                <a:chExt cx="7922418" cy="390525"/>
              </a:xfrm>
            </p:grpSpPr>
            <p:pic>
              <p:nvPicPr>
                <p:cNvPr id="14" name="Image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528" y="1219518"/>
                  <a:ext cx="4105275" cy="390525"/>
                </a:xfrm>
                <a:prstGeom prst="rect">
                  <a:avLst/>
                </a:prstGeom>
              </p:spPr>
            </p:pic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6296" y="1257617"/>
                  <a:ext cx="1009650" cy="314325"/>
                </a:xfrm>
                <a:prstGeom prst="rect">
                  <a:avLst/>
                </a:prstGeom>
              </p:spPr>
            </p:pic>
          </p:grpSp>
          <p:sp>
            <p:nvSpPr>
              <p:cNvPr id="2" name="Rectangle 1"/>
              <p:cNvSpPr/>
              <p:nvPr/>
            </p:nvSpPr>
            <p:spPr>
              <a:xfrm>
                <a:off x="395536" y="978283"/>
                <a:ext cx="8064252" cy="26831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375197" y="668184"/>
              <a:ext cx="1122025" cy="31939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67618" y="661541"/>
              <a:ext cx="793700" cy="32853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235328" y="661541"/>
              <a:ext cx="438358" cy="32603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45694" y="661541"/>
              <a:ext cx="499284" cy="32603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Parenthèses 76"/>
          <p:cNvSpPr/>
          <p:nvPr/>
        </p:nvSpPr>
        <p:spPr>
          <a:xfrm>
            <a:off x="7541188" y="1218679"/>
            <a:ext cx="1154626" cy="191652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</a:rPr>
              <a:t>Se </a:t>
            </a:r>
            <a:r>
              <a:rPr lang="fr-FR" sz="900" dirty="0" smtClean="0">
                <a:latin typeface="Century Gothic" pitchFamily="34" charset="0"/>
              </a:rPr>
              <a:t>déconnecter</a:t>
            </a:r>
            <a:endParaRPr lang="fr-FR" sz="900" dirty="0">
              <a:latin typeface="Century Gothic" pitchFamily="34" charset="0"/>
            </a:endParaRPr>
          </a:p>
        </p:txBody>
      </p:sp>
      <p:cxnSp>
        <p:nvCxnSpPr>
          <p:cNvPr id="79" name="Connecteur droit avec flèche 78"/>
          <p:cNvCxnSpPr>
            <a:stCxn id="76" idx="2"/>
            <a:endCxn id="77" idx="0"/>
          </p:cNvCxnSpPr>
          <p:nvPr/>
        </p:nvCxnSpPr>
        <p:spPr>
          <a:xfrm>
            <a:off x="7787913" y="987574"/>
            <a:ext cx="330588" cy="23110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85" idx="2"/>
            <a:endCxn id="87" idx="0"/>
          </p:cNvCxnSpPr>
          <p:nvPr/>
        </p:nvCxnSpPr>
        <p:spPr>
          <a:xfrm flipH="1">
            <a:off x="915077" y="2385339"/>
            <a:ext cx="1065490" cy="17762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Parenthèses 86"/>
          <p:cNvSpPr/>
          <p:nvPr/>
        </p:nvSpPr>
        <p:spPr>
          <a:xfrm>
            <a:off x="110425" y="2562959"/>
            <a:ext cx="1609303" cy="461372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900" dirty="0" smtClean="0">
              <a:latin typeface="Century Gothic" pitchFamily="34" charset="0"/>
            </a:endParaRPr>
          </a:p>
          <a:p>
            <a:pPr algn="ctr"/>
            <a:r>
              <a:rPr lang="fr-FR" sz="900" dirty="0" smtClean="0">
                <a:latin typeface="Century Gothic" pitchFamily="34" charset="0"/>
              </a:rPr>
              <a:t>Liste </a:t>
            </a:r>
            <a:r>
              <a:rPr lang="fr-FR" sz="900" dirty="0">
                <a:latin typeface="Century Gothic" pitchFamily="34" charset="0"/>
              </a:rPr>
              <a:t>de tous les tickets, Statistique ticket par statuts, graphe</a:t>
            </a:r>
          </a:p>
          <a:p>
            <a:pPr algn="ctr"/>
            <a:endParaRPr lang="fr-FR" sz="900" dirty="0"/>
          </a:p>
        </p:txBody>
      </p:sp>
      <p:sp>
        <p:nvSpPr>
          <p:cNvPr id="94" name="Parenthèses 93"/>
          <p:cNvSpPr/>
          <p:nvPr/>
        </p:nvSpPr>
        <p:spPr>
          <a:xfrm>
            <a:off x="2025209" y="2577606"/>
            <a:ext cx="1710559" cy="43207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</a:rPr>
              <a:t>Gestion des </a:t>
            </a:r>
            <a:r>
              <a:rPr lang="fr-FR" sz="900" dirty="0" smtClean="0">
                <a:latin typeface="Century Gothic" pitchFamily="34" charset="0"/>
              </a:rPr>
              <a:t>tickets : </a:t>
            </a:r>
            <a:r>
              <a:rPr lang="fr-FR" sz="900" dirty="0">
                <a:latin typeface="Century Gothic" pitchFamily="34" charset="0"/>
              </a:rPr>
              <a:t>liste des </a:t>
            </a:r>
            <a:r>
              <a:rPr lang="fr-FR" sz="900" dirty="0" smtClean="0">
                <a:latin typeface="Century Gothic" pitchFamily="34" charset="0"/>
              </a:rPr>
              <a:t>tickets, </a:t>
            </a:r>
            <a:r>
              <a:rPr lang="fr-FR" sz="900" dirty="0">
                <a:latin typeface="Century Gothic" pitchFamily="34" charset="0"/>
              </a:rPr>
              <a:t>selon leur statuts </a:t>
            </a:r>
          </a:p>
        </p:txBody>
      </p:sp>
      <p:cxnSp>
        <p:nvCxnSpPr>
          <p:cNvPr id="97" name="Connecteur droit avec flèche 96"/>
          <p:cNvCxnSpPr>
            <a:stCxn id="95" idx="2"/>
            <a:endCxn id="94" idx="0"/>
          </p:cNvCxnSpPr>
          <p:nvPr/>
        </p:nvCxnSpPr>
        <p:spPr>
          <a:xfrm>
            <a:off x="2864310" y="2385339"/>
            <a:ext cx="16179" cy="1922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Parenthèses 102"/>
          <p:cNvSpPr/>
          <p:nvPr/>
        </p:nvSpPr>
        <p:spPr>
          <a:xfrm>
            <a:off x="2995432" y="1219497"/>
            <a:ext cx="1221093" cy="321687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</a:rPr>
              <a:t>Liste des </a:t>
            </a:r>
            <a:r>
              <a:rPr lang="fr-FR" sz="900" dirty="0" smtClean="0">
                <a:latin typeface="Century Gothic" pitchFamily="34" charset="0"/>
              </a:rPr>
              <a:t>tickets, </a:t>
            </a:r>
            <a:r>
              <a:rPr lang="fr-FR" sz="900" dirty="0">
                <a:latin typeface="Century Gothic" pitchFamily="34" charset="0"/>
              </a:rPr>
              <a:t>selon leur statuts</a:t>
            </a:r>
          </a:p>
        </p:txBody>
      </p:sp>
      <p:cxnSp>
        <p:nvCxnSpPr>
          <p:cNvPr id="105" name="Connecteur droit avec flèche 104"/>
          <p:cNvCxnSpPr>
            <a:stCxn id="51" idx="2"/>
            <a:endCxn id="103" idx="0"/>
          </p:cNvCxnSpPr>
          <p:nvPr/>
        </p:nvCxnSpPr>
        <p:spPr>
          <a:xfrm flipH="1">
            <a:off x="3605979" y="990078"/>
            <a:ext cx="259044" cy="22941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Parenthèses 106"/>
          <p:cNvSpPr/>
          <p:nvPr/>
        </p:nvSpPr>
        <p:spPr>
          <a:xfrm>
            <a:off x="4644481" y="2655895"/>
            <a:ext cx="1424798" cy="275320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</a:rPr>
              <a:t>Listes des demandes </a:t>
            </a:r>
          </a:p>
        </p:txBody>
      </p:sp>
      <p:cxnSp>
        <p:nvCxnSpPr>
          <p:cNvPr id="109" name="Connecteur droit avec flèche 108"/>
          <p:cNvCxnSpPr>
            <a:endCxn id="107" idx="0"/>
          </p:cNvCxnSpPr>
          <p:nvPr/>
        </p:nvCxnSpPr>
        <p:spPr>
          <a:xfrm flipH="1">
            <a:off x="5356880" y="2186922"/>
            <a:ext cx="2314274" cy="468973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>
            <a:off x="255085" y="1935815"/>
            <a:ext cx="7866337" cy="449524"/>
            <a:chOff x="465889" y="1957364"/>
            <a:chExt cx="8064252" cy="449524"/>
          </a:xfrm>
        </p:grpSpPr>
        <p:grpSp>
          <p:nvGrpSpPr>
            <p:cNvPr id="84" name="Groupe 83"/>
            <p:cNvGrpSpPr/>
            <p:nvPr/>
          </p:nvGrpSpPr>
          <p:grpSpPr>
            <a:xfrm>
              <a:off x="465889" y="2029371"/>
              <a:ext cx="8064252" cy="319409"/>
              <a:chOff x="390838" y="2997244"/>
              <a:chExt cx="8064252" cy="319409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0838" y="2997244"/>
                <a:ext cx="7919061" cy="319409"/>
                <a:chOff x="283274" y="3003798"/>
                <a:chExt cx="7979607" cy="319409"/>
              </a:xfrm>
            </p:grpSpPr>
            <p:pic>
              <p:nvPicPr>
                <p:cNvPr id="80" name="Image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274" y="3003798"/>
                  <a:ext cx="3136597" cy="319409"/>
                </a:xfrm>
                <a:prstGeom prst="rect">
                  <a:avLst/>
                </a:prstGeom>
              </p:spPr>
            </p:pic>
            <p:pic>
              <p:nvPicPr>
                <p:cNvPr id="81" name="Image 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0683" y="3039360"/>
                  <a:ext cx="722198" cy="248757"/>
                </a:xfrm>
                <a:prstGeom prst="rect">
                  <a:avLst/>
                </a:prstGeom>
              </p:spPr>
            </p:pic>
          </p:grpSp>
          <p:sp>
            <p:nvSpPr>
              <p:cNvPr id="83" name="Rectangle 82"/>
              <p:cNvSpPr/>
              <p:nvPr/>
            </p:nvSpPr>
            <p:spPr>
              <a:xfrm>
                <a:off x="390838" y="3003798"/>
                <a:ext cx="8064252" cy="309920"/>
              </a:xfrm>
              <a:prstGeom prst="rect">
                <a:avLst/>
              </a:prstGeom>
              <a:noFill/>
              <a:ln w="63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838740" y="1957364"/>
              <a:ext cx="792088" cy="44952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02835" y="1957364"/>
              <a:ext cx="875852" cy="44952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8232" y="1975309"/>
              <a:ext cx="285646" cy="43157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28384" y="1975309"/>
              <a:ext cx="430319" cy="43157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1" name="Parenthèses 110"/>
          <p:cNvSpPr/>
          <p:nvPr/>
        </p:nvSpPr>
        <p:spPr>
          <a:xfrm>
            <a:off x="6708071" y="2552811"/>
            <a:ext cx="2043516" cy="389364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</a:rPr>
              <a:t>Gestion des catégorie et tache,</a:t>
            </a:r>
          </a:p>
          <a:p>
            <a:pPr algn="ctr"/>
            <a:r>
              <a:rPr lang="fr-FR" sz="900" dirty="0">
                <a:latin typeface="Century Gothic" pitchFamily="34" charset="0"/>
              </a:rPr>
              <a:t>Se déconnecter</a:t>
            </a:r>
          </a:p>
        </p:txBody>
      </p:sp>
      <p:cxnSp>
        <p:nvCxnSpPr>
          <p:cNvPr id="113" name="Connecteur droit avec flèche 112"/>
          <p:cNvCxnSpPr>
            <a:stCxn id="110" idx="2"/>
            <a:endCxn id="111" idx="0"/>
          </p:cNvCxnSpPr>
          <p:nvPr/>
        </p:nvCxnSpPr>
        <p:spPr>
          <a:xfrm flipH="1">
            <a:off x="7729829" y="2385339"/>
            <a:ext cx="112029" cy="16747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/>
          <p:cNvGrpSpPr/>
          <p:nvPr/>
        </p:nvGrpSpPr>
        <p:grpSpPr>
          <a:xfrm>
            <a:off x="256445" y="3363351"/>
            <a:ext cx="7862055" cy="261672"/>
            <a:chOff x="647564" y="483518"/>
            <a:chExt cx="6444716" cy="261672"/>
          </a:xfrm>
        </p:grpSpPr>
        <p:grpSp>
          <p:nvGrpSpPr>
            <p:cNvPr id="78" name="Groupe 77"/>
            <p:cNvGrpSpPr/>
            <p:nvPr/>
          </p:nvGrpSpPr>
          <p:grpSpPr>
            <a:xfrm>
              <a:off x="683568" y="500561"/>
              <a:ext cx="6384143" cy="244629"/>
              <a:chOff x="531051" y="814953"/>
              <a:chExt cx="6384143" cy="244629"/>
            </a:xfrm>
          </p:grpSpPr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051" y="814953"/>
                <a:ext cx="2312757" cy="244629"/>
              </a:xfrm>
              <a:prstGeom prst="rect">
                <a:avLst/>
              </a:prstGeom>
            </p:spPr>
          </p:pic>
          <p:pic>
            <p:nvPicPr>
              <p:cNvPr id="90" name="Image 8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7036" y="839298"/>
                <a:ext cx="298158" cy="178895"/>
              </a:xfrm>
              <a:prstGeom prst="rect">
                <a:avLst/>
              </a:prstGeom>
            </p:spPr>
          </p:pic>
        </p:grpSp>
        <p:sp>
          <p:nvSpPr>
            <p:cNvPr id="88" name="Rectangle 87"/>
            <p:cNvSpPr/>
            <p:nvPr/>
          </p:nvSpPr>
          <p:spPr>
            <a:xfrm>
              <a:off x="647564" y="483518"/>
              <a:ext cx="6444716" cy="2616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051720" y="3314943"/>
            <a:ext cx="1008112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Parenthèses 91"/>
          <p:cNvSpPr/>
          <p:nvPr/>
        </p:nvSpPr>
        <p:spPr>
          <a:xfrm>
            <a:off x="252164" y="3806144"/>
            <a:ext cx="2519636" cy="346485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latin typeface="Century Gothic" pitchFamily="34" charset="0"/>
                <a:cs typeface="Arial" pitchFamily="34" charset="0"/>
              </a:rPr>
              <a:t>Liste </a:t>
            </a:r>
            <a:r>
              <a:rPr lang="fr-FR" sz="900" dirty="0">
                <a:latin typeface="Century Gothic" pitchFamily="34" charset="0"/>
                <a:cs typeface="Arial" pitchFamily="34" charset="0"/>
              </a:rPr>
              <a:t>de tous les tickets, Statistique ticket par statuts, </a:t>
            </a:r>
            <a:r>
              <a:rPr lang="fr-FR" sz="900" dirty="0" smtClean="0">
                <a:latin typeface="Century Gothic" pitchFamily="34" charset="0"/>
                <a:cs typeface="Arial" pitchFamily="34" charset="0"/>
              </a:rPr>
              <a:t>graphe</a:t>
            </a:r>
            <a:endParaRPr lang="fr-FR" sz="900" dirty="0"/>
          </a:p>
        </p:txBody>
      </p:sp>
      <p:cxnSp>
        <p:nvCxnSpPr>
          <p:cNvPr id="93" name="Connecteur droit avec flèche 92"/>
          <p:cNvCxnSpPr>
            <a:stCxn id="91" idx="2"/>
            <a:endCxn id="92" idx="0"/>
          </p:cNvCxnSpPr>
          <p:nvPr/>
        </p:nvCxnSpPr>
        <p:spPr>
          <a:xfrm flipH="1">
            <a:off x="1511982" y="3674983"/>
            <a:ext cx="1043794" cy="13116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724798" y="3346607"/>
            <a:ext cx="342287" cy="360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Parenthèses 97"/>
          <p:cNvSpPr/>
          <p:nvPr/>
        </p:nvSpPr>
        <p:spPr>
          <a:xfrm>
            <a:off x="6855110" y="3827332"/>
            <a:ext cx="1368909" cy="231091"/>
          </a:xfrm>
          <a:prstGeom prst="bracketPair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900" dirty="0">
                <a:latin typeface="Century Gothic" pitchFamily="34" charset="0"/>
                <a:cs typeface="Arial" pitchFamily="34" charset="0"/>
              </a:rPr>
              <a:t>Se déconnecter</a:t>
            </a:r>
          </a:p>
        </p:txBody>
      </p:sp>
      <p:cxnSp>
        <p:nvCxnSpPr>
          <p:cNvPr id="99" name="Connecteur droit avec flèche 98"/>
          <p:cNvCxnSpPr>
            <a:stCxn id="96" idx="2"/>
            <a:endCxn id="98" idx="0"/>
          </p:cNvCxnSpPr>
          <p:nvPr/>
        </p:nvCxnSpPr>
        <p:spPr>
          <a:xfrm flipH="1">
            <a:off x="7539565" y="3706647"/>
            <a:ext cx="356377" cy="1206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17582" y="4448600"/>
            <a:ext cx="216024" cy="2160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55727"/>
            <a:ext cx="1259632" cy="360040"/>
          </a:xfrm>
          <a:prstGeom prst="rect">
            <a:avLst/>
          </a:prstGeom>
          <a:solidFill>
            <a:srgbClr val="C7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915566"/>
            <a:ext cx="8388424" cy="648072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1563639"/>
            <a:ext cx="7844408" cy="2304256"/>
          </a:xfrm>
        </p:spPr>
        <p:txBody>
          <a:bodyPr/>
          <a:lstStyle/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endParaRPr lang="fr-FR" dirty="0" smtClean="0"/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Accéder à HELPJUR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Comprendre l’interface de </a:t>
            </a:r>
            <a:r>
              <a:rPr lang="fr-FR" dirty="0" smtClean="0"/>
              <a:t>l’outil</a:t>
            </a:r>
          </a:p>
          <a:p>
            <a:pPr marL="542925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fr-FR" dirty="0" smtClean="0"/>
              <a:t>Comprendre son tableau de bord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Comment </a:t>
            </a:r>
            <a:r>
              <a:rPr lang="fr-FR" dirty="0" smtClean="0"/>
              <a:t>saisir </a:t>
            </a:r>
            <a:r>
              <a:rPr lang="fr-FR" dirty="0"/>
              <a:t>une </a:t>
            </a:r>
            <a:r>
              <a:rPr lang="fr-FR" dirty="0" smtClean="0"/>
              <a:t>demande ?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/>
              <a:t>Traiter</a:t>
            </a:r>
            <a:r>
              <a:rPr lang="fr-FR" dirty="0" smtClean="0"/>
              <a:t> une demande </a:t>
            </a:r>
          </a:p>
          <a:p>
            <a:pPr marL="542925" indent="-457200">
              <a:buClr>
                <a:srgbClr val="C72E2E"/>
              </a:buClr>
              <a:buFont typeface="Wingdings" pitchFamily="2" charset="2"/>
              <a:buChar char="ü"/>
            </a:pPr>
            <a:r>
              <a:rPr lang="fr-FR" dirty="0" smtClean="0"/>
              <a:t>Comment savoir le statut de votre demande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HELPJUR – Manuel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7AC75-A96B-44E9-A1C3-ED8E38B87A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3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template conven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template convention</Template>
  <TotalTime>13727</TotalTime>
  <Words>1611</Words>
  <Application>Microsoft Office PowerPoint</Application>
  <PresentationFormat>Affichage à l'écran (16:9)</PresentationFormat>
  <Paragraphs>406</Paragraphs>
  <Slides>28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Comic Sans MS</vt:lpstr>
      <vt:lpstr>Tw Cen MT</vt:lpstr>
      <vt:lpstr>Wingdings</vt:lpstr>
      <vt:lpstr>ヒラギノ角ゴ Pro W3</vt:lpstr>
      <vt:lpstr>Modèle template convention</vt:lpstr>
      <vt:lpstr>MANUEL D’UTILISATION HELPJUR</vt:lpstr>
      <vt:lpstr>Préambule</vt:lpstr>
      <vt:lpstr>Sommaire</vt:lpstr>
      <vt:lpstr>Accéder à HELPJUR</vt:lpstr>
      <vt:lpstr>Sommaire</vt:lpstr>
      <vt:lpstr> Comprendre l’interface de l’outil </vt:lpstr>
      <vt:lpstr>Interface</vt:lpstr>
      <vt:lpstr>Présentation PowerPoint</vt:lpstr>
      <vt:lpstr>Sommaire</vt:lpstr>
      <vt:lpstr>Comprendre son tableau de bord</vt:lpstr>
      <vt:lpstr>Tableau de bord</vt:lpstr>
      <vt:lpstr>Liste de tous les Tickets</vt:lpstr>
      <vt:lpstr>Graphe</vt:lpstr>
      <vt:lpstr>Sommaire</vt:lpstr>
      <vt:lpstr>Comment saisir une demande ?</vt:lpstr>
      <vt:lpstr>Envoyer une demande</vt:lpstr>
      <vt:lpstr>Consulter la demande envoyée</vt:lpstr>
      <vt:lpstr>Sommaire</vt:lpstr>
      <vt:lpstr>Traiter une demande</vt:lpstr>
      <vt:lpstr>Présentation PowerPoint</vt:lpstr>
      <vt:lpstr>Sommaire</vt:lpstr>
      <vt:lpstr>Comment savoir le statut de votre demande ?</vt:lpstr>
      <vt:lpstr>Demande Reçue</vt:lpstr>
      <vt:lpstr>Présentation PowerPoint</vt:lpstr>
      <vt:lpstr>Demande Prise en charge</vt:lpstr>
      <vt:lpstr>Présentation PowerPoint</vt:lpstr>
      <vt:lpstr>Demande Terminée</vt:lpstr>
      <vt:lpstr>Assistance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HELPJUR V1.0</dc:title>
  <dc:creator>5055</dc:creator>
  <cp:keywords>HELPJUR</cp:keywords>
  <cp:lastModifiedBy>Cedrick RAVOAHANGINIAINA</cp:lastModifiedBy>
  <cp:revision>1020</cp:revision>
  <dcterms:created xsi:type="dcterms:W3CDTF">2016-05-10T04:11:40Z</dcterms:created>
  <dcterms:modified xsi:type="dcterms:W3CDTF">2020-10-02T06:31:52Z</dcterms:modified>
</cp:coreProperties>
</file>