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60" r:id="rId4"/>
    <p:sldId id="262" r:id="rId5"/>
    <p:sldId id="270" r:id="rId6"/>
    <p:sldId id="271" r:id="rId7"/>
    <p:sldId id="287" r:id="rId8"/>
    <p:sldId id="267" r:id="rId9"/>
    <p:sldId id="266" r:id="rId10"/>
    <p:sldId id="259" r:id="rId11"/>
    <p:sldId id="268" r:id="rId12"/>
    <p:sldId id="272" r:id="rId13"/>
    <p:sldId id="269" r:id="rId14"/>
    <p:sldId id="273" r:id="rId15"/>
    <p:sldId id="280" r:id="rId16"/>
    <p:sldId id="275" r:id="rId17"/>
    <p:sldId id="284" r:id="rId18"/>
    <p:sldId id="286" r:id="rId19"/>
    <p:sldId id="276"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364" autoAdjust="0"/>
  </p:normalViewPr>
  <p:slideViewPr>
    <p:cSldViewPr snapToGrid="0">
      <p:cViewPr varScale="1">
        <p:scale>
          <a:sx n="62" d="100"/>
          <a:sy n="62" d="100"/>
        </p:scale>
        <p:origin x="936" y="6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42549A96-6A03-4BDB-B830-DEB4A52EE037}"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1734496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9A96-6A03-4BDB-B830-DEB4A52EE037}"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41931162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549A96-6A03-4BDB-B830-DEB4A52EE037}"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2808077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79954"/>
          </a:xfrm>
        </p:spPr>
        <p:txBody>
          <a:bodyPr/>
          <a:lstStyle>
            <a:lvl1pPr>
              <a:defRPr sz="3200" baseline="0">
                <a:cs typeface="Kalimati" panose="00000400000000000000" pitchFamily="2"/>
              </a:defRPr>
            </a:lvl1pPr>
          </a:lstStyle>
          <a:p>
            <a:r>
              <a:rPr lang="en-US" dirty="0"/>
              <a:t>Click to</a:t>
            </a:r>
            <a:r>
              <a:rPr lang="ne-NP" dirty="0"/>
              <a:t> </a:t>
            </a:r>
            <a:r>
              <a:rPr lang="en-US" dirty="0"/>
              <a:t>edit Master title style</a:t>
            </a:r>
          </a:p>
        </p:txBody>
      </p:sp>
      <p:sp>
        <p:nvSpPr>
          <p:cNvPr id="3" name="Content Placeholder 2"/>
          <p:cNvSpPr>
            <a:spLocks noGrp="1"/>
          </p:cNvSpPr>
          <p:nvPr>
            <p:ph idx="1"/>
          </p:nvPr>
        </p:nvSpPr>
        <p:spPr>
          <a:xfrm>
            <a:off x="838200" y="1825625"/>
            <a:ext cx="10515600" cy="4330246"/>
          </a:xfrm>
        </p:spPr>
        <p:txBody>
          <a:bodyPr/>
          <a:lstStyle>
            <a:lvl1pPr>
              <a:defRPr sz="2400">
                <a:cs typeface="Kalimati" panose="00000400000000000000" pitchFamily="2"/>
              </a:defRPr>
            </a:lvl1pPr>
            <a:lvl2pPr>
              <a:defRPr sz="2000">
                <a:cs typeface="Kalimati" panose="00000400000000000000" pitchFamily="2"/>
              </a:defRPr>
            </a:lvl2pPr>
            <a:lvl3pPr>
              <a:defRPr sz="2000">
                <a:cs typeface="Kalimati" panose="00000400000000000000" pitchFamily="2"/>
              </a:defRPr>
            </a:lvl3pPr>
            <a:lvl4pPr>
              <a:defRPr sz="2000">
                <a:cs typeface="Kalimati" panose="00000400000000000000" pitchFamily="2"/>
              </a:defRPr>
            </a:lvl4pPr>
            <a:lvl5pPr>
              <a:defRPr sz="2000">
                <a:cs typeface="Kalimati" panose="00000400000000000000" pitchFamily="2"/>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2549A96-6A03-4BDB-B830-DEB4A52EE037}" type="datetimeFigureOut">
              <a:rPr lang="en-US" smtClean="0"/>
              <a:t>12/11/2024</a:t>
            </a:fld>
            <a:endParaRPr lang="en-US" dirty="0"/>
          </a:p>
        </p:txBody>
      </p:sp>
      <p:sp>
        <p:nvSpPr>
          <p:cNvPr id="5" name="Footer Placeholder 4"/>
          <p:cNvSpPr>
            <a:spLocks noGrp="1"/>
          </p:cNvSpPr>
          <p:nvPr>
            <p:ph type="ftr" sz="quarter" idx="11"/>
          </p:nvPr>
        </p:nvSpPr>
        <p:spPr/>
        <p:txBody>
          <a:bodyPr/>
          <a:lstStyle/>
          <a:p>
            <a:r>
              <a:rPr lang="ne-NP" dirty="0"/>
              <a:t>आर्थिक मामला तथा योजना मन्त्रालय</a:t>
            </a:r>
            <a:endParaRPr lang="en-US" dirty="0"/>
          </a:p>
        </p:txBody>
      </p:sp>
      <p:sp>
        <p:nvSpPr>
          <p:cNvPr id="6" name="Slide Number Placeholder 5"/>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31296754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549A96-6A03-4BDB-B830-DEB4A52EE037}" type="datetimeFigureOut">
              <a:rPr lang="en-US" smtClean="0"/>
              <a:t>12/11/2024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7581037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549A96-6A03-4BDB-B830-DEB4A52EE037}"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138127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549A96-6A03-4BDB-B830-DEB4A52EE037}" type="datetimeFigureOut">
              <a:rPr lang="en-US" smtClean="0"/>
              <a:t>12/11/2024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2553657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549A96-6A03-4BDB-B830-DEB4A52EE037}" type="datetimeFigureOut">
              <a:rPr lang="en-US" smtClean="0"/>
              <a:t>12/11/2024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1293651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9A96-6A03-4BDB-B830-DEB4A52EE037}" type="datetimeFigureOut">
              <a:rPr lang="en-US" smtClean="0"/>
              <a:t>12/11/2024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387789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549A96-6A03-4BDB-B830-DEB4A52EE037}"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193324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549A96-6A03-4BDB-B830-DEB4A52EE037}" type="datetimeFigureOut">
              <a:rPr lang="en-US" smtClean="0"/>
              <a:t>12/11/2024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C760B8-36FA-46F8-998A-E50FE1639813}" type="slidenum">
              <a:rPr lang="en-US" smtClean="0"/>
              <a:t>‹#›</a:t>
            </a:fld>
            <a:endParaRPr lang="en-US"/>
          </a:p>
        </p:txBody>
      </p:sp>
    </p:spTree>
    <p:extLst>
      <p:ext uri="{BB962C8B-B14F-4D97-AF65-F5344CB8AC3E}">
        <p14:creationId xmlns:p14="http://schemas.microsoft.com/office/powerpoint/2010/main" val="1934880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549A96-6A03-4BDB-B830-DEB4A52EE037}" type="datetimeFigureOut">
              <a:rPr lang="en-US" smtClean="0"/>
              <a:t>12/11/2024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C760B8-36FA-46F8-998A-E50FE1639813}" type="slidenum">
              <a:rPr lang="en-US" smtClean="0"/>
              <a:t>‹#›</a:t>
            </a:fld>
            <a:endParaRPr lang="en-US"/>
          </a:p>
        </p:txBody>
      </p:sp>
    </p:spTree>
    <p:extLst>
      <p:ext uri="{BB962C8B-B14F-4D97-AF65-F5344CB8AC3E}">
        <p14:creationId xmlns:p14="http://schemas.microsoft.com/office/powerpoint/2010/main" val="23787376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69773" y="403654"/>
            <a:ext cx="9374660" cy="1293341"/>
          </a:xfrm>
        </p:spPr>
        <p:txBody>
          <a:bodyPr>
            <a:normAutofit/>
          </a:bodyPr>
          <a:lstStyle/>
          <a:p>
            <a:r>
              <a:rPr lang="ne-NP" sz="3600" dirty="0">
                <a:cs typeface="Kalimati" panose="00000400000000000000" pitchFamily="2"/>
              </a:rPr>
              <a:t>बागमती प्रदेश सरकार आर्थिक मामिला तथा योजना मन्त्रालय</a:t>
            </a:r>
            <a:endParaRPr lang="en-US" sz="3600" dirty="0">
              <a:cs typeface="Kalimati" panose="00000400000000000000" pitchFamily="2"/>
            </a:endParaRPr>
          </a:p>
        </p:txBody>
      </p:sp>
      <p:sp>
        <p:nvSpPr>
          <p:cNvPr id="3" name="Subtitle 2"/>
          <p:cNvSpPr>
            <a:spLocks noGrp="1"/>
          </p:cNvSpPr>
          <p:nvPr>
            <p:ph type="subTitle" idx="1"/>
          </p:nvPr>
        </p:nvSpPr>
        <p:spPr>
          <a:xfrm>
            <a:off x="1383957" y="2687781"/>
            <a:ext cx="9284043" cy="3521949"/>
          </a:xfrm>
        </p:spPr>
        <p:txBody>
          <a:bodyPr>
            <a:normAutofit/>
          </a:bodyPr>
          <a:lstStyle/>
          <a:p>
            <a:endParaRPr lang="ne-NP" dirty="0">
              <a:cs typeface="Kalimati" panose="00000400000000000000" pitchFamily="2"/>
            </a:endParaRPr>
          </a:p>
          <a:p>
            <a:r>
              <a:rPr lang="ne-NP" dirty="0">
                <a:cs typeface="Kalimati" panose="00000400000000000000" pitchFamily="2"/>
              </a:rPr>
              <a:t>२०८१</a:t>
            </a:r>
            <a:r>
              <a:rPr lang="en-US" dirty="0">
                <a:cs typeface="Kalimati" panose="00000400000000000000" pitchFamily="2"/>
              </a:rPr>
              <a:t>/</a:t>
            </a:r>
            <a:r>
              <a:rPr lang="ne-NP" dirty="0">
                <a:cs typeface="Kalimati" panose="00000400000000000000" pitchFamily="2"/>
              </a:rPr>
              <a:t>०८</a:t>
            </a:r>
            <a:r>
              <a:rPr lang="en-US" dirty="0">
                <a:cs typeface="Kalimati" panose="00000400000000000000" pitchFamily="2"/>
              </a:rPr>
              <a:t>/</a:t>
            </a:r>
            <a:r>
              <a:rPr lang="ne-NP" dirty="0">
                <a:cs typeface="Kalimati" panose="00000400000000000000" pitchFamily="2"/>
              </a:rPr>
              <a:t>२६</a:t>
            </a:r>
          </a:p>
          <a:p>
            <a:endParaRPr lang="ne-NP" dirty="0">
              <a:cs typeface="Kalimati" panose="00000400000000000000" pitchFamily="2"/>
            </a:endParaRPr>
          </a:p>
          <a:p>
            <a:r>
              <a:rPr lang="ne-NP" dirty="0">
                <a:cs typeface="Kalimati" panose="00000400000000000000" pitchFamily="2"/>
              </a:rPr>
              <a:t>प्रस्तुतकर्ताः</a:t>
            </a:r>
          </a:p>
          <a:p>
            <a:r>
              <a:rPr lang="ne-NP" dirty="0">
                <a:cs typeface="Kalimati" panose="00000400000000000000" pitchFamily="2"/>
              </a:rPr>
              <a:t>श्रीकृष्ण आचार्य</a:t>
            </a:r>
          </a:p>
          <a:p>
            <a:r>
              <a:rPr lang="ne-NP" dirty="0">
                <a:cs typeface="Kalimati" panose="00000400000000000000" pitchFamily="2"/>
              </a:rPr>
              <a:t>महाशाखा प्रमुख</a:t>
            </a:r>
          </a:p>
          <a:p>
            <a:r>
              <a:rPr lang="ne-NP" dirty="0">
                <a:cs typeface="Kalimati" panose="00000400000000000000" pitchFamily="2"/>
              </a:rPr>
              <a:t>बजेट तथा योजना महाशाखा</a:t>
            </a:r>
          </a:p>
        </p:txBody>
      </p:sp>
    </p:spTree>
    <p:extLst>
      <p:ext uri="{BB962C8B-B14F-4D97-AF65-F5344CB8AC3E}">
        <p14:creationId xmlns:p14="http://schemas.microsoft.com/office/powerpoint/2010/main" val="3135501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9360"/>
          </a:xfrm>
        </p:spPr>
        <p:txBody>
          <a:bodyPr/>
          <a:lstStyle/>
          <a:p>
            <a:r>
              <a:rPr lang="ne-NP" dirty="0"/>
              <a:t>प्रदेशगत आर्थिक सामाजिक परिसूचकको अवस्था</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611261440"/>
              </p:ext>
            </p:extLst>
          </p:nvPr>
        </p:nvGraphicFramePr>
        <p:xfrm>
          <a:off x="838200" y="1285103"/>
          <a:ext cx="10515599" cy="5305938"/>
        </p:xfrm>
        <a:graphic>
          <a:graphicData uri="http://schemas.openxmlformats.org/drawingml/2006/table">
            <a:tbl>
              <a:tblPr firstRow="1" bandRow="1">
                <a:tableStyleId>{5C22544A-7EE6-4342-B048-85BDC9FD1C3A}</a:tableStyleId>
              </a:tblPr>
              <a:tblGrid>
                <a:gridCol w="5065519">
                  <a:extLst>
                    <a:ext uri="{9D8B030D-6E8A-4147-A177-3AD203B41FA5}">
                      <a16:colId xmlns:a16="http://schemas.microsoft.com/office/drawing/2014/main" val="20000"/>
                    </a:ext>
                  </a:extLst>
                </a:gridCol>
                <a:gridCol w="1782736">
                  <a:extLst>
                    <a:ext uri="{9D8B030D-6E8A-4147-A177-3AD203B41FA5}">
                      <a16:colId xmlns:a16="http://schemas.microsoft.com/office/drawing/2014/main" val="20001"/>
                    </a:ext>
                  </a:extLst>
                </a:gridCol>
                <a:gridCol w="1874421">
                  <a:extLst>
                    <a:ext uri="{9D8B030D-6E8A-4147-A177-3AD203B41FA5}">
                      <a16:colId xmlns:a16="http://schemas.microsoft.com/office/drawing/2014/main" val="20002"/>
                    </a:ext>
                  </a:extLst>
                </a:gridCol>
                <a:gridCol w="1792923">
                  <a:extLst>
                    <a:ext uri="{9D8B030D-6E8A-4147-A177-3AD203B41FA5}">
                      <a16:colId xmlns:a16="http://schemas.microsoft.com/office/drawing/2014/main" val="20003"/>
                    </a:ext>
                  </a:extLst>
                </a:gridCol>
              </a:tblGrid>
              <a:tr h="416936">
                <a:tc>
                  <a:txBody>
                    <a:bodyPr/>
                    <a:lstStyle/>
                    <a:p>
                      <a:r>
                        <a:rPr lang="ne-NP" sz="1800" dirty="0">
                          <a:cs typeface="Kalimati" panose="00000400000000000000" pitchFamily="2"/>
                        </a:rPr>
                        <a:t>परिसुचक</a:t>
                      </a:r>
                      <a:endParaRPr lang="en-US" sz="1800" dirty="0">
                        <a:cs typeface="Kalimati" panose="00000400000000000000" pitchFamily="2"/>
                      </a:endParaRPr>
                    </a:p>
                  </a:txBody>
                  <a:tcPr/>
                </a:tc>
                <a:tc>
                  <a:txBody>
                    <a:bodyPr/>
                    <a:lstStyle/>
                    <a:p>
                      <a:r>
                        <a:rPr lang="ne-NP" sz="1800" dirty="0">
                          <a:cs typeface="Kalimati" panose="00000400000000000000" pitchFamily="2"/>
                        </a:rPr>
                        <a:t>नेपाल</a:t>
                      </a:r>
                      <a:endParaRPr lang="en-US" sz="1800" dirty="0">
                        <a:cs typeface="Kalimati" panose="00000400000000000000" pitchFamily="2"/>
                      </a:endParaRPr>
                    </a:p>
                  </a:txBody>
                  <a:tcPr/>
                </a:tc>
                <a:tc>
                  <a:txBody>
                    <a:bodyPr/>
                    <a:lstStyle/>
                    <a:p>
                      <a:r>
                        <a:rPr lang="ne-NP" sz="1800" dirty="0">
                          <a:cs typeface="Kalimati" panose="00000400000000000000" pitchFamily="2"/>
                        </a:rPr>
                        <a:t>बागमति</a:t>
                      </a:r>
                      <a:r>
                        <a:rPr lang="ne-NP" sz="1800" baseline="0" dirty="0">
                          <a:cs typeface="Kalimati" panose="00000400000000000000" pitchFamily="2"/>
                        </a:rPr>
                        <a:t> प्रदेश</a:t>
                      </a:r>
                      <a:endParaRPr lang="en-US" sz="1800" dirty="0">
                        <a:cs typeface="Kalimati" panose="00000400000000000000" pitchFamily="2"/>
                      </a:endParaRPr>
                    </a:p>
                  </a:txBody>
                  <a:tcPr/>
                </a:tc>
                <a:tc>
                  <a:txBody>
                    <a:bodyPr/>
                    <a:lstStyle/>
                    <a:p>
                      <a:r>
                        <a:rPr lang="ne-NP" sz="1800" dirty="0">
                          <a:cs typeface="Kalimati" panose="00000400000000000000" pitchFamily="2"/>
                        </a:rPr>
                        <a:t>कैफियत</a:t>
                      </a:r>
                      <a:endParaRPr lang="en-US" sz="1800" dirty="0">
                        <a:cs typeface="Kalimati" panose="00000400000000000000" pitchFamily="2"/>
                      </a:endParaRPr>
                    </a:p>
                  </a:txBody>
                  <a:tcPr/>
                </a:tc>
                <a:extLst>
                  <a:ext uri="{0D108BD9-81ED-4DB2-BD59-A6C34878D82A}">
                    <a16:rowId xmlns:a16="http://schemas.microsoft.com/office/drawing/2014/main" val="10000"/>
                  </a:ext>
                </a:extLst>
              </a:tr>
              <a:tr h="416936">
                <a:tc>
                  <a:txBody>
                    <a:bodyPr/>
                    <a:lstStyle/>
                    <a:p>
                      <a:r>
                        <a:rPr lang="ne-NP" sz="1800" dirty="0">
                          <a:cs typeface="Kalimati" panose="00000400000000000000" pitchFamily="2"/>
                        </a:rPr>
                        <a:t>स्थानीय</a:t>
                      </a:r>
                      <a:r>
                        <a:rPr lang="ne-NP" sz="1800" baseline="0" dirty="0">
                          <a:cs typeface="Kalimati" panose="00000400000000000000" pitchFamily="2"/>
                        </a:rPr>
                        <a:t> तहको संख्या</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७५३</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११९</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1"/>
                  </a:ext>
                </a:extLst>
              </a:tr>
              <a:tr h="416936">
                <a:tc>
                  <a:txBody>
                    <a:bodyPr/>
                    <a:lstStyle/>
                    <a:p>
                      <a:r>
                        <a:rPr lang="ne-NP" sz="1800" dirty="0">
                          <a:cs typeface="Kalimati" panose="00000400000000000000" pitchFamily="2"/>
                        </a:rPr>
                        <a:t>जनसंख्या(प्रतिशत)</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१००</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२१</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2"/>
                  </a:ext>
                </a:extLst>
              </a:tr>
              <a:tr h="416936">
                <a:tc>
                  <a:txBody>
                    <a:bodyPr/>
                    <a:lstStyle/>
                    <a:p>
                      <a:r>
                        <a:rPr lang="ne-NP" sz="1800" dirty="0">
                          <a:cs typeface="Kalimati" panose="00000400000000000000" pitchFamily="2"/>
                        </a:rPr>
                        <a:t>आर्थिक</a:t>
                      </a:r>
                      <a:r>
                        <a:rPr lang="ne-NP" sz="1800" baseline="0" dirty="0">
                          <a:cs typeface="Kalimati" panose="00000400000000000000" pitchFamily="2"/>
                        </a:rPr>
                        <a:t> वृद्धिदर (प्रतिशतमा)</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३.८७</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४.००</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3"/>
                  </a:ext>
                </a:extLst>
              </a:tr>
              <a:tr h="416936">
                <a:tc>
                  <a:txBody>
                    <a:bodyPr/>
                    <a:lstStyle/>
                    <a:p>
                      <a:r>
                        <a:rPr lang="en-US" sz="1800" dirty="0">
                          <a:cs typeface="Kalimati" panose="00000400000000000000" pitchFamily="2"/>
                        </a:rPr>
                        <a:t>GDP</a:t>
                      </a:r>
                      <a:r>
                        <a:rPr lang="ne-NP" sz="1800" dirty="0">
                          <a:cs typeface="Kalimati" panose="00000400000000000000" pitchFamily="2"/>
                        </a:rPr>
                        <a:t> मा</a:t>
                      </a:r>
                      <a:r>
                        <a:rPr lang="ne-NP" sz="1800" baseline="0" dirty="0">
                          <a:cs typeface="Kalimati" panose="00000400000000000000" pitchFamily="2"/>
                        </a:rPr>
                        <a:t> योगदान</a:t>
                      </a:r>
                      <a:endParaRPr lang="en-US" sz="1800" dirty="0">
                        <a:cs typeface="Kalimati" panose="00000400000000000000" pitchFamily="2"/>
                      </a:endParaRPr>
                    </a:p>
                  </a:txBody>
                  <a:tcPr/>
                </a:tc>
                <a:tc>
                  <a:txBody>
                    <a:bodyPr/>
                    <a:lstStyle/>
                    <a:p>
                      <a:pPr algn="ct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३६.४</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4"/>
                  </a:ext>
                </a:extLst>
              </a:tr>
              <a:tr h="416936">
                <a:tc>
                  <a:txBody>
                    <a:bodyPr/>
                    <a:lstStyle/>
                    <a:p>
                      <a:r>
                        <a:rPr lang="ne-NP" sz="1800" dirty="0">
                          <a:cs typeface="Kalimati" panose="00000400000000000000" pitchFamily="2"/>
                        </a:rPr>
                        <a:t>प्रतिव्यक्ति आय</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१४३४</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२४८४</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5"/>
                  </a:ext>
                </a:extLst>
              </a:tr>
              <a:tr h="719642">
                <a:tc>
                  <a:txBody>
                    <a:bodyPr/>
                    <a:lstStyle/>
                    <a:p>
                      <a:r>
                        <a:rPr lang="ne-NP" sz="1800" dirty="0">
                          <a:cs typeface="Kalimati" panose="00000400000000000000" pitchFamily="2"/>
                        </a:rPr>
                        <a:t>लघु</a:t>
                      </a:r>
                      <a:r>
                        <a:rPr lang="ne-NP" sz="1800" baseline="0" dirty="0">
                          <a:cs typeface="Kalimati" panose="00000400000000000000" pitchFamily="2"/>
                        </a:rPr>
                        <a:t>, घरेलु तथा साना उद्योगको संख्या (हजारमा)</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५९०</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१७४</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6"/>
                  </a:ext>
                </a:extLst>
              </a:tr>
              <a:tr h="416936">
                <a:tc>
                  <a:txBody>
                    <a:bodyPr/>
                    <a:lstStyle/>
                    <a:p>
                      <a:r>
                        <a:rPr lang="ne-NP" sz="1800" dirty="0">
                          <a:cs typeface="Kalimati" panose="00000400000000000000" pitchFamily="2"/>
                        </a:rPr>
                        <a:t>कम्पनी दर्ता (हजारमा)</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३३९</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२३४</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7"/>
                  </a:ext>
                </a:extLst>
              </a:tr>
              <a:tr h="416936">
                <a:tc>
                  <a:txBody>
                    <a:bodyPr/>
                    <a:lstStyle/>
                    <a:p>
                      <a:r>
                        <a:rPr lang="ne-NP" sz="1800" dirty="0">
                          <a:cs typeface="Kalimati" panose="00000400000000000000" pitchFamily="2"/>
                        </a:rPr>
                        <a:t>जलविद्युत</a:t>
                      </a:r>
                      <a:r>
                        <a:rPr lang="ne-NP" sz="1800" baseline="0" dirty="0">
                          <a:cs typeface="Kalimati" panose="00000400000000000000" pitchFamily="2"/>
                        </a:rPr>
                        <a:t> उत्पादन (मे.वा)</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३०६०</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११९६</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8"/>
                  </a:ext>
                </a:extLst>
              </a:tr>
              <a:tr h="416936">
                <a:tc>
                  <a:txBody>
                    <a:bodyPr/>
                    <a:lstStyle/>
                    <a:p>
                      <a:r>
                        <a:rPr lang="ne-NP" sz="1800" dirty="0">
                          <a:cs typeface="Kalimati" panose="00000400000000000000" pitchFamily="2"/>
                        </a:rPr>
                        <a:t>वन क्षेत्र (प्रतिशत)</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१००</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१८.७</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09"/>
                  </a:ext>
                </a:extLst>
              </a:tr>
              <a:tr h="416936">
                <a:tc>
                  <a:txBody>
                    <a:bodyPr/>
                    <a:lstStyle/>
                    <a:p>
                      <a:r>
                        <a:rPr lang="ne-NP" sz="1800" dirty="0">
                          <a:cs typeface="Kalimati" panose="00000400000000000000" pitchFamily="2"/>
                        </a:rPr>
                        <a:t>विद्यालय</a:t>
                      </a:r>
                      <a:r>
                        <a:rPr lang="ne-NP" sz="1800" baseline="0" dirty="0">
                          <a:cs typeface="Kalimati" panose="00000400000000000000" pitchFamily="2"/>
                        </a:rPr>
                        <a:t> संख्या</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३५४८७</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६८३७</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10"/>
                  </a:ext>
                </a:extLst>
              </a:tr>
              <a:tr h="416936">
                <a:tc>
                  <a:txBody>
                    <a:bodyPr/>
                    <a:lstStyle/>
                    <a:p>
                      <a:r>
                        <a:rPr lang="ne-NP" sz="1800" dirty="0">
                          <a:cs typeface="Kalimati" panose="00000400000000000000" pitchFamily="2"/>
                        </a:rPr>
                        <a:t>बैक तथा वित्तीय संस्थाको शाखा</a:t>
                      </a:r>
                      <a:r>
                        <a:rPr lang="ne-NP" sz="1800" baseline="0" dirty="0">
                          <a:cs typeface="Kalimati" panose="00000400000000000000" pitchFamily="2"/>
                        </a:rPr>
                        <a:t> (संख्या)</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११५९४</a:t>
                      </a:r>
                      <a:endParaRPr lang="en-US" sz="1800" dirty="0">
                        <a:cs typeface="Kalimati" panose="00000400000000000000" pitchFamily="2"/>
                      </a:endParaRPr>
                    </a:p>
                  </a:txBody>
                  <a:tcPr/>
                </a:tc>
                <a:tc>
                  <a:txBody>
                    <a:bodyPr/>
                    <a:lstStyle/>
                    <a:p>
                      <a:pPr algn="ctr"/>
                      <a:r>
                        <a:rPr lang="ne-NP" sz="1800" dirty="0">
                          <a:cs typeface="Kalimati" panose="00000400000000000000" pitchFamily="2"/>
                        </a:rPr>
                        <a:t>३०४५</a:t>
                      </a:r>
                      <a:endParaRPr lang="en-US" sz="1800" dirty="0">
                        <a:cs typeface="Kalimati" panose="00000400000000000000" pitchFamily="2"/>
                      </a:endParaRPr>
                    </a:p>
                  </a:txBody>
                  <a:tcPr/>
                </a:tc>
                <a:tc>
                  <a:txBody>
                    <a:bodyPr/>
                    <a:lstStyle/>
                    <a:p>
                      <a:endParaRPr lang="en-US" sz="1800" dirty="0">
                        <a:cs typeface="Kalimati" panose="00000400000000000000" pitchFamily="2"/>
                      </a:endParaRPr>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47334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ne-NP" sz="2800" dirty="0"/>
              <a:t>प्रदेश सरकारको आ.व २०८०/८१ को बजेट र खर्चको विवरण</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37754929"/>
              </p:ext>
            </p:extLst>
          </p:nvPr>
        </p:nvGraphicFramePr>
        <p:xfrm>
          <a:off x="838200" y="2147410"/>
          <a:ext cx="10515600" cy="2746375"/>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pPr>
                        <a:lnSpc>
                          <a:spcPct val="150000"/>
                        </a:lnSpc>
                      </a:pPr>
                      <a:r>
                        <a:rPr lang="ne-NP" dirty="0">
                          <a:cs typeface="Kalimati" panose="00000400000000000000" pitchFamily="2"/>
                        </a:rPr>
                        <a:t>बजेट</a:t>
                      </a:r>
                      <a:r>
                        <a:rPr lang="ne-NP" baseline="0" dirty="0">
                          <a:cs typeface="Kalimati" panose="00000400000000000000" pitchFamily="2"/>
                        </a:rPr>
                        <a:t> शिर्षक</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बजेट रकम</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खर्च रकम</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खर्च प्रतिशत</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कैफियत</a:t>
                      </a:r>
                      <a:endParaRPr lang="en-US" dirty="0">
                        <a:cs typeface="Kalimati" panose="00000400000000000000" pitchFamily="2"/>
                      </a:endParaRPr>
                    </a:p>
                  </a:txBody>
                  <a:tcPr/>
                </a:tc>
                <a:extLst>
                  <a:ext uri="{0D108BD9-81ED-4DB2-BD59-A6C34878D82A}">
                    <a16:rowId xmlns:a16="http://schemas.microsoft.com/office/drawing/2014/main" val="10000"/>
                  </a:ext>
                </a:extLst>
              </a:tr>
              <a:tr h="370840">
                <a:tc>
                  <a:txBody>
                    <a:bodyPr/>
                    <a:lstStyle/>
                    <a:p>
                      <a:pPr>
                        <a:lnSpc>
                          <a:spcPct val="150000"/>
                        </a:lnSpc>
                      </a:pPr>
                      <a:r>
                        <a:rPr lang="ne-NP" dirty="0">
                          <a:cs typeface="Kalimati" panose="00000400000000000000" pitchFamily="2"/>
                        </a:rPr>
                        <a:t>चालु तर्फ</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२६२९</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१७१२</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६५</a:t>
                      </a:r>
                      <a:r>
                        <a:rPr lang="en-US" dirty="0">
                          <a:cs typeface="Kalimati" panose="00000400000000000000" pitchFamily="2"/>
                        </a:rPr>
                        <a:t>.</a:t>
                      </a:r>
                      <a:r>
                        <a:rPr lang="ne-NP" dirty="0">
                          <a:cs typeface="Kalimati" panose="00000400000000000000" pitchFamily="2"/>
                        </a:rPr>
                        <a:t>१४</a:t>
                      </a:r>
                      <a:r>
                        <a:rPr lang="en-US" dirty="0">
                          <a:cs typeface="Kalimati" panose="00000400000000000000" pitchFamily="2"/>
                        </a:rPr>
                        <a:t>%</a:t>
                      </a: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1"/>
                  </a:ext>
                </a:extLst>
              </a:tr>
              <a:tr h="370840">
                <a:tc>
                  <a:txBody>
                    <a:bodyPr/>
                    <a:lstStyle/>
                    <a:p>
                      <a:pPr>
                        <a:lnSpc>
                          <a:spcPct val="150000"/>
                        </a:lnSpc>
                      </a:pPr>
                      <a:r>
                        <a:rPr lang="ne-NP" dirty="0">
                          <a:cs typeface="Kalimati" panose="00000400000000000000" pitchFamily="2"/>
                        </a:rPr>
                        <a:t>पुँजीगत तर्फ</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३५९१</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२८५४</a:t>
                      </a:r>
                      <a:endParaRPr lang="en-US" dirty="0">
                        <a:cs typeface="Kalimati" panose="00000400000000000000" pitchFamily="2"/>
                      </a:endParaRPr>
                    </a:p>
                  </a:txBody>
                  <a:tcPr/>
                </a:tc>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ne-NP" dirty="0">
                          <a:cs typeface="Kalimati" panose="00000400000000000000" pitchFamily="2"/>
                        </a:rPr>
                        <a:t>७९</a:t>
                      </a:r>
                      <a:r>
                        <a:rPr lang="en-US" dirty="0">
                          <a:cs typeface="Kalimati" panose="00000400000000000000" pitchFamily="2"/>
                        </a:rPr>
                        <a:t>.</a:t>
                      </a:r>
                      <a:r>
                        <a:rPr lang="ne-NP" dirty="0">
                          <a:cs typeface="Kalimati" panose="00000400000000000000" pitchFamily="2"/>
                        </a:rPr>
                        <a:t>४७</a:t>
                      </a:r>
                      <a:r>
                        <a:rPr lang="en-US" dirty="0">
                          <a:cs typeface="Kalimati" panose="00000400000000000000" pitchFamily="2"/>
                        </a:rPr>
                        <a:t>%</a:t>
                      </a: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2"/>
                  </a:ext>
                </a:extLst>
              </a:tr>
              <a:tr h="370840">
                <a:tc>
                  <a:txBody>
                    <a:bodyPr/>
                    <a:lstStyle/>
                    <a:p>
                      <a:pPr>
                        <a:lnSpc>
                          <a:spcPct val="150000"/>
                        </a:lnSpc>
                      </a:pPr>
                      <a:r>
                        <a:rPr lang="ne-NP" dirty="0">
                          <a:cs typeface="Kalimati" panose="00000400000000000000" pitchFamily="2"/>
                        </a:rPr>
                        <a:t>वित्तीय</a:t>
                      </a:r>
                      <a:r>
                        <a:rPr lang="ne-NP" baseline="0" dirty="0">
                          <a:cs typeface="Kalimati" panose="00000400000000000000" pitchFamily="2"/>
                        </a:rPr>
                        <a:t> बजेट</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५०</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०</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०</a:t>
                      </a:r>
                      <a:endParaRPr lang="en-US" dirty="0">
                        <a:cs typeface="Kalimati" panose="00000400000000000000" pitchFamily="2"/>
                      </a:endParaRP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3"/>
                  </a:ext>
                </a:extLst>
              </a:tr>
              <a:tr h="370840">
                <a:tc>
                  <a:txBody>
                    <a:bodyPr/>
                    <a:lstStyle/>
                    <a:p>
                      <a:pPr>
                        <a:lnSpc>
                          <a:spcPct val="150000"/>
                        </a:lnSpc>
                      </a:pPr>
                      <a:r>
                        <a:rPr lang="ne-NP" b="1" dirty="0">
                          <a:cs typeface="Kalimati" panose="00000400000000000000" pitchFamily="2"/>
                        </a:rPr>
                        <a:t>जम्मा</a:t>
                      </a:r>
                      <a:endParaRPr lang="en-US" b="1" dirty="0">
                        <a:cs typeface="Kalimati" panose="00000400000000000000" pitchFamily="2"/>
                      </a:endParaRPr>
                    </a:p>
                  </a:txBody>
                  <a:tcPr>
                    <a:solidFill>
                      <a:schemeClr val="accent2">
                        <a:lumMod val="40000"/>
                        <a:lumOff val="60000"/>
                      </a:schemeClr>
                    </a:solidFill>
                  </a:tcPr>
                </a:tc>
                <a:tc>
                  <a:txBody>
                    <a:bodyPr/>
                    <a:lstStyle/>
                    <a:p>
                      <a:pPr algn="r">
                        <a:lnSpc>
                          <a:spcPct val="150000"/>
                        </a:lnSpc>
                      </a:pPr>
                      <a:r>
                        <a:rPr lang="ne-NP" b="1" dirty="0">
                          <a:cs typeface="Kalimati" panose="00000400000000000000" pitchFamily="2"/>
                        </a:rPr>
                        <a:t>६२७०</a:t>
                      </a:r>
                      <a:endParaRPr lang="en-US" b="1" dirty="0">
                        <a:cs typeface="Kalimati" panose="00000400000000000000" pitchFamily="2"/>
                      </a:endParaRPr>
                    </a:p>
                  </a:txBody>
                  <a:tcPr>
                    <a:solidFill>
                      <a:schemeClr val="accent2">
                        <a:lumMod val="40000"/>
                        <a:lumOff val="60000"/>
                      </a:schemeClr>
                    </a:solidFill>
                  </a:tcPr>
                </a:tc>
                <a:tc>
                  <a:txBody>
                    <a:bodyPr/>
                    <a:lstStyle/>
                    <a:p>
                      <a:pPr algn="r">
                        <a:lnSpc>
                          <a:spcPct val="150000"/>
                        </a:lnSpc>
                      </a:pPr>
                      <a:r>
                        <a:rPr lang="ne-NP" b="1" dirty="0">
                          <a:cs typeface="Kalimati" panose="00000400000000000000" pitchFamily="2"/>
                        </a:rPr>
                        <a:t>४५६७</a:t>
                      </a:r>
                      <a:endParaRPr lang="en-US" b="1" dirty="0">
                        <a:cs typeface="Kalimati" panose="00000400000000000000" pitchFamily="2"/>
                      </a:endParaRPr>
                    </a:p>
                  </a:txBody>
                  <a:tcPr>
                    <a:solidFill>
                      <a:schemeClr val="accent2">
                        <a:lumMod val="40000"/>
                        <a:lumOff val="60000"/>
                      </a:schemeClr>
                    </a:solidFill>
                  </a:tcPr>
                </a:tc>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ne-NP" b="1" dirty="0">
                          <a:cs typeface="Kalimati" panose="00000400000000000000" pitchFamily="2"/>
                        </a:rPr>
                        <a:t>७२</a:t>
                      </a:r>
                      <a:r>
                        <a:rPr lang="en-US" b="1" dirty="0">
                          <a:cs typeface="Kalimati" panose="00000400000000000000" pitchFamily="2"/>
                        </a:rPr>
                        <a:t>.</a:t>
                      </a:r>
                      <a:r>
                        <a:rPr lang="ne-NP" b="1" dirty="0">
                          <a:cs typeface="Kalimati" panose="00000400000000000000" pitchFamily="2"/>
                        </a:rPr>
                        <a:t>८३</a:t>
                      </a:r>
                      <a:r>
                        <a:rPr lang="en-US" b="1" dirty="0">
                          <a:cs typeface="Kalimati" panose="00000400000000000000" pitchFamily="2"/>
                        </a:rPr>
                        <a:t>%</a:t>
                      </a:r>
                    </a:p>
                    <a:p>
                      <a:pPr algn="r">
                        <a:lnSpc>
                          <a:spcPct val="150000"/>
                        </a:lnSpc>
                      </a:pPr>
                      <a:endParaRPr lang="en-US" b="1" dirty="0">
                        <a:cs typeface="Kalimati" panose="00000400000000000000" pitchFamily="2"/>
                      </a:endParaRPr>
                    </a:p>
                  </a:txBody>
                  <a:tcPr>
                    <a:solidFill>
                      <a:schemeClr val="accent2">
                        <a:lumMod val="40000"/>
                        <a:lumOff val="60000"/>
                      </a:schemeClr>
                    </a:solidFill>
                  </a:tcPr>
                </a:tc>
                <a:tc>
                  <a:txBody>
                    <a:bodyPr/>
                    <a:lstStyle/>
                    <a:p>
                      <a:pPr>
                        <a:lnSpc>
                          <a:spcPct val="150000"/>
                        </a:lnSpc>
                      </a:pPr>
                      <a:endParaRPr lang="en-US" b="1" dirty="0">
                        <a:cs typeface="Kalimati" panose="00000400000000000000" pitchFamily="2"/>
                      </a:endParaRPr>
                    </a:p>
                  </a:txBody>
                  <a:tcPr>
                    <a:solidFill>
                      <a:schemeClr val="accent2">
                        <a:lumMod val="40000"/>
                        <a:lumOff val="60000"/>
                      </a:schemeClr>
                    </a:solidFill>
                  </a:tcPr>
                </a:tc>
                <a:extLst>
                  <a:ext uri="{0D108BD9-81ED-4DB2-BD59-A6C34878D82A}">
                    <a16:rowId xmlns:a16="http://schemas.microsoft.com/office/drawing/2014/main" val="10004"/>
                  </a:ext>
                </a:extLst>
              </a:tr>
            </a:tbl>
          </a:graphicData>
        </a:graphic>
      </p:graphicFrame>
      <p:sp>
        <p:nvSpPr>
          <p:cNvPr id="3" name="TextBox 2"/>
          <p:cNvSpPr txBox="1"/>
          <p:nvPr/>
        </p:nvSpPr>
        <p:spPr>
          <a:xfrm>
            <a:off x="838200" y="1611579"/>
            <a:ext cx="1517073" cy="369332"/>
          </a:xfrm>
          <a:prstGeom prst="rect">
            <a:avLst/>
          </a:prstGeom>
          <a:noFill/>
        </p:spPr>
        <p:txBody>
          <a:bodyPr wrap="square" rtlCol="0">
            <a:spAutoFit/>
          </a:bodyPr>
          <a:lstStyle/>
          <a:p>
            <a:r>
              <a:rPr lang="ne-NP" dirty="0">
                <a:cs typeface="Kalimati" panose="00000400000000000000" pitchFamily="2"/>
              </a:rPr>
              <a:t>रु. करोडमा</a:t>
            </a:r>
            <a:endParaRPr lang="en-US" dirty="0">
              <a:cs typeface="Kalimati" panose="00000400000000000000" pitchFamily="2"/>
            </a:endParaRPr>
          </a:p>
        </p:txBody>
      </p:sp>
    </p:spTree>
    <p:extLst>
      <p:ext uri="{BB962C8B-B14F-4D97-AF65-F5344CB8AC3E}">
        <p14:creationId xmlns:p14="http://schemas.microsoft.com/office/powerpoint/2010/main" val="13526773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801"/>
          </a:xfrm>
        </p:spPr>
        <p:txBody>
          <a:bodyPr>
            <a:normAutofit fontScale="90000"/>
          </a:bodyPr>
          <a:lstStyle/>
          <a:p>
            <a:pPr algn="ctr"/>
            <a:r>
              <a:rPr lang="ne-NP" sz="2800" b="1" dirty="0"/>
              <a:t>विगत ४ वर्षको राजस्वको अवस्था</a:t>
            </a:r>
            <a:br>
              <a:rPr lang="en-US" sz="2800" b="1" dirty="0"/>
            </a:br>
            <a:r>
              <a:rPr lang="en-US" sz="2800" b="1" dirty="0"/>
              <a:t>								</a:t>
            </a:r>
            <a:r>
              <a:rPr lang="ne-NP" sz="2400" b="1" dirty="0"/>
              <a:t>(रु. करोडमा)</a:t>
            </a:r>
            <a:endParaRPr lang="en-US" sz="2400" b="1"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281093015"/>
              </p:ext>
            </p:extLst>
          </p:nvPr>
        </p:nvGraphicFramePr>
        <p:xfrm>
          <a:off x="394854" y="1147970"/>
          <a:ext cx="11409219" cy="5599197"/>
        </p:xfrm>
        <a:graphic>
          <a:graphicData uri="http://schemas.openxmlformats.org/drawingml/2006/table">
            <a:tbl>
              <a:tblPr firstRow="1" bandRow="1">
                <a:tableStyleId>{BC89EF96-8CEA-46FF-86C4-4CE0E7609802}</a:tableStyleId>
              </a:tblPr>
              <a:tblGrid>
                <a:gridCol w="1082103">
                  <a:extLst>
                    <a:ext uri="{9D8B030D-6E8A-4147-A177-3AD203B41FA5}">
                      <a16:colId xmlns:a16="http://schemas.microsoft.com/office/drawing/2014/main" val="709554361"/>
                    </a:ext>
                  </a:extLst>
                </a:gridCol>
                <a:gridCol w="788086">
                  <a:extLst>
                    <a:ext uri="{9D8B030D-6E8A-4147-A177-3AD203B41FA5}">
                      <a16:colId xmlns:a16="http://schemas.microsoft.com/office/drawing/2014/main" val="3508101098"/>
                    </a:ext>
                  </a:extLst>
                </a:gridCol>
                <a:gridCol w="885082">
                  <a:extLst>
                    <a:ext uri="{9D8B030D-6E8A-4147-A177-3AD203B41FA5}">
                      <a16:colId xmlns:a16="http://schemas.microsoft.com/office/drawing/2014/main" val="484439821"/>
                    </a:ext>
                  </a:extLst>
                </a:gridCol>
                <a:gridCol w="872959">
                  <a:extLst>
                    <a:ext uri="{9D8B030D-6E8A-4147-A177-3AD203B41FA5}">
                      <a16:colId xmlns:a16="http://schemas.microsoft.com/office/drawing/2014/main" val="2098330309"/>
                    </a:ext>
                  </a:extLst>
                </a:gridCol>
                <a:gridCol w="860832">
                  <a:extLst>
                    <a:ext uri="{9D8B030D-6E8A-4147-A177-3AD203B41FA5}">
                      <a16:colId xmlns:a16="http://schemas.microsoft.com/office/drawing/2014/main" val="3192515653"/>
                    </a:ext>
                  </a:extLst>
                </a:gridCol>
                <a:gridCol w="897206">
                  <a:extLst>
                    <a:ext uri="{9D8B030D-6E8A-4147-A177-3AD203B41FA5}">
                      <a16:colId xmlns:a16="http://schemas.microsoft.com/office/drawing/2014/main" val="4168285637"/>
                    </a:ext>
                  </a:extLst>
                </a:gridCol>
                <a:gridCol w="897207">
                  <a:extLst>
                    <a:ext uri="{9D8B030D-6E8A-4147-A177-3AD203B41FA5}">
                      <a16:colId xmlns:a16="http://schemas.microsoft.com/office/drawing/2014/main" val="832249864"/>
                    </a:ext>
                  </a:extLst>
                </a:gridCol>
                <a:gridCol w="897206">
                  <a:extLst>
                    <a:ext uri="{9D8B030D-6E8A-4147-A177-3AD203B41FA5}">
                      <a16:colId xmlns:a16="http://schemas.microsoft.com/office/drawing/2014/main" val="1308499356"/>
                    </a:ext>
                  </a:extLst>
                </a:gridCol>
                <a:gridCol w="824460">
                  <a:extLst>
                    <a:ext uri="{9D8B030D-6E8A-4147-A177-3AD203B41FA5}">
                      <a16:colId xmlns:a16="http://schemas.microsoft.com/office/drawing/2014/main" val="1821849420"/>
                    </a:ext>
                  </a:extLst>
                </a:gridCol>
                <a:gridCol w="778993">
                  <a:extLst>
                    <a:ext uri="{9D8B030D-6E8A-4147-A177-3AD203B41FA5}">
                      <a16:colId xmlns:a16="http://schemas.microsoft.com/office/drawing/2014/main" val="1064789402"/>
                    </a:ext>
                  </a:extLst>
                </a:gridCol>
                <a:gridCol w="778993">
                  <a:extLst>
                    <a:ext uri="{9D8B030D-6E8A-4147-A177-3AD203B41FA5}">
                      <a16:colId xmlns:a16="http://schemas.microsoft.com/office/drawing/2014/main" val="1637331118"/>
                    </a:ext>
                  </a:extLst>
                </a:gridCol>
                <a:gridCol w="959401">
                  <a:extLst>
                    <a:ext uri="{9D8B030D-6E8A-4147-A177-3AD203B41FA5}">
                      <a16:colId xmlns:a16="http://schemas.microsoft.com/office/drawing/2014/main" val="2581328661"/>
                    </a:ext>
                  </a:extLst>
                </a:gridCol>
                <a:gridCol w="886691">
                  <a:extLst>
                    <a:ext uri="{9D8B030D-6E8A-4147-A177-3AD203B41FA5}">
                      <a16:colId xmlns:a16="http://schemas.microsoft.com/office/drawing/2014/main" val="4233860783"/>
                    </a:ext>
                  </a:extLst>
                </a:gridCol>
              </a:tblGrid>
              <a:tr h="536520">
                <a:tc>
                  <a:txBody>
                    <a:bodyPr/>
                    <a:lstStyle/>
                    <a:p>
                      <a:pPr algn="ctr"/>
                      <a:r>
                        <a:rPr lang="ne-NP" sz="1400" b="1" dirty="0">
                          <a:cs typeface="Kalimati" panose="00000400000000000000" pitchFamily="2"/>
                        </a:rPr>
                        <a:t>राजस्वको प्रकार</a:t>
                      </a:r>
                      <a:endParaRPr lang="en-GB" sz="1400" b="1" dirty="0">
                        <a:cs typeface="Kalimati" panose="00000400000000000000" pitchFamily="2"/>
                      </a:endParaRPr>
                    </a:p>
                  </a:txBody>
                  <a:tcPr anchor="ctr"/>
                </a:tc>
                <a:tc gridSpan="3">
                  <a:txBody>
                    <a:bodyPr/>
                    <a:lstStyle/>
                    <a:p>
                      <a:pPr algn="ctr"/>
                      <a:r>
                        <a:rPr lang="ne-NP" sz="1400" dirty="0">
                          <a:cs typeface="Kalimati" panose="00000400000000000000" pitchFamily="2"/>
                        </a:rPr>
                        <a:t>2077/78</a:t>
                      </a:r>
                      <a:endParaRPr lang="en-GB" sz="1400" dirty="0">
                        <a:cs typeface="Kalimati" panose="00000400000000000000" pitchFamily="2"/>
                      </a:endParaRPr>
                    </a:p>
                  </a:txBody>
                  <a:tcPr anchor="ctr"/>
                </a:tc>
                <a:tc hMerge="1">
                  <a:txBody>
                    <a:bodyPr/>
                    <a:lstStyle/>
                    <a:p>
                      <a:endParaRPr lang="en-GB" dirty="0"/>
                    </a:p>
                  </a:txBody>
                  <a:tcPr/>
                </a:tc>
                <a:tc hMerge="1">
                  <a:txBody>
                    <a:bodyPr/>
                    <a:lstStyle/>
                    <a:p>
                      <a:endParaRPr lang="en-GB"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1400" dirty="0">
                          <a:cs typeface="Kalimati" panose="00000400000000000000" pitchFamily="2"/>
                        </a:rPr>
                        <a:t>2078/79</a:t>
                      </a:r>
                      <a:endParaRPr lang="en-GB" sz="1400" dirty="0">
                        <a:cs typeface="Kalimati" panose="00000400000000000000" pitchFamily="2"/>
                      </a:endParaRPr>
                    </a:p>
                  </a:txBody>
                  <a:tcPr anchor="ctr"/>
                </a:tc>
                <a:tc hMerge="1">
                  <a:txBody>
                    <a:bodyPr/>
                    <a:lstStyle/>
                    <a:p>
                      <a:endParaRPr lang="en-GB" dirty="0"/>
                    </a:p>
                  </a:txBody>
                  <a:tcPr/>
                </a:tc>
                <a:tc hMerge="1">
                  <a:txBody>
                    <a:bodyPr/>
                    <a:lstStyle/>
                    <a:p>
                      <a:endParaRPr lang="en-GB" dirty="0"/>
                    </a:p>
                  </a:txBody>
                  <a:tcPr/>
                </a:tc>
                <a:tc gridSpan="3">
                  <a:txBody>
                    <a:bodyPr/>
                    <a:lstStyle/>
                    <a:p>
                      <a:pPr algn="ctr"/>
                      <a:r>
                        <a:rPr lang="ne-NP" sz="1400" dirty="0">
                          <a:cs typeface="Kalimati" panose="00000400000000000000" pitchFamily="2"/>
                        </a:rPr>
                        <a:t>2079/80</a:t>
                      </a:r>
                      <a:endParaRPr lang="en-GB" sz="1400" dirty="0">
                        <a:cs typeface="Kalimati" panose="00000400000000000000" pitchFamily="2"/>
                      </a:endParaRPr>
                    </a:p>
                  </a:txBody>
                  <a:tcPr anchor="ctr"/>
                </a:tc>
                <a:tc hMerge="1">
                  <a:txBody>
                    <a:bodyPr/>
                    <a:lstStyle/>
                    <a:p>
                      <a:endParaRPr lang="en-GB" dirty="0"/>
                    </a:p>
                  </a:txBody>
                  <a:tcPr/>
                </a:tc>
                <a:tc hMerge="1">
                  <a:txBody>
                    <a:bodyPr/>
                    <a:lstStyle/>
                    <a:p>
                      <a:endParaRPr lang="en-GB" dirty="0"/>
                    </a:p>
                  </a:txBody>
                  <a:tcPr/>
                </a:tc>
                <a:tc gridSpan="3">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1400" dirty="0">
                          <a:cs typeface="Kalimati" panose="00000400000000000000" pitchFamily="2"/>
                        </a:rPr>
                        <a:t>20८०/8१</a:t>
                      </a:r>
                      <a:endParaRPr lang="en-GB" sz="1400" dirty="0">
                        <a:cs typeface="Kalimati" panose="00000400000000000000" pitchFamily="2"/>
                      </a:endParaRPr>
                    </a:p>
                  </a:txBody>
                  <a:tcPr anchor="ctr"/>
                </a:tc>
                <a:tc hMerge="1">
                  <a:txBody>
                    <a:bodyPr/>
                    <a:lstStyle/>
                    <a:p>
                      <a:pPr algn="ctr"/>
                      <a:endParaRPr lang="en-GB" sz="1400" dirty="0">
                        <a:cs typeface="Kalimati" panose="00000400000000000000" pitchFamily="2"/>
                      </a:endParaRPr>
                    </a:p>
                  </a:txBody>
                  <a:tcPr anchor="ctr"/>
                </a:tc>
                <a:tc hMerge="1">
                  <a:txBody>
                    <a:bodyPr/>
                    <a:lstStyle/>
                    <a:p>
                      <a:pPr algn="ctr"/>
                      <a:endParaRPr lang="en-GB" sz="1400" dirty="0">
                        <a:cs typeface="Kalimati" panose="00000400000000000000" pitchFamily="2"/>
                      </a:endParaRPr>
                    </a:p>
                  </a:txBody>
                  <a:tcPr anchor="ctr"/>
                </a:tc>
                <a:extLst>
                  <a:ext uri="{0D108BD9-81ED-4DB2-BD59-A6C34878D82A}">
                    <a16:rowId xmlns:a16="http://schemas.microsoft.com/office/drawing/2014/main" val="3197873485"/>
                  </a:ext>
                </a:extLst>
              </a:tr>
              <a:tr h="315600">
                <a:tc>
                  <a:txBody>
                    <a:bodyPr/>
                    <a:lstStyle/>
                    <a:p>
                      <a:pPr algn="ctr"/>
                      <a:endParaRPr lang="en-GB" sz="1400" b="1" dirty="0">
                        <a:cs typeface="Kalimati" panose="00000400000000000000" pitchFamily="2"/>
                      </a:endParaRPr>
                    </a:p>
                  </a:txBody>
                  <a:tcPr anchor="ctr"/>
                </a:tc>
                <a:tc>
                  <a:txBody>
                    <a:bodyPr/>
                    <a:lstStyle/>
                    <a:p>
                      <a:pPr algn="ctr"/>
                      <a:r>
                        <a:rPr lang="ne-NP" sz="1400" dirty="0">
                          <a:cs typeface="Kalimati" panose="00000400000000000000" pitchFamily="2"/>
                        </a:rPr>
                        <a:t>अनुमान</a:t>
                      </a:r>
                      <a:endParaRPr lang="en-GB" sz="1400" dirty="0">
                        <a:cs typeface="Kalimati" panose="00000400000000000000" pitchFamily="2"/>
                      </a:endParaRPr>
                    </a:p>
                  </a:txBody>
                  <a:tcPr anchor="ctr"/>
                </a:tc>
                <a:tc>
                  <a:txBody>
                    <a:bodyPr/>
                    <a:lstStyle/>
                    <a:p>
                      <a:pPr algn="ctr"/>
                      <a:r>
                        <a:rPr lang="ne-NP" sz="1400" baseline="0" dirty="0">
                          <a:cs typeface="Kalimati" panose="00000400000000000000" pitchFamily="2"/>
                        </a:rPr>
                        <a:t> प्राप्ति</a:t>
                      </a:r>
                      <a:endParaRPr lang="en-GB" sz="1400" dirty="0">
                        <a:cs typeface="Kalimati" panose="00000400000000000000" pitchFamily="2"/>
                      </a:endParaRPr>
                    </a:p>
                  </a:txBody>
                  <a:tcPr anchor="ctr"/>
                </a:tc>
                <a:tc>
                  <a:txBody>
                    <a:bodyPr/>
                    <a:lstStyle/>
                    <a:p>
                      <a:pPr algn="ctr"/>
                      <a:r>
                        <a:rPr lang="en-GB" sz="1400" dirty="0">
                          <a:cs typeface="Kalimati" panose="00000400000000000000" pitchFamily="2"/>
                        </a:rPr>
                        <a:t>%</a:t>
                      </a:r>
                    </a:p>
                  </a:txBody>
                  <a:tcPr anchor="ctr"/>
                </a:tc>
                <a:tc>
                  <a:txBody>
                    <a:bodyPr/>
                    <a:lstStyle/>
                    <a:p>
                      <a:pPr algn="ctr"/>
                      <a:r>
                        <a:rPr lang="ne-NP" sz="1400" dirty="0">
                          <a:cs typeface="Kalimati" panose="00000400000000000000" pitchFamily="2"/>
                        </a:rPr>
                        <a:t>अनुमान</a:t>
                      </a:r>
                      <a:endParaRPr lang="en-GB" sz="1400" dirty="0">
                        <a:cs typeface="Kalimati" panose="00000400000000000000" pitchFamily="2"/>
                      </a:endParaRPr>
                    </a:p>
                  </a:txBody>
                  <a:tcPr anchor="ctr"/>
                </a:tc>
                <a:tc>
                  <a:txBody>
                    <a:bodyPr/>
                    <a:lstStyle/>
                    <a:p>
                      <a:pPr algn="ctr"/>
                      <a:r>
                        <a:rPr lang="ne-NP" sz="1400" baseline="0" dirty="0">
                          <a:cs typeface="Kalimati" panose="00000400000000000000" pitchFamily="2"/>
                        </a:rPr>
                        <a:t> प्राप्ति</a:t>
                      </a:r>
                      <a:endParaRPr lang="en-GB" sz="1400" dirty="0">
                        <a:cs typeface="Kalimati" panose="00000400000000000000" pitchFamily="2"/>
                      </a:endParaRPr>
                    </a:p>
                  </a:txBody>
                  <a:tcPr anchor="ctr"/>
                </a:tc>
                <a:tc>
                  <a:txBody>
                    <a:bodyPr/>
                    <a:lstStyle/>
                    <a:p>
                      <a:pPr algn="ctr"/>
                      <a:r>
                        <a:rPr lang="en-GB" sz="1400" dirty="0">
                          <a:cs typeface="Kalimati" panose="00000400000000000000" pitchFamily="2"/>
                        </a:rPr>
                        <a:t>%</a:t>
                      </a:r>
                    </a:p>
                  </a:txBody>
                  <a:tcPr anchor="ctr"/>
                </a:tc>
                <a:tc>
                  <a:txBody>
                    <a:bodyPr/>
                    <a:lstStyle/>
                    <a:p>
                      <a:pPr algn="ctr"/>
                      <a:r>
                        <a:rPr lang="ne-NP" sz="1400" dirty="0">
                          <a:cs typeface="Kalimati" panose="00000400000000000000" pitchFamily="2"/>
                        </a:rPr>
                        <a:t>अनुमान</a:t>
                      </a:r>
                      <a:endParaRPr lang="en-GB" sz="1400" dirty="0">
                        <a:cs typeface="Kalimati" panose="00000400000000000000" pitchFamily="2"/>
                      </a:endParaRPr>
                    </a:p>
                  </a:txBody>
                  <a:tcPr anchor="ctr"/>
                </a:tc>
                <a:tc>
                  <a:txBody>
                    <a:bodyPr/>
                    <a:lstStyle/>
                    <a:p>
                      <a:pPr algn="ctr"/>
                      <a:r>
                        <a:rPr lang="ne-NP" sz="1400" baseline="0" dirty="0">
                          <a:cs typeface="Kalimati" panose="00000400000000000000" pitchFamily="2"/>
                        </a:rPr>
                        <a:t> प्राप्ति</a:t>
                      </a:r>
                      <a:endParaRPr lang="en-GB" sz="1400" dirty="0">
                        <a:cs typeface="Kalimati" panose="00000400000000000000" pitchFamily="2"/>
                      </a:endParaRPr>
                    </a:p>
                  </a:txBody>
                  <a:tcPr anchor="ctr"/>
                </a:tc>
                <a:tc>
                  <a:txBody>
                    <a:bodyPr/>
                    <a:lstStyle/>
                    <a:p>
                      <a:pPr algn="ctr"/>
                      <a:r>
                        <a:rPr lang="en-GB" sz="1400" dirty="0">
                          <a:cs typeface="Kalimati" panose="00000400000000000000" pitchFamily="2"/>
                        </a:rPr>
                        <a:t>%</a:t>
                      </a:r>
                    </a:p>
                  </a:txBody>
                  <a:tcPr anchor="ctr"/>
                </a:tc>
                <a:tc>
                  <a:txBody>
                    <a:bodyPr/>
                    <a:lstStyle/>
                    <a:p>
                      <a:pPr algn="ctr"/>
                      <a:r>
                        <a:rPr lang="ne-NP" sz="1400" dirty="0">
                          <a:cs typeface="Kalimati" panose="00000400000000000000" pitchFamily="2"/>
                        </a:rPr>
                        <a:t>अनुमान</a:t>
                      </a:r>
                      <a:endParaRPr lang="en-GB" sz="1400" dirty="0">
                        <a:cs typeface="Kalimati" panose="00000400000000000000" pitchFamily="2"/>
                      </a:endParaRPr>
                    </a:p>
                  </a:txBody>
                  <a:tcPr anchor="ctr"/>
                </a:tc>
                <a:tc>
                  <a:txBody>
                    <a:bodyPr/>
                    <a:lstStyle/>
                    <a:p>
                      <a:pPr algn="ctr"/>
                      <a:r>
                        <a:rPr lang="ne-NP" sz="1400" dirty="0">
                          <a:cs typeface="Kalimati" panose="00000400000000000000" pitchFamily="2"/>
                        </a:rPr>
                        <a:t>प्राप्ति</a:t>
                      </a:r>
                      <a:endParaRPr lang="en-GB" sz="1400" dirty="0">
                        <a:cs typeface="Kalimati" panose="00000400000000000000" pitchFamily="2"/>
                      </a:endParaRPr>
                    </a:p>
                  </a:txBody>
                  <a:tcPr anchor="ctr"/>
                </a:tc>
                <a:tc>
                  <a:txBody>
                    <a:bodyPr/>
                    <a:lstStyle/>
                    <a:p>
                      <a:pPr algn="ctr"/>
                      <a:r>
                        <a:rPr lang="en-US" sz="1400" dirty="0">
                          <a:cs typeface="Kalimati" panose="00000400000000000000" pitchFamily="2"/>
                        </a:rPr>
                        <a:t>%</a:t>
                      </a:r>
                      <a:endParaRPr lang="en-GB" sz="1400" dirty="0">
                        <a:cs typeface="Kalimati" panose="00000400000000000000" pitchFamily="2"/>
                      </a:endParaRPr>
                    </a:p>
                  </a:txBody>
                  <a:tcPr anchor="ctr"/>
                </a:tc>
                <a:extLst>
                  <a:ext uri="{0D108BD9-81ED-4DB2-BD59-A6C34878D82A}">
                    <a16:rowId xmlns:a16="http://schemas.microsoft.com/office/drawing/2014/main" val="2570544260"/>
                  </a:ext>
                </a:extLst>
              </a:tr>
              <a:tr h="621002">
                <a:tc>
                  <a:txBody>
                    <a:bodyPr/>
                    <a:lstStyle/>
                    <a:p>
                      <a:pPr algn="ctr"/>
                      <a:r>
                        <a:rPr lang="ne-NP" sz="1400" b="1" dirty="0">
                          <a:cs typeface="Kalimati" panose="00000400000000000000" pitchFamily="2"/>
                        </a:rPr>
                        <a:t>मूल्य अभिवृद्धि</a:t>
                      </a:r>
                      <a:r>
                        <a:rPr lang="ne-NP" sz="1400" b="1" baseline="0" dirty="0">
                          <a:cs typeface="Kalimati" panose="00000400000000000000" pitchFamily="2"/>
                        </a:rPr>
                        <a:t> कर</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581.25</a:t>
                      </a:r>
                    </a:p>
                  </a:txBody>
                  <a:tcPr marL="6589" marR="6589" marT="6589" marB="0" anchor="ctr"/>
                </a:tc>
                <a:tc>
                  <a:txBody>
                    <a:bodyPr/>
                    <a:lstStyle/>
                    <a:p>
                      <a:pPr algn="ctr" rtl="0" fontAlgn="ctr"/>
                      <a:r>
                        <a:rPr lang="en-US" sz="1400" b="0" i="0" u="none" strike="noStrike" dirty="0">
                          <a:solidFill>
                            <a:srgbClr val="000000"/>
                          </a:solidFill>
                          <a:effectLst/>
                          <a:latin typeface="Kalimati" panose="00000400000000000000" pitchFamily="2"/>
                          <a:cs typeface="Kalimati" panose="00000400000000000000" pitchFamily="2"/>
                        </a:rPr>
                        <a:t>696.48</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119.82</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683.92</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rgbClr val="000000"/>
                          </a:solidFill>
                          <a:effectLst/>
                          <a:latin typeface="Kalimati" panose="00000400000000000000" pitchFamily="2"/>
                          <a:cs typeface="Kalimati" panose="00000400000000000000" pitchFamily="2"/>
                        </a:rPr>
                        <a:t>739.78</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108.17</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828.49</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chemeClr val="tx1"/>
                          </a:solidFill>
                          <a:effectLst/>
                          <a:latin typeface="Kalimati" panose="00000400000000000000" pitchFamily="2"/>
                          <a:cs typeface="Kalimati" panose="00000400000000000000" pitchFamily="2"/>
                        </a:rPr>
                        <a:t>682.96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82.43</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779.88</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675.38</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94.77</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extLst>
                  <a:ext uri="{0D108BD9-81ED-4DB2-BD59-A6C34878D82A}">
                    <a16:rowId xmlns:a16="http://schemas.microsoft.com/office/drawing/2014/main" val="162435378"/>
                  </a:ext>
                </a:extLst>
              </a:tr>
              <a:tr h="4357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1400" b="1" dirty="0">
                          <a:cs typeface="Kalimati" panose="00000400000000000000" pitchFamily="2"/>
                        </a:rPr>
                        <a:t>अन्त</a:t>
                      </a:r>
                      <a:r>
                        <a:rPr lang="en-GB" sz="1400" b="1" dirty="0">
                          <a:cs typeface="Kalimati" panose="00000400000000000000" pitchFamily="2"/>
                        </a:rPr>
                        <a:t>:</a:t>
                      </a:r>
                      <a:r>
                        <a:rPr lang="ne-NP" sz="1400" b="1" dirty="0">
                          <a:cs typeface="Kalimati" panose="00000400000000000000" pitchFamily="2"/>
                        </a:rPr>
                        <a:t>शुल्क</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371.65</a:t>
                      </a:r>
                    </a:p>
                  </a:txBody>
                  <a:tcPr marL="6589" marR="6589" marT="6589" marB="0" anchor="ctr"/>
                </a:tc>
                <a:tc>
                  <a:txBody>
                    <a:bodyPr/>
                    <a:lstStyle/>
                    <a:p>
                      <a:pPr algn="ctr" rtl="0" fontAlgn="ctr"/>
                      <a:r>
                        <a:rPr lang="en-US" sz="1400" b="0" i="0" u="none" strike="noStrike" dirty="0">
                          <a:solidFill>
                            <a:srgbClr val="000000"/>
                          </a:solidFill>
                          <a:effectLst/>
                          <a:latin typeface="Kalimati" panose="00000400000000000000" pitchFamily="2"/>
                          <a:cs typeface="Kalimati" panose="00000400000000000000" pitchFamily="2"/>
                        </a:rPr>
                        <a:t>201.56</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54.23</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293.10</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rgbClr val="000000"/>
                          </a:solidFill>
                          <a:effectLst/>
                          <a:latin typeface="Kalimati" panose="00000400000000000000" pitchFamily="2"/>
                          <a:cs typeface="Kalimati" panose="00000400000000000000" pitchFamily="2"/>
                        </a:rPr>
                        <a:t>254.78</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86.92</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355.07</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chemeClr val="tx1"/>
                          </a:solidFill>
                          <a:effectLst/>
                          <a:latin typeface="Kalimati" panose="00000400000000000000" pitchFamily="2"/>
                          <a:cs typeface="Kalimati" panose="00000400000000000000" pitchFamily="2"/>
                        </a:rPr>
                        <a:t>248.06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69.86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334.23</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232.12</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73.08</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extLst>
                  <a:ext uri="{0D108BD9-81ED-4DB2-BD59-A6C34878D82A}">
                    <a16:rowId xmlns:a16="http://schemas.microsoft.com/office/drawing/2014/main" val="83483782"/>
                  </a:ext>
                </a:extLst>
              </a:tr>
              <a:tr h="5365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1400" b="1" dirty="0">
                          <a:cs typeface="Kalimati" panose="00000400000000000000" pitchFamily="2"/>
                        </a:rPr>
                        <a:t>मनोरञ्‍जन</a:t>
                      </a:r>
                      <a:r>
                        <a:rPr lang="ne-NP" sz="1400" b="1" baseline="0" dirty="0">
                          <a:cs typeface="Kalimati" panose="00000400000000000000" pitchFamily="2"/>
                        </a:rPr>
                        <a:t> कर</a:t>
                      </a:r>
                      <a:endParaRPr lang="en-GB" sz="1400" b="1" dirty="0">
                        <a:cs typeface="Kalimati" panose="00000400000000000000" pitchFamily="2"/>
                      </a:endParaRPr>
                    </a:p>
                  </a:txBody>
                  <a:tcPr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15.00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0.10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0.64</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35.00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0.72</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2.07</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0.50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0.58</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116.82</a:t>
                      </a: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1.35</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.70</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51.88</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extLst>
                  <a:ext uri="{0D108BD9-81ED-4DB2-BD59-A6C34878D82A}">
                    <a16:rowId xmlns:a16="http://schemas.microsoft.com/office/drawing/2014/main" val="2912749705"/>
                  </a:ext>
                </a:extLst>
              </a:tr>
              <a:tr h="43579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1400" b="1" dirty="0">
                          <a:cs typeface="Kalimati" panose="00000400000000000000" pitchFamily="2"/>
                        </a:rPr>
                        <a:t>विज्ञापन कर</a:t>
                      </a:r>
                      <a:endParaRPr lang="en-GB" sz="1400" b="1" dirty="0">
                        <a:cs typeface="Kalimati" panose="00000400000000000000" pitchFamily="2"/>
                      </a:endParaRPr>
                    </a:p>
                  </a:txBody>
                  <a:tcPr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15.00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5.13</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34.22</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35.00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4.91</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14.03</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3.00</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1.71</a:t>
                      </a:r>
                    </a:p>
                  </a:txBody>
                  <a:tcPr marL="9525" marR="9525" marT="9525" marB="0" anchor="ctr"/>
                </a:tc>
                <a:tc>
                  <a:txBody>
                    <a:bodyPr/>
                    <a:lstStyle/>
                    <a:p>
                      <a:pPr algn="ctr" fontAlgn="b"/>
                      <a:r>
                        <a:rPr lang="en-US" sz="1400" b="0" i="0" u="none" strike="noStrike" kern="1200" dirty="0">
                          <a:solidFill>
                            <a:srgbClr val="000000"/>
                          </a:solidFill>
                          <a:effectLst/>
                          <a:latin typeface="Kalimati" panose="00000400000000000000" pitchFamily="2"/>
                          <a:ea typeface="+mn-ea"/>
                          <a:cs typeface="Kalimati" panose="00000400000000000000" pitchFamily="2"/>
                        </a:rPr>
                        <a:t>56.97</a:t>
                      </a: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1.75</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1.77</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tc>
                  <a:txBody>
                    <a:bodyPr/>
                    <a:lstStyle/>
                    <a:p>
                      <a:pPr algn="ctr" fontAlgn="b"/>
                      <a:r>
                        <a:rPr lang="ne-NP" sz="1400" b="0" i="0" u="none" strike="noStrike" kern="1200" dirty="0">
                          <a:solidFill>
                            <a:srgbClr val="000000"/>
                          </a:solidFill>
                          <a:effectLst/>
                          <a:latin typeface="Kalimati" panose="00000400000000000000" pitchFamily="2"/>
                          <a:ea typeface="+mn-ea"/>
                          <a:cs typeface="Kalimati" panose="00000400000000000000" pitchFamily="2"/>
                        </a:rPr>
                        <a:t>101.52</a:t>
                      </a:r>
                      <a:endParaRPr lang="en-US" sz="1400" b="0" i="0" u="none" strike="noStrike" kern="1200" dirty="0">
                        <a:solidFill>
                          <a:srgbClr val="000000"/>
                        </a:solidFill>
                        <a:effectLst/>
                        <a:latin typeface="Kalimati" panose="00000400000000000000" pitchFamily="2"/>
                        <a:ea typeface="+mn-ea"/>
                        <a:cs typeface="Kalimati" panose="00000400000000000000" pitchFamily="2"/>
                      </a:endParaRPr>
                    </a:p>
                  </a:txBody>
                  <a:tcPr marL="9525" marR="9525" marT="9525" marB="0" anchor="ctr"/>
                </a:tc>
                <a:extLst>
                  <a:ext uri="{0D108BD9-81ED-4DB2-BD59-A6C34878D82A}">
                    <a16:rowId xmlns:a16="http://schemas.microsoft.com/office/drawing/2014/main" val="1138018551"/>
                  </a:ext>
                </a:extLst>
              </a:tr>
              <a:tr h="757440">
                <a:tc>
                  <a:txBody>
                    <a:bodyPr/>
                    <a:lstStyle/>
                    <a:p>
                      <a:pPr algn="ctr"/>
                      <a:r>
                        <a:rPr lang="ne-NP" sz="1400" b="1" dirty="0">
                          <a:cs typeface="Kalimati" panose="00000400000000000000" pitchFamily="2"/>
                        </a:rPr>
                        <a:t>घर जग्गा</a:t>
                      </a:r>
                      <a:r>
                        <a:rPr lang="ne-NP" sz="1400" b="1" baseline="0" dirty="0">
                          <a:cs typeface="Kalimati" panose="00000400000000000000" pitchFamily="2"/>
                        </a:rPr>
                        <a:t> रजिष्ट्रेशन शुल्क</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550</a:t>
                      </a:r>
                    </a:p>
                  </a:txBody>
                  <a:tcPr marL="6589" marR="6589" marT="6589" marB="0" anchor="ctr"/>
                </a:tc>
                <a:tc>
                  <a:txBody>
                    <a:bodyPr/>
                    <a:lstStyle/>
                    <a:p>
                      <a:pPr algn="ctr" rtl="0" fontAlgn="ctr"/>
                      <a:r>
                        <a:rPr lang="en-US" sz="1400" b="0" i="0" u="none" strike="noStrike" dirty="0">
                          <a:solidFill>
                            <a:srgbClr val="000000"/>
                          </a:solidFill>
                          <a:effectLst/>
                          <a:latin typeface="Kalimati" panose="00000400000000000000" pitchFamily="2"/>
                          <a:cs typeface="Kalimati" panose="00000400000000000000" pitchFamily="2"/>
                        </a:rPr>
                        <a:t>679.76</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123.59</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685</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rgbClr val="000000"/>
                          </a:solidFill>
                          <a:effectLst/>
                          <a:latin typeface="Kalimati" panose="00000400000000000000" pitchFamily="2"/>
                          <a:cs typeface="Kalimati" panose="00000400000000000000" pitchFamily="2"/>
                        </a:rPr>
                        <a:t>984.09</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143.66</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785</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chemeClr val="tx1"/>
                          </a:solidFill>
                          <a:effectLst/>
                          <a:latin typeface="Kalimati" panose="00000400000000000000" pitchFamily="2"/>
                          <a:cs typeface="Kalimati" panose="00000400000000000000" pitchFamily="2"/>
                        </a:rPr>
                        <a:t>548.86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69.19</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675</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548.93</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81.32</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extLst>
                  <a:ext uri="{0D108BD9-81ED-4DB2-BD59-A6C34878D82A}">
                    <a16:rowId xmlns:a16="http://schemas.microsoft.com/office/drawing/2014/main" val="395389695"/>
                  </a:ext>
                </a:extLst>
              </a:tr>
              <a:tr h="536520">
                <a:tc>
                  <a:txBody>
                    <a:bodyPr/>
                    <a:lstStyle/>
                    <a:p>
                      <a:pPr algn="ctr"/>
                      <a:r>
                        <a:rPr lang="ne-NP" sz="1400" b="1" dirty="0">
                          <a:cs typeface="Kalimati" panose="00000400000000000000" pitchFamily="2"/>
                        </a:rPr>
                        <a:t>सवारी</a:t>
                      </a:r>
                      <a:r>
                        <a:rPr lang="ne-NP" sz="1400" b="1" baseline="0" dirty="0">
                          <a:cs typeface="Kalimati" panose="00000400000000000000" pitchFamily="2"/>
                        </a:rPr>
                        <a:t> साधन कर</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550</a:t>
                      </a:r>
                    </a:p>
                  </a:txBody>
                  <a:tcPr marL="6589" marR="6589" marT="6589" marB="0" anchor="ctr"/>
                </a:tc>
                <a:tc>
                  <a:txBody>
                    <a:bodyPr/>
                    <a:lstStyle/>
                    <a:p>
                      <a:pPr algn="ctr" rtl="0" fontAlgn="ctr"/>
                      <a:r>
                        <a:rPr lang="en-US" sz="1400" b="0" i="0" u="none" strike="noStrike" dirty="0">
                          <a:solidFill>
                            <a:srgbClr val="000000"/>
                          </a:solidFill>
                          <a:effectLst/>
                          <a:latin typeface="Kalimati" panose="00000400000000000000" pitchFamily="2"/>
                          <a:cs typeface="Kalimati" panose="00000400000000000000" pitchFamily="2"/>
                        </a:rPr>
                        <a:t>495.14</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90.03</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650</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rgbClr val="000000"/>
                          </a:solidFill>
                          <a:effectLst/>
                          <a:latin typeface="Kalimati" panose="00000400000000000000" pitchFamily="2"/>
                          <a:cs typeface="Kalimati" panose="00000400000000000000" pitchFamily="2"/>
                        </a:rPr>
                        <a:t>586.61</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90.25</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725</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chemeClr val="tx1"/>
                          </a:solidFill>
                          <a:effectLst/>
                          <a:latin typeface="Kalimati" panose="00000400000000000000" pitchFamily="2"/>
                          <a:cs typeface="Kalimati" panose="00000400000000000000" pitchFamily="2"/>
                        </a:rPr>
                        <a:t>614.56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84.76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725</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611.57</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chemeClr val="tx1"/>
                          </a:solidFill>
                          <a:effectLst/>
                          <a:latin typeface="Kalimati" panose="00000400000000000000" pitchFamily="2"/>
                          <a:cs typeface="Kalimati" panose="00000400000000000000" pitchFamily="2"/>
                        </a:rPr>
                        <a:t>84.36</a:t>
                      </a:r>
                      <a:endParaRPr lang="en-US" sz="1400" b="0" i="0" u="none" strike="noStrike" dirty="0">
                        <a:solidFill>
                          <a:schemeClr val="tx1"/>
                        </a:solidFill>
                        <a:effectLst/>
                        <a:latin typeface="Kalimati" panose="00000400000000000000" pitchFamily="2"/>
                        <a:cs typeface="Kalimati" panose="00000400000000000000" pitchFamily="2"/>
                      </a:endParaRPr>
                    </a:p>
                  </a:txBody>
                  <a:tcPr marL="6589" marR="6589" marT="6589" marB="0" anchor="ctr"/>
                </a:tc>
                <a:extLst>
                  <a:ext uri="{0D108BD9-81ED-4DB2-BD59-A6C34878D82A}">
                    <a16:rowId xmlns:a16="http://schemas.microsoft.com/office/drawing/2014/main" val="3894365367"/>
                  </a:ext>
                </a:extLst>
              </a:tr>
              <a:tr h="536520">
                <a:tc>
                  <a:txBody>
                    <a:bodyPr/>
                    <a:lstStyle/>
                    <a:p>
                      <a:pPr algn="ctr"/>
                      <a:r>
                        <a:rPr lang="ne-NP" sz="1400" b="1" dirty="0">
                          <a:cs typeface="Kalimati" panose="00000400000000000000" pitchFamily="2"/>
                        </a:rPr>
                        <a:t>रोयल्टी बाँडफाँट</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17.3</a:t>
                      </a:r>
                    </a:p>
                  </a:txBody>
                  <a:tcPr marL="6589" marR="6589" marT="6589" marB="0" anchor="ctr"/>
                </a:tc>
                <a:tc>
                  <a:txBody>
                    <a:bodyPr/>
                    <a:lstStyle/>
                    <a:p>
                      <a:pPr algn="ctr" rtl="0" fontAlgn="ctr"/>
                      <a:r>
                        <a:rPr lang="en-US" sz="1400" b="0" i="0" u="none" strike="noStrike" dirty="0">
                          <a:solidFill>
                            <a:srgbClr val="000000"/>
                          </a:solidFill>
                          <a:effectLst/>
                          <a:latin typeface="Kalimati" panose="00000400000000000000" pitchFamily="2"/>
                          <a:cs typeface="Kalimati" panose="00000400000000000000" pitchFamily="2"/>
                        </a:rPr>
                        <a:t>42.73</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246.99</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42.27</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rtl="0" fontAlgn="ctr"/>
                      <a:r>
                        <a:rPr lang="ne-NP" sz="1400" b="0" i="0" u="none" strike="noStrike" dirty="0">
                          <a:solidFill>
                            <a:srgbClr val="000000"/>
                          </a:solidFill>
                          <a:effectLst/>
                          <a:latin typeface="Kalimati" panose="00000400000000000000" pitchFamily="2"/>
                          <a:cs typeface="Kalimati" panose="00000400000000000000" pitchFamily="2"/>
                        </a:rPr>
                        <a:t>46.86</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110.86</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b"/>
                      <a:r>
                        <a:rPr lang="en-US" sz="1400" b="0" i="0" u="none" strike="noStrike" kern="1200" dirty="0">
                          <a:solidFill>
                            <a:schemeClr val="tx1"/>
                          </a:solidFill>
                          <a:effectLst/>
                          <a:latin typeface="Kalimati" panose="00000400000000000000" pitchFamily="2"/>
                          <a:ea typeface="+mn-ea"/>
                          <a:cs typeface="Kalimati" panose="00000400000000000000" pitchFamily="2"/>
                        </a:rPr>
                        <a:t>48.</a:t>
                      </a:r>
                      <a:r>
                        <a:rPr lang="ne-NP" sz="1400" b="0" i="0" u="none" strike="noStrike" kern="1200" dirty="0">
                          <a:solidFill>
                            <a:schemeClr val="tx1"/>
                          </a:solidFill>
                          <a:effectLst/>
                          <a:latin typeface="Kalimati" panose="00000400000000000000" pitchFamily="2"/>
                          <a:ea typeface="+mn-ea"/>
                          <a:cs typeface="Kalimati" panose="00000400000000000000" pitchFamily="2"/>
                        </a:rPr>
                        <a:t>४५</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9525" marR="9525" marT="9525" marB="0" anchor="ctr">
                    <a:solidFill>
                      <a:schemeClr val="bg1"/>
                    </a:solidFill>
                  </a:tcPr>
                </a:tc>
                <a:tc>
                  <a:txBody>
                    <a:bodyPr/>
                    <a:lstStyle/>
                    <a:p>
                      <a:pPr algn="ctr" rtl="0"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४</a:t>
                      </a:r>
                      <a:r>
                        <a:rPr lang="en-US" sz="1400" b="0" i="0" u="none" strike="noStrike" kern="1200" dirty="0">
                          <a:solidFill>
                            <a:schemeClr val="tx1"/>
                          </a:solidFill>
                          <a:effectLst/>
                          <a:latin typeface="Kalimati" panose="00000400000000000000" pitchFamily="2"/>
                          <a:ea typeface="+mn-ea"/>
                          <a:cs typeface="Kalimati" panose="00000400000000000000" pitchFamily="2"/>
                        </a:rPr>
                        <a:t>.</a:t>
                      </a:r>
                      <a:r>
                        <a:rPr lang="ne-NP" sz="1400" b="0" i="0" u="none" strike="noStrike" kern="1200" dirty="0">
                          <a:solidFill>
                            <a:schemeClr val="tx1"/>
                          </a:solidFill>
                          <a:effectLst/>
                          <a:latin typeface="Kalimati" panose="00000400000000000000" pitchFamily="2"/>
                          <a:ea typeface="+mn-ea"/>
                          <a:cs typeface="Kalimati" panose="00000400000000000000" pitchFamily="2"/>
                        </a:rPr>
                        <a:t>६७</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९</a:t>
                      </a:r>
                      <a:r>
                        <a:rPr lang="en-US" sz="1400" b="0" i="0" u="none" strike="noStrike" kern="1200" dirty="0">
                          <a:solidFill>
                            <a:schemeClr val="tx1"/>
                          </a:solidFill>
                          <a:effectLst/>
                          <a:latin typeface="Kalimati" panose="00000400000000000000" pitchFamily="2"/>
                          <a:ea typeface="+mn-ea"/>
                          <a:cs typeface="Kalimati" panose="00000400000000000000" pitchFamily="2"/>
                        </a:rPr>
                        <a:t>.</a:t>
                      </a:r>
                      <a:r>
                        <a:rPr lang="ne-NP" sz="1400" b="0" i="0" u="none" strike="noStrike" kern="1200" dirty="0">
                          <a:solidFill>
                            <a:schemeClr val="tx1"/>
                          </a:solidFill>
                          <a:effectLst/>
                          <a:latin typeface="Kalimati" panose="00000400000000000000" pitchFamily="2"/>
                          <a:ea typeface="+mn-ea"/>
                          <a:cs typeface="Kalimati" panose="00000400000000000000" pitchFamily="2"/>
                        </a:rPr>
                        <a:t>६३</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53.29</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45.77</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85.88</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extLst>
                  <a:ext uri="{0D108BD9-81ED-4DB2-BD59-A6C34878D82A}">
                    <a16:rowId xmlns:a16="http://schemas.microsoft.com/office/drawing/2014/main" val="2584067108"/>
                  </a:ext>
                </a:extLst>
              </a:tr>
              <a:tr h="435791">
                <a:tc>
                  <a:txBody>
                    <a:bodyPr/>
                    <a:lstStyle/>
                    <a:p>
                      <a:pPr algn="ctr"/>
                      <a:r>
                        <a:rPr lang="ne-NP" sz="1400" b="1" dirty="0">
                          <a:cs typeface="Kalimati" panose="00000400000000000000" pitchFamily="2"/>
                        </a:rPr>
                        <a:t>अन्य राजस्व</a:t>
                      </a:r>
                      <a:endParaRPr lang="en-GB" sz="1400" b="1" dirty="0">
                        <a:cs typeface="Kalimati" panose="00000400000000000000" pitchFamily="2"/>
                      </a:endParaRPr>
                    </a:p>
                  </a:txBody>
                  <a:tcPr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453.26</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455.74</a:t>
                      </a:r>
                    </a:p>
                  </a:txBody>
                  <a:tcPr marL="6589" marR="6589" marT="6589" marB="0" anchor="ctr"/>
                </a:tc>
                <a:tc>
                  <a:txBody>
                    <a:bodyPr/>
                    <a:lstStyle/>
                    <a:p>
                      <a:pPr algn="ctr" fontAlgn="ctr"/>
                      <a:r>
                        <a:rPr lang="en-US" sz="1400" b="0" i="0" u="none" strike="noStrike" dirty="0">
                          <a:solidFill>
                            <a:srgbClr val="000000"/>
                          </a:solidFill>
                          <a:effectLst/>
                          <a:latin typeface="Kalimati" panose="00000400000000000000" pitchFamily="2"/>
                          <a:cs typeface="Kalimati" panose="00000400000000000000" pitchFamily="2"/>
                        </a:rPr>
                        <a:t>100.55</a:t>
                      </a: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682.13</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632.32</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ctr"/>
                      <a:r>
                        <a:rPr lang="ne-NP" sz="1400" b="0" i="0" u="none" strike="noStrike" dirty="0">
                          <a:solidFill>
                            <a:srgbClr val="000000"/>
                          </a:solidFill>
                          <a:effectLst/>
                          <a:latin typeface="Kalimati" panose="00000400000000000000" pitchFamily="2"/>
                          <a:cs typeface="Kalimati" panose="00000400000000000000" pitchFamily="2"/>
                        </a:rPr>
                        <a:t>92.70</a:t>
                      </a:r>
                      <a:endParaRPr lang="en-US" sz="1400" b="0" i="0" u="none" strike="noStrike" dirty="0">
                        <a:solidFill>
                          <a:srgbClr val="000000"/>
                        </a:solidFill>
                        <a:effectLst/>
                        <a:latin typeface="Kalimati" panose="00000400000000000000" pitchFamily="2"/>
                        <a:cs typeface="Kalimati" panose="00000400000000000000" pitchFamily="2"/>
                      </a:endParaRPr>
                    </a:p>
                  </a:txBody>
                  <a:tcPr marL="6589" marR="6589" marT="6589" marB="0" anchor="ctr"/>
                </a:tc>
                <a:tc>
                  <a:txBody>
                    <a:bodyPr/>
                    <a:lstStyle/>
                    <a:p>
                      <a:pPr algn="ctr" fontAlgn="b"/>
                      <a:r>
                        <a:rPr lang="en-US" sz="1400" b="0" i="0" u="none" strike="noStrike" kern="1200" dirty="0">
                          <a:solidFill>
                            <a:schemeClr val="tx1"/>
                          </a:solidFill>
                          <a:effectLst/>
                          <a:latin typeface="Kalimati" panose="00000400000000000000" pitchFamily="2"/>
                          <a:ea typeface="+mn-ea"/>
                          <a:cs typeface="Kalimati" panose="00000400000000000000" pitchFamily="2"/>
                        </a:rPr>
                        <a:t>57</a:t>
                      </a:r>
                      <a:r>
                        <a:rPr lang="ne-NP" sz="1400" b="0" i="0" u="none" strike="noStrike" kern="1200" dirty="0">
                          <a:solidFill>
                            <a:schemeClr val="tx1"/>
                          </a:solidFill>
                          <a:effectLst/>
                          <a:latin typeface="Kalimati" panose="00000400000000000000" pitchFamily="2"/>
                          <a:ea typeface="+mn-ea"/>
                          <a:cs typeface="Kalimati" panose="00000400000000000000" pitchFamily="2"/>
                        </a:rPr>
                        <a:t>४</a:t>
                      </a:r>
                      <a:r>
                        <a:rPr lang="en-US" sz="1400" b="0" i="0" u="none" strike="noStrike" kern="1200" dirty="0">
                          <a:solidFill>
                            <a:schemeClr val="tx1"/>
                          </a:solidFill>
                          <a:effectLst/>
                          <a:latin typeface="Kalimati" panose="00000400000000000000" pitchFamily="2"/>
                          <a:ea typeface="+mn-ea"/>
                          <a:cs typeface="Kalimati" panose="00000400000000000000" pitchFamily="2"/>
                        </a:rPr>
                        <a:t>.</a:t>
                      </a:r>
                      <a:r>
                        <a:rPr lang="ne-NP" sz="1400" b="0" i="0" u="none" strike="noStrike" kern="1200" dirty="0">
                          <a:solidFill>
                            <a:schemeClr val="tx1"/>
                          </a:solidFill>
                          <a:effectLst/>
                          <a:latin typeface="Kalimati" panose="00000400000000000000" pitchFamily="2"/>
                          <a:ea typeface="+mn-ea"/>
                          <a:cs typeface="Kalimati" panose="00000400000000000000" pitchFamily="2"/>
                        </a:rPr>
                        <a:t>०</a:t>
                      </a:r>
                      <a:r>
                        <a:rPr lang="en-US" sz="1400" b="0" i="0" u="none" strike="noStrike" kern="1200" dirty="0">
                          <a:solidFill>
                            <a:schemeClr val="tx1"/>
                          </a:solidFill>
                          <a:effectLst/>
                          <a:latin typeface="Kalimati" panose="00000400000000000000" pitchFamily="2"/>
                          <a:ea typeface="+mn-ea"/>
                          <a:cs typeface="Kalimati" panose="00000400000000000000" pitchFamily="2"/>
                        </a:rPr>
                        <a:t>3</a:t>
                      </a:r>
                    </a:p>
                  </a:txBody>
                  <a:tcPr marL="9525" marR="9525" marT="9525" marB="0" anchor="ctr">
                    <a:solidFill>
                      <a:schemeClr val="bg1"/>
                    </a:solidFill>
                  </a:tcPr>
                </a:tc>
                <a:tc>
                  <a:txBody>
                    <a:bodyPr/>
                    <a:lstStyle/>
                    <a:p>
                      <a:pPr algn="ctr" fontAlgn="b"/>
                      <a:r>
                        <a:rPr lang="ne-NP" sz="1400" b="0" i="0" u="none" strike="noStrike" kern="1200" dirty="0">
                          <a:solidFill>
                            <a:schemeClr val="tx1"/>
                          </a:solidFill>
                          <a:effectLst/>
                          <a:latin typeface="Kalimati" panose="00000400000000000000" pitchFamily="2"/>
                          <a:ea typeface="+mn-ea"/>
                          <a:cs typeface="Kalimati" panose="00000400000000000000" pitchFamily="2"/>
                        </a:rPr>
                        <a:t>३३४</a:t>
                      </a:r>
                      <a:r>
                        <a:rPr lang="en-US" sz="1400" b="0" i="0" u="none" strike="noStrike" kern="1200" dirty="0">
                          <a:solidFill>
                            <a:schemeClr val="tx1"/>
                          </a:solidFill>
                          <a:effectLst/>
                          <a:latin typeface="Kalimati" panose="00000400000000000000" pitchFamily="2"/>
                          <a:ea typeface="+mn-ea"/>
                          <a:cs typeface="Kalimati" panose="00000400000000000000" pitchFamily="2"/>
                        </a:rPr>
                        <a:t>.</a:t>
                      </a:r>
                      <a:r>
                        <a:rPr lang="ne-NP" sz="1400" b="0" i="0" u="none" strike="noStrike" kern="1200" dirty="0">
                          <a:solidFill>
                            <a:schemeClr val="tx1"/>
                          </a:solidFill>
                          <a:effectLst/>
                          <a:latin typeface="Kalimati" panose="00000400000000000000" pitchFamily="2"/>
                          <a:ea typeface="+mn-ea"/>
                          <a:cs typeface="Kalimati" panose="00000400000000000000" pitchFamily="2"/>
                        </a:rPr>
                        <a:t>०५</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9525" marR="9525" marT="9525" marB="0" anchor="ctr">
                    <a:solidFill>
                      <a:schemeClr val="bg1"/>
                    </a:solidFill>
                  </a:tcPr>
                </a:tc>
                <a:tc>
                  <a:txBody>
                    <a:bodyPr/>
                    <a:lstStyle/>
                    <a:p>
                      <a:pPr algn="ctr" fontAlgn="ctr"/>
                      <a:r>
                        <a:rPr lang="ne-NP" sz="1400" b="0" i="0" u="none" strike="noStrike" kern="1200" dirty="0">
                          <a:solidFill>
                            <a:schemeClr val="tx1"/>
                          </a:solidFill>
                          <a:effectLst/>
                          <a:latin typeface="Kalimati" panose="00000400000000000000" pitchFamily="2"/>
                          <a:ea typeface="+mn-ea"/>
                          <a:cs typeface="Kalimati" panose="00000400000000000000" pitchFamily="2"/>
                        </a:rPr>
                        <a:t>५८</a:t>
                      </a:r>
                      <a:r>
                        <a:rPr lang="en-US" sz="1400" b="0" i="0" u="none" strike="noStrike" kern="1200" dirty="0">
                          <a:solidFill>
                            <a:schemeClr val="tx1"/>
                          </a:solidFill>
                          <a:effectLst/>
                          <a:latin typeface="Kalimati" panose="00000400000000000000" pitchFamily="2"/>
                          <a:ea typeface="+mn-ea"/>
                          <a:cs typeface="Kalimati" panose="00000400000000000000" pitchFamily="2"/>
                        </a:rPr>
                        <a:t>.</a:t>
                      </a:r>
                      <a:r>
                        <a:rPr lang="ne-NP" sz="1400" b="0" i="0" u="none" strike="noStrike" kern="1200" dirty="0">
                          <a:solidFill>
                            <a:schemeClr val="tx1"/>
                          </a:solidFill>
                          <a:effectLst/>
                          <a:latin typeface="Kalimati" panose="00000400000000000000" pitchFamily="2"/>
                          <a:ea typeface="+mn-ea"/>
                          <a:cs typeface="Kalimati" panose="00000400000000000000" pitchFamily="2"/>
                        </a:rPr>
                        <a:t>१९</a:t>
                      </a:r>
                      <a:endParaRPr lang="en-US" sz="1400" b="0"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en-US" sz="1400" b="0" i="0" u="none" strike="noStrike" kern="1200" dirty="0">
                          <a:solidFill>
                            <a:schemeClr val="tx1"/>
                          </a:solidFill>
                          <a:effectLst/>
                          <a:latin typeface="Kalimati" panose="00000400000000000000" pitchFamily="2"/>
                          <a:ea typeface="+mn-ea"/>
                          <a:cs typeface="Kalimati" panose="00000400000000000000" pitchFamily="2"/>
                        </a:rPr>
                        <a:t>474</a:t>
                      </a:r>
                    </a:p>
                  </a:txBody>
                  <a:tcPr marL="6589" marR="6589" marT="6589" marB="0" anchor="ctr">
                    <a:solidFill>
                      <a:schemeClr val="bg1"/>
                    </a:solidFill>
                  </a:tcPr>
                </a:tc>
                <a:tc>
                  <a:txBody>
                    <a:bodyPr/>
                    <a:lstStyle/>
                    <a:p>
                      <a:pPr algn="ctr" fontAlgn="ctr"/>
                      <a:r>
                        <a:rPr lang="en-US" sz="1400" b="0" i="0" u="none" strike="noStrike" kern="1200" dirty="0">
                          <a:solidFill>
                            <a:schemeClr val="tx1"/>
                          </a:solidFill>
                          <a:effectLst/>
                          <a:latin typeface="Kalimati" panose="00000400000000000000" pitchFamily="2"/>
                          <a:ea typeface="+mn-ea"/>
                          <a:cs typeface="Kalimati" panose="00000400000000000000" pitchFamily="2"/>
                        </a:rPr>
                        <a:t>434.2</a:t>
                      </a:r>
                    </a:p>
                  </a:txBody>
                  <a:tcPr marL="6589" marR="6589" marT="6589" marB="0" anchor="ctr">
                    <a:solidFill>
                      <a:schemeClr val="bg1"/>
                    </a:solidFill>
                  </a:tcPr>
                </a:tc>
                <a:tc>
                  <a:txBody>
                    <a:bodyPr/>
                    <a:lstStyle/>
                    <a:p>
                      <a:pPr algn="ctr" fontAlgn="ctr"/>
                      <a:r>
                        <a:rPr lang="en-US" sz="1400" b="0" i="0" u="none" strike="noStrike" kern="1200" dirty="0">
                          <a:solidFill>
                            <a:schemeClr val="tx1"/>
                          </a:solidFill>
                          <a:effectLst/>
                          <a:latin typeface="Kalimati" panose="00000400000000000000" pitchFamily="2"/>
                          <a:ea typeface="+mn-ea"/>
                          <a:cs typeface="Kalimati" panose="00000400000000000000" pitchFamily="2"/>
                        </a:rPr>
                        <a:t>91.6</a:t>
                      </a:r>
                    </a:p>
                  </a:txBody>
                  <a:tcPr marL="6589" marR="6589" marT="6589" marB="0" anchor="ctr">
                    <a:solidFill>
                      <a:schemeClr val="bg1"/>
                    </a:solidFill>
                  </a:tcPr>
                </a:tc>
                <a:extLst>
                  <a:ext uri="{0D108BD9-81ED-4DB2-BD59-A6C34878D82A}">
                    <a16:rowId xmlns:a16="http://schemas.microsoft.com/office/drawing/2014/main" val="3881979952"/>
                  </a:ext>
                </a:extLst>
              </a:tr>
              <a:tr h="451702">
                <a:tc>
                  <a:txBody>
                    <a:bodyPr/>
                    <a:lstStyle/>
                    <a:p>
                      <a:pPr algn="ctr"/>
                      <a:r>
                        <a:rPr lang="ne-NP" sz="1400" b="1" dirty="0">
                          <a:cs typeface="Kalimati" panose="00000400000000000000" pitchFamily="2"/>
                        </a:rPr>
                        <a:t>कुल राजस्व</a:t>
                      </a:r>
                      <a:endParaRPr lang="en-GB" sz="1400" b="1" dirty="0">
                        <a:cs typeface="Kalimati" panose="00000400000000000000" pitchFamily="2"/>
                      </a:endParaRPr>
                    </a:p>
                  </a:txBody>
                  <a:tcPr anchor="ctr"/>
                </a:tc>
                <a:tc>
                  <a:txBody>
                    <a:bodyPr/>
                    <a:lstStyle/>
                    <a:p>
                      <a:pPr algn="ctr" fontAlgn="b"/>
                      <a:r>
                        <a:rPr lang="en-US" sz="1200" b="1" i="0" u="none" strike="noStrike" kern="1200" dirty="0">
                          <a:solidFill>
                            <a:srgbClr val="000000"/>
                          </a:solidFill>
                          <a:effectLst/>
                          <a:latin typeface="Kalimati" panose="00000400000000000000" pitchFamily="2"/>
                          <a:ea typeface="+mn-ea"/>
                          <a:cs typeface="Kalimati" panose="00000400000000000000" pitchFamily="2"/>
                        </a:rPr>
                        <a:t>2553.46</a:t>
                      </a:r>
                    </a:p>
                  </a:txBody>
                  <a:tcPr marL="9525" marR="9525" marT="9525" marB="0" anchor="ctr"/>
                </a:tc>
                <a:tc>
                  <a:txBody>
                    <a:bodyPr/>
                    <a:lstStyle/>
                    <a:p>
                      <a:pPr algn="ctr" fontAlgn="b"/>
                      <a:r>
                        <a:rPr lang="en-US" sz="1200" b="1" i="0" u="none" strike="noStrike" kern="1200" dirty="0">
                          <a:solidFill>
                            <a:srgbClr val="000000"/>
                          </a:solidFill>
                          <a:effectLst/>
                          <a:latin typeface="Kalimati" panose="00000400000000000000" pitchFamily="2"/>
                          <a:ea typeface="+mn-ea"/>
                          <a:cs typeface="Kalimati" panose="00000400000000000000" pitchFamily="2"/>
                        </a:rPr>
                        <a:t>2576.64</a:t>
                      </a:r>
                    </a:p>
                  </a:txBody>
                  <a:tcPr marL="9525" marR="9525" marT="9525" marB="0" anchor="ctr"/>
                </a:tc>
                <a:tc>
                  <a:txBody>
                    <a:bodyPr/>
                    <a:lstStyle/>
                    <a:p>
                      <a:pPr algn="ctr" fontAlgn="ctr"/>
                      <a:r>
                        <a:rPr lang="en-US" sz="1200" b="1" i="0" u="none" strike="noStrike" kern="1200" dirty="0">
                          <a:solidFill>
                            <a:srgbClr val="000000"/>
                          </a:solidFill>
                          <a:effectLst/>
                          <a:latin typeface="Kalimati" panose="00000400000000000000" pitchFamily="2"/>
                          <a:ea typeface="+mn-ea"/>
                          <a:cs typeface="Kalimati" panose="00000400000000000000" pitchFamily="2"/>
                        </a:rPr>
                        <a:t>100.91</a:t>
                      </a:r>
                    </a:p>
                  </a:txBody>
                  <a:tcPr marL="6589" marR="6589" marT="6589" marB="0" anchor="ctr"/>
                </a:tc>
                <a:tc>
                  <a:txBody>
                    <a:bodyPr/>
                    <a:lstStyle/>
                    <a:p>
                      <a:pPr algn="r" fontAlgn="b"/>
                      <a:r>
                        <a:rPr lang="en-US" sz="1200" b="1" i="0" u="none" strike="noStrike" kern="1200" dirty="0">
                          <a:solidFill>
                            <a:srgbClr val="000000"/>
                          </a:solidFill>
                          <a:effectLst/>
                          <a:latin typeface="Kalimati" panose="00000400000000000000" pitchFamily="2"/>
                          <a:ea typeface="+mn-ea"/>
                          <a:cs typeface="Kalimati" panose="00000400000000000000" pitchFamily="2"/>
                        </a:rPr>
                        <a:t>3106.42</a:t>
                      </a:r>
                    </a:p>
                  </a:txBody>
                  <a:tcPr marL="9525" marR="9525" marT="9525" marB="0" anchor="ctr"/>
                </a:tc>
                <a:tc>
                  <a:txBody>
                    <a:bodyPr/>
                    <a:lstStyle/>
                    <a:p>
                      <a:pPr algn="r" fontAlgn="b"/>
                      <a:r>
                        <a:rPr lang="en-US" sz="1200" b="1" i="0" u="none" strike="noStrike" kern="1200" dirty="0">
                          <a:solidFill>
                            <a:srgbClr val="000000"/>
                          </a:solidFill>
                          <a:effectLst/>
                          <a:latin typeface="Kalimati" panose="00000400000000000000" pitchFamily="2"/>
                          <a:ea typeface="+mn-ea"/>
                          <a:cs typeface="Kalimati" panose="00000400000000000000" pitchFamily="2"/>
                        </a:rPr>
                        <a:t>3250.07</a:t>
                      </a:r>
                    </a:p>
                  </a:txBody>
                  <a:tcPr marL="9525" marR="9525" marT="9525" marB="0" anchor="ctr"/>
                </a:tc>
                <a:tc>
                  <a:txBody>
                    <a:bodyPr/>
                    <a:lstStyle/>
                    <a:p>
                      <a:pPr algn="ctr" fontAlgn="ctr"/>
                      <a:r>
                        <a:rPr lang="en-US" sz="1200" b="1" i="0" u="none" strike="noStrike" dirty="0">
                          <a:solidFill>
                            <a:srgbClr val="000000"/>
                          </a:solidFill>
                          <a:effectLst/>
                          <a:latin typeface="Kalimati" panose="00000400000000000000" pitchFamily="2"/>
                          <a:cs typeface="Kalimati" panose="00000400000000000000" pitchFamily="2"/>
                        </a:rPr>
                        <a:t>104.62</a:t>
                      </a:r>
                    </a:p>
                  </a:txBody>
                  <a:tcPr marL="6589" marR="6589" marT="6589" marB="0" anchor="ctr"/>
                </a:tc>
                <a:tc>
                  <a:txBody>
                    <a:bodyPr/>
                    <a:lstStyle/>
                    <a:p>
                      <a:pPr algn="ctr" fontAlgn="b"/>
                      <a:r>
                        <a:rPr lang="en-US" sz="1200" b="1" i="0" u="none" strike="noStrike" kern="1200" dirty="0">
                          <a:solidFill>
                            <a:schemeClr val="tx1"/>
                          </a:solidFill>
                          <a:effectLst/>
                          <a:latin typeface="Kalimati" panose="00000400000000000000" pitchFamily="2"/>
                          <a:ea typeface="+mn-ea"/>
                          <a:cs typeface="Kalimati" panose="00000400000000000000" pitchFamily="2"/>
                        </a:rPr>
                        <a:t>3319.5</a:t>
                      </a:r>
                      <a:r>
                        <a:rPr lang="ne-NP" sz="1200" b="1" i="0" u="none" strike="noStrike" kern="1200" dirty="0">
                          <a:solidFill>
                            <a:schemeClr val="tx1"/>
                          </a:solidFill>
                          <a:effectLst/>
                          <a:latin typeface="Kalimati" panose="00000400000000000000" pitchFamily="2"/>
                          <a:ea typeface="+mn-ea"/>
                          <a:cs typeface="Kalimati" panose="00000400000000000000" pitchFamily="2"/>
                        </a:rPr>
                        <a:t>९</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9525" marR="9525" marT="9525" marB="0" anchor="ctr">
                    <a:solidFill>
                      <a:schemeClr val="bg1"/>
                    </a:solidFill>
                  </a:tcPr>
                </a:tc>
                <a:tc>
                  <a:txBody>
                    <a:bodyPr/>
                    <a:lstStyle/>
                    <a:p>
                      <a:pPr algn="ctr" fontAlgn="b"/>
                      <a:r>
                        <a:rPr lang="en-US" sz="1200" b="1" i="0" u="none" strike="noStrike" kern="1200" dirty="0">
                          <a:solidFill>
                            <a:schemeClr val="tx1"/>
                          </a:solidFill>
                          <a:effectLst/>
                          <a:latin typeface="Kalimati" panose="00000400000000000000" pitchFamily="2"/>
                          <a:ea typeface="+mn-ea"/>
                          <a:cs typeface="Kalimati" panose="00000400000000000000" pitchFamily="2"/>
                        </a:rPr>
                        <a:t>2</a:t>
                      </a:r>
                      <a:r>
                        <a:rPr lang="ne-NP" sz="1200" b="1" i="0" u="none" strike="noStrike" kern="1200" dirty="0">
                          <a:solidFill>
                            <a:schemeClr val="tx1"/>
                          </a:solidFill>
                          <a:effectLst/>
                          <a:latin typeface="Kalimati" panose="00000400000000000000" pitchFamily="2"/>
                          <a:ea typeface="+mn-ea"/>
                          <a:cs typeface="Kalimati" panose="00000400000000000000" pitchFamily="2"/>
                        </a:rPr>
                        <a:t>४३५</a:t>
                      </a:r>
                      <a:r>
                        <a:rPr lang="en-US" sz="1200" b="1" i="0" u="none" strike="noStrike" kern="1200" dirty="0">
                          <a:solidFill>
                            <a:schemeClr val="tx1"/>
                          </a:solidFill>
                          <a:effectLst/>
                          <a:latin typeface="Kalimati" panose="00000400000000000000" pitchFamily="2"/>
                          <a:ea typeface="+mn-ea"/>
                          <a:cs typeface="Kalimati" panose="00000400000000000000" pitchFamily="2"/>
                        </a:rPr>
                        <a:t>.</a:t>
                      </a:r>
                      <a:r>
                        <a:rPr lang="ne-NP" sz="1200" b="1" i="0" u="none" strike="noStrike" kern="1200" dirty="0">
                          <a:solidFill>
                            <a:schemeClr val="tx1"/>
                          </a:solidFill>
                          <a:effectLst/>
                          <a:latin typeface="Kalimati" panose="00000400000000000000" pitchFamily="2"/>
                          <a:ea typeface="+mn-ea"/>
                          <a:cs typeface="Kalimati" panose="00000400000000000000" pitchFamily="2"/>
                        </a:rPr>
                        <a:t>४२</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9525" marR="9525" marT="9525" marB="0" anchor="ctr">
                    <a:solidFill>
                      <a:schemeClr val="bg1"/>
                    </a:solidFill>
                  </a:tcPr>
                </a:tc>
                <a:tc>
                  <a:txBody>
                    <a:bodyPr/>
                    <a:lstStyle/>
                    <a:p>
                      <a:pPr algn="ctr" fontAlgn="ctr"/>
                      <a:r>
                        <a:rPr lang="en-US" sz="1200" b="1" i="0" u="none" strike="noStrike" kern="1200" dirty="0">
                          <a:solidFill>
                            <a:schemeClr val="tx1"/>
                          </a:solidFill>
                          <a:effectLst/>
                          <a:latin typeface="Kalimati" panose="00000400000000000000" pitchFamily="2"/>
                          <a:ea typeface="+mn-ea"/>
                          <a:cs typeface="Kalimati" panose="00000400000000000000" pitchFamily="2"/>
                        </a:rPr>
                        <a:t>7</a:t>
                      </a:r>
                      <a:r>
                        <a:rPr lang="ne-NP" sz="1200" b="1" i="0" u="none" strike="noStrike" kern="1200" dirty="0">
                          <a:solidFill>
                            <a:schemeClr val="tx1"/>
                          </a:solidFill>
                          <a:effectLst/>
                          <a:latin typeface="Kalimati" panose="00000400000000000000" pitchFamily="2"/>
                          <a:ea typeface="+mn-ea"/>
                          <a:cs typeface="Kalimati" panose="00000400000000000000" pitchFamily="2"/>
                        </a:rPr>
                        <a:t>३</a:t>
                      </a:r>
                      <a:r>
                        <a:rPr lang="en-US" sz="1200" b="1" i="0" u="none" strike="noStrike" kern="1200" dirty="0">
                          <a:solidFill>
                            <a:schemeClr val="tx1"/>
                          </a:solidFill>
                          <a:effectLst/>
                          <a:latin typeface="Kalimati" panose="00000400000000000000" pitchFamily="2"/>
                          <a:ea typeface="+mn-ea"/>
                          <a:cs typeface="Kalimati" panose="00000400000000000000" pitchFamily="2"/>
                        </a:rPr>
                        <a:t>.</a:t>
                      </a:r>
                      <a:r>
                        <a:rPr lang="ne-NP" sz="1200" b="1" i="0" u="none" strike="noStrike" kern="1200" dirty="0">
                          <a:solidFill>
                            <a:schemeClr val="tx1"/>
                          </a:solidFill>
                          <a:effectLst/>
                          <a:latin typeface="Kalimati" panose="00000400000000000000" pitchFamily="2"/>
                          <a:ea typeface="+mn-ea"/>
                          <a:cs typeface="Kalimati" panose="00000400000000000000" pitchFamily="2"/>
                        </a:rPr>
                        <a:t>३७</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200" b="1" i="0" u="none" strike="noStrike" kern="1200" dirty="0">
                          <a:solidFill>
                            <a:schemeClr val="tx1"/>
                          </a:solidFill>
                          <a:effectLst/>
                          <a:latin typeface="Kalimati" panose="00000400000000000000" pitchFamily="2"/>
                          <a:ea typeface="+mn-ea"/>
                          <a:cs typeface="Kalimati" panose="00000400000000000000" pitchFamily="2"/>
                        </a:rPr>
                        <a:t>3044.2</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200" b="1" i="0" u="none" strike="noStrike" kern="1200" dirty="0">
                          <a:solidFill>
                            <a:schemeClr val="tx1"/>
                          </a:solidFill>
                          <a:effectLst/>
                          <a:latin typeface="Kalimati" panose="00000400000000000000" pitchFamily="2"/>
                          <a:ea typeface="+mn-ea"/>
                          <a:cs typeface="Kalimati" panose="00000400000000000000" pitchFamily="2"/>
                        </a:rPr>
                        <a:t>2550.42</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tc>
                  <a:txBody>
                    <a:bodyPr/>
                    <a:lstStyle/>
                    <a:p>
                      <a:pPr algn="ctr" fontAlgn="ctr"/>
                      <a:r>
                        <a:rPr lang="ne-NP" sz="1200" b="1" i="0" u="none" strike="noStrike" kern="1200" dirty="0">
                          <a:solidFill>
                            <a:schemeClr val="tx1"/>
                          </a:solidFill>
                          <a:effectLst/>
                          <a:latin typeface="Kalimati" panose="00000400000000000000" pitchFamily="2"/>
                          <a:ea typeface="+mn-ea"/>
                          <a:cs typeface="Kalimati" panose="00000400000000000000" pitchFamily="2"/>
                        </a:rPr>
                        <a:t>83.78</a:t>
                      </a:r>
                      <a:endParaRPr lang="en-US" sz="1200" b="1" i="0" u="none" strike="noStrike" kern="1200" dirty="0">
                        <a:solidFill>
                          <a:schemeClr val="tx1"/>
                        </a:solidFill>
                        <a:effectLst/>
                        <a:latin typeface="Kalimati" panose="00000400000000000000" pitchFamily="2"/>
                        <a:ea typeface="+mn-ea"/>
                        <a:cs typeface="Kalimati" panose="00000400000000000000" pitchFamily="2"/>
                      </a:endParaRPr>
                    </a:p>
                  </a:txBody>
                  <a:tcPr marL="6589" marR="6589" marT="6589" marB="0" anchor="ctr">
                    <a:solidFill>
                      <a:schemeClr val="bg1"/>
                    </a:solidFill>
                  </a:tcPr>
                </a:tc>
                <a:extLst>
                  <a:ext uri="{0D108BD9-81ED-4DB2-BD59-A6C34878D82A}">
                    <a16:rowId xmlns:a16="http://schemas.microsoft.com/office/drawing/2014/main" val="3458790150"/>
                  </a:ext>
                </a:extLst>
              </a:tr>
            </a:tbl>
          </a:graphicData>
        </a:graphic>
      </p:graphicFrame>
    </p:spTree>
    <p:extLst>
      <p:ext uri="{BB962C8B-B14F-4D97-AF65-F5344CB8AC3E}">
        <p14:creationId xmlns:p14="http://schemas.microsoft.com/office/powerpoint/2010/main" val="4097402909"/>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0258" y="436604"/>
            <a:ext cx="10513541" cy="1008475"/>
          </a:xfrm>
        </p:spPr>
        <p:txBody>
          <a:bodyPr>
            <a:normAutofit/>
          </a:bodyPr>
          <a:lstStyle/>
          <a:p>
            <a:r>
              <a:rPr lang="ne-NP" sz="2800" dirty="0"/>
              <a:t>आर्थिक वर्ष 2080/81 को आय विवरण</a:t>
            </a:r>
            <a:endParaRPr lang="en-US" sz="28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66642783"/>
              </p:ext>
            </p:extLst>
          </p:nvPr>
        </p:nvGraphicFramePr>
        <p:xfrm>
          <a:off x="838200" y="1825625"/>
          <a:ext cx="10515600" cy="4400550"/>
        </p:xfrm>
        <a:graphic>
          <a:graphicData uri="http://schemas.openxmlformats.org/drawingml/2006/table">
            <a:tbl>
              <a:tblPr firstRow="1" bandRow="1">
                <a:tableStyleId>{5C22544A-7EE6-4342-B048-85BDC9FD1C3A}</a:tableStyleId>
              </a:tblPr>
              <a:tblGrid>
                <a:gridCol w="2621692">
                  <a:extLst>
                    <a:ext uri="{9D8B030D-6E8A-4147-A177-3AD203B41FA5}">
                      <a16:colId xmlns:a16="http://schemas.microsoft.com/office/drawing/2014/main" val="20000"/>
                    </a:ext>
                  </a:extLst>
                </a:gridCol>
                <a:gridCol w="1993557">
                  <a:extLst>
                    <a:ext uri="{9D8B030D-6E8A-4147-A177-3AD203B41FA5}">
                      <a16:colId xmlns:a16="http://schemas.microsoft.com/office/drawing/2014/main" val="20001"/>
                    </a:ext>
                  </a:extLst>
                </a:gridCol>
                <a:gridCol w="2232454">
                  <a:extLst>
                    <a:ext uri="{9D8B030D-6E8A-4147-A177-3AD203B41FA5}">
                      <a16:colId xmlns:a16="http://schemas.microsoft.com/office/drawing/2014/main" val="20002"/>
                    </a:ext>
                  </a:extLst>
                </a:gridCol>
                <a:gridCol w="1564777">
                  <a:extLst>
                    <a:ext uri="{9D8B030D-6E8A-4147-A177-3AD203B41FA5}">
                      <a16:colId xmlns:a16="http://schemas.microsoft.com/office/drawing/2014/main" val="20003"/>
                    </a:ext>
                  </a:extLst>
                </a:gridCol>
                <a:gridCol w="2103120">
                  <a:extLst>
                    <a:ext uri="{9D8B030D-6E8A-4147-A177-3AD203B41FA5}">
                      <a16:colId xmlns:a16="http://schemas.microsoft.com/office/drawing/2014/main" val="20004"/>
                    </a:ext>
                  </a:extLst>
                </a:gridCol>
              </a:tblGrid>
              <a:tr h="370840">
                <a:tc>
                  <a:txBody>
                    <a:bodyPr/>
                    <a:lstStyle/>
                    <a:p>
                      <a:pPr>
                        <a:lnSpc>
                          <a:spcPct val="150000"/>
                        </a:lnSpc>
                      </a:pPr>
                      <a:r>
                        <a:rPr lang="ne-NP" dirty="0">
                          <a:cs typeface="Kalimati" panose="00000400000000000000" pitchFamily="2"/>
                        </a:rPr>
                        <a:t>राजस्व</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२०८०/८१</a:t>
                      </a:r>
                      <a:r>
                        <a:rPr lang="ne-NP" baseline="0" dirty="0">
                          <a:cs typeface="Kalimati" panose="00000400000000000000" pitchFamily="2"/>
                        </a:rPr>
                        <a:t> को अनुमान</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२०८०/८१</a:t>
                      </a:r>
                      <a:r>
                        <a:rPr lang="ne-NP" baseline="0" dirty="0">
                          <a:cs typeface="Kalimati" panose="00000400000000000000" pitchFamily="2"/>
                        </a:rPr>
                        <a:t> </a:t>
                      </a:r>
                      <a:r>
                        <a:rPr lang="ne-NP" dirty="0">
                          <a:cs typeface="Kalimati" panose="00000400000000000000" pitchFamily="2"/>
                        </a:rPr>
                        <a:t>को आय</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 प्राप्त प्रतिशत</a:t>
                      </a:r>
                      <a:endParaRPr lang="en-US" dirty="0">
                        <a:cs typeface="Kalimati" panose="00000400000000000000" pitchFamily="2"/>
                      </a:endParaRPr>
                    </a:p>
                  </a:txBody>
                  <a:tcPr/>
                </a:tc>
                <a:tc>
                  <a:txBody>
                    <a:bodyPr/>
                    <a:lstStyle/>
                    <a:p>
                      <a:pPr>
                        <a:lnSpc>
                          <a:spcPct val="150000"/>
                        </a:lnSpc>
                      </a:pPr>
                      <a:r>
                        <a:rPr lang="ne-NP" dirty="0">
                          <a:cs typeface="Kalimati" panose="00000400000000000000" pitchFamily="2"/>
                        </a:rPr>
                        <a:t>कैफियत</a:t>
                      </a:r>
                      <a:endParaRPr lang="en-US" dirty="0">
                        <a:cs typeface="Kalimati" panose="00000400000000000000" pitchFamily="2"/>
                      </a:endParaRPr>
                    </a:p>
                  </a:txBody>
                  <a:tcPr/>
                </a:tc>
                <a:extLst>
                  <a:ext uri="{0D108BD9-81ED-4DB2-BD59-A6C34878D82A}">
                    <a16:rowId xmlns:a16="http://schemas.microsoft.com/office/drawing/2014/main" val="10000"/>
                  </a:ext>
                </a:extLst>
              </a:tr>
              <a:tr h="370840">
                <a:tc>
                  <a:txBody>
                    <a:bodyPr/>
                    <a:lstStyle/>
                    <a:p>
                      <a:pPr>
                        <a:lnSpc>
                          <a:spcPct val="150000"/>
                        </a:lnSpc>
                      </a:pPr>
                      <a:r>
                        <a:rPr lang="ne-NP" dirty="0">
                          <a:cs typeface="Kalimati" panose="00000400000000000000" pitchFamily="2"/>
                        </a:rPr>
                        <a:t>वाँडफाँटबाट</a:t>
                      </a:r>
                      <a:r>
                        <a:rPr lang="ne-NP" baseline="0" dirty="0">
                          <a:cs typeface="Kalimati" panose="00000400000000000000" pitchFamily="2"/>
                        </a:rPr>
                        <a:t> प्राप्त हुने राजस्व</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२६८६</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२१८४</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८१.७५</a:t>
                      </a:r>
                      <a:r>
                        <a:rPr lang="en-US" dirty="0">
                          <a:cs typeface="Kalimati" panose="00000400000000000000" pitchFamily="2"/>
                        </a:rPr>
                        <a:t>%</a:t>
                      </a: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1"/>
                  </a:ext>
                </a:extLst>
              </a:tr>
              <a:tr h="370840">
                <a:tc>
                  <a:txBody>
                    <a:bodyPr/>
                    <a:lstStyle/>
                    <a:p>
                      <a:pPr>
                        <a:lnSpc>
                          <a:spcPct val="150000"/>
                        </a:lnSpc>
                      </a:pPr>
                      <a:r>
                        <a:rPr lang="ne-NP" dirty="0">
                          <a:cs typeface="Kalimati" panose="00000400000000000000" pitchFamily="2"/>
                        </a:rPr>
                        <a:t>संघीय</a:t>
                      </a:r>
                      <a:r>
                        <a:rPr lang="ne-NP" baseline="0" dirty="0">
                          <a:cs typeface="Kalimati" panose="00000400000000000000" pitchFamily="2"/>
                        </a:rPr>
                        <a:t> सरकारबाट प्राप्त अनुदान</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१७८१</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१३७१</a:t>
                      </a:r>
                      <a:endParaRPr lang="en-US" dirty="0">
                        <a:cs typeface="Kalimati" panose="00000400000000000000" pitchFamily="2"/>
                      </a:endParaRPr>
                    </a:p>
                  </a:txBody>
                  <a:tcPr/>
                </a:tc>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ne-NP" dirty="0">
                          <a:cs typeface="Kalimati" panose="00000400000000000000" pitchFamily="2"/>
                        </a:rPr>
                        <a:t>७७.०१</a:t>
                      </a:r>
                      <a:r>
                        <a:rPr lang="en-US" dirty="0">
                          <a:cs typeface="Kalimati" panose="00000400000000000000" pitchFamily="2"/>
                        </a:rPr>
                        <a:t>%</a:t>
                      </a:r>
                    </a:p>
                    <a:p>
                      <a:pPr algn="r">
                        <a:lnSpc>
                          <a:spcPct val="150000"/>
                        </a:lnSpc>
                      </a:pPr>
                      <a:endParaRPr lang="en-US" dirty="0">
                        <a:cs typeface="Kalimati" panose="00000400000000000000" pitchFamily="2"/>
                      </a:endParaRP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2"/>
                  </a:ext>
                </a:extLst>
              </a:tr>
              <a:tr h="370840">
                <a:tc>
                  <a:txBody>
                    <a:bodyPr/>
                    <a:lstStyle/>
                    <a:p>
                      <a:pPr>
                        <a:lnSpc>
                          <a:spcPct val="150000"/>
                        </a:lnSpc>
                      </a:pPr>
                      <a:r>
                        <a:rPr lang="ne-NP" dirty="0">
                          <a:cs typeface="Kalimati" panose="00000400000000000000" pitchFamily="2"/>
                        </a:rPr>
                        <a:t>प्रदेश सरकारको श्रोतबाट संकलित</a:t>
                      </a:r>
                      <a:r>
                        <a:rPr lang="ne-NP" baseline="0" dirty="0">
                          <a:cs typeface="Kalimati" panose="00000400000000000000" pitchFamily="2"/>
                        </a:rPr>
                        <a:t> राजस्व</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३७५</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३६६</a:t>
                      </a:r>
                      <a:endParaRPr lang="en-US" dirty="0">
                        <a:cs typeface="Kalimati" panose="00000400000000000000" pitchFamily="2"/>
                      </a:endParaRPr>
                    </a:p>
                  </a:txBody>
                  <a:tcPr/>
                </a:tc>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ne-NP" dirty="0">
                          <a:cs typeface="Kalimati" panose="00000400000000000000" pitchFamily="2"/>
                        </a:rPr>
                        <a:t>९७.५२</a:t>
                      </a:r>
                      <a:r>
                        <a:rPr lang="en-US" dirty="0">
                          <a:cs typeface="Kalimati" panose="00000400000000000000" pitchFamily="2"/>
                        </a:rPr>
                        <a:t>%</a:t>
                      </a:r>
                    </a:p>
                    <a:p>
                      <a:pPr algn="r">
                        <a:lnSpc>
                          <a:spcPct val="150000"/>
                        </a:lnSpc>
                      </a:pPr>
                      <a:endParaRPr lang="en-US" dirty="0">
                        <a:cs typeface="Kalimati" panose="00000400000000000000" pitchFamily="2"/>
                      </a:endParaRP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3"/>
                  </a:ext>
                </a:extLst>
              </a:tr>
              <a:tr h="370840">
                <a:tc>
                  <a:txBody>
                    <a:bodyPr/>
                    <a:lstStyle/>
                    <a:p>
                      <a:pPr>
                        <a:lnSpc>
                          <a:spcPct val="150000"/>
                        </a:lnSpc>
                      </a:pPr>
                      <a:r>
                        <a:rPr lang="ne-NP" dirty="0">
                          <a:cs typeface="Kalimati" panose="00000400000000000000" pitchFamily="2"/>
                        </a:rPr>
                        <a:t>बेरुजु तथा गत वर्षको</a:t>
                      </a:r>
                      <a:r>
                        <a:rPr lang="ne-NP" baseline="0" dirty="0">
                          <a:cs typeface="Kalimati" panose="00000400000000000000" pitchFamily="2"/>
                        </a:rPr>
                        <a:t> नगद मौज्दात</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१४४५</a:t>
                      </a:r>
                      <a:endParaRPr lang="en-US" dirty="0">
                        <a:cs typeface="Kalimati" panose="00000400000000000000" pitchFamily="2"/>
                      </a:endParaRPr>
                    </a:p>
                  </a:txBody>
                  <a:tcPr/>
                </a:tc>
                <a:tc>
                  <a:txBody>
                    <a:bodyPr/>
                    <a:lstStyle/>
                    <a:p>
                      <a:pPr algn="r">
                        <a:lnSpc>
                          <a:spcPct val="150000"/>
                        </a:lnSpc>
                      </a:pPr>
                      <a:r>
                        <a:rPr lang="ne-NP" dirty="0">
                          <a:cs typeface="Kalimati" panose="00000400000000000000" pitchFamily="2"/>
                        </a:rPr>
                        <a:t>२६९०</a:t>
                      </a:r>
                      <a:endParaRPr lang="en-US" dirty="0">
                        <a:cs typeface="Kalimati" panose="00000400000000000000" pitchFamily="2"/>
                      </a:endParaRPr>
                    </a:p>
                  </a:txBody>
                  <a:tcPr/>
                </a:tc>
                <a:tc>
                  <a:txBody>
                    <a:bodyPr/>
                    <a:lstStyle/>
                    <a:p>
                      <a:pPr marL="0" marR="0" indent="0" algn="r" defTabSz="914400" rtl="0" eaLnBrk="1" fontAlgn="auto" latinLnBrk="0" hangingPunct="1">
                        <a:lnSpc>
                          <a:spcPct val="150000"/>
                        </a:lnSpc>
                        <a:spcBef>
                          <a:spcPts val="0"/>
                        </a:spcBef>
                        <a:spcAft>
                          <a:spcPts val="0"/>
                        </a:spcAft>
                        <a:buClrTx/>
                        <a:buSzTx/>
                        <a:buFontTx/>
                        <a:buNone/>
                        <a:tabLst/>
                        <a:defRPr/>
                      </a:pPr>
                      <a:r>
                        <a:rPr lang="ne-NP" dirty="0">
                          <a:cs typeface="Kalimati" panose="00000400000000000000" pitchFamily="2"/>
                        </a:rPr>
                        <a:t>१८६.१४</a:t>
                      </a:r>
                      <a:r>
                        <a:rPr lang="en-US" dirty="0">
                          <a:cs typeface="Kalimati" panose="00000400000000000000" pitchFamily="2"/>
                        </a:rPr>
                        <a:t>%</a:t>
                      </a:r>
                    </a:p>
                    <a:p>
                      <a:pPr algn="r">
                        <a:lnSpc>
                          <a:spcPct val="150000"/>
                        </a:lnSpc>
                      </a:pPr>
                      <a:endParaRPr lang="en-US" dirty="0">
                        <a:cs typeface="Kalimati" panose="00000400000000000000" pitchFamily="2"/>
                      </a:endParaRPr>
                    </a:p>
                  </a:txBody>
                  <a:tcPr/>
                </a:tc>
                <a:tc>
                  <a:txBody>
                    <a:bodyPr/>
                    <a:lstStyle/>
                    <a:p>
                      <a:pPr>
                        <a:lnSpc>
                          <a:spcPct val="150000"/>
                        </a:lnSpc>
                      </a:pPr>
                      <a:endParaRPr lang="en-US" dirty="0">
                        <a:cs typeface="Kalimati" panose="00000400000000000000" pitchFamily="2"/>
                      </a:endParaRPr>
                    </a:p>
                  </a:txBody>
                  <a:tcPr/>
                </a:tc>
                <a:extLst>
                  <a:ext uri="{0D108BD9-81ED-4DB2-BD59-A6C34878D82A}">
                    <a16:rowId xmlns:a16="http://schemas.microsoft.com/office/drawing/2014/main" val="10004"/>
                  </a:ext>
                </a:extLst>
              </a:tr>
            </a:tbl>
          </a:graphicData>
        </a:graphic>
      </p:graphicFrame>
      <p:sp>
        <p:nvSpPr>
          <p:cNvPr id="3" name="TextBox 2"/>
          <p:cNvSpPr txBox="1"/>
          <p:nvPr/>
        </p:nvSpPr>
        <p:spPr>
          <a:xfrm>
            <a:off x="838200" y="1445079"/>
            <a:ext cx="1905000" cy="369332"/>
          </a:xfrm>
          <a:prstGeom prst="rect">
            <a:avLst/>
          </a:prstGeom>
          <a:noFill/>
        </p:spPr>
        <p:txBody>
          <a:bodyPr wrap="square" rtlCol="0">
            <a:spAutoFit/>
          </a:bodyPr>
          <a:lstStyle/>
          <a:p>
            <a:r>
              <a:rPr lang="en-US" dirty="0">
                <a:cs typeface="Kalimati" panose="00000400000000000000" pitchFamily="2"/>
              </a:rPr>
              <a:t>( </a:t>
            </a:r>
            <a:r>
              <a:rPr lang="ne-NP" dirty="0">
                <a:cs typeface="Kalimati" panose="00000400000000000000" pitchFamily="2"/>
              </a:rPr>
              <a:t>रु. करोडमा</a:t>
            </a:r>
            <a:r>
              <a:rPr lang="en-US" dirty="0">
                <a:cs typeface="Kalimati" panose="00000400000000000000" pitchFamily="2"/>
              </a:rPr>
              <a:t> )</a:t>
            </a:r>
          </a:p>
        </p:txBody>
      </p:sp>
    </p:spTree>
    <p:extLst>
      <p:ext uri="{BB962C8B-B14F-4D97-AF65-F5344CB8AC3E}">
        <p14:creationId xmlns:p14="http://schemas.microsoft.com/office/powerpoint/2010/main" val="23392743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fontAlgn="b"/>
            <a:r>
              <a:rPr lang="ne-NP" sz="2600" b="1" dirty="0">
                <a:cs typeface="Kalimati" panose="00000400000000000000" pitchFamily="2"/>
              </a:rPr>
              <a:t>विगत पाँच आ.व. को प्रदेश सरकारलाई प्राप्‍त वित्तीय हस्तान्तरणको विवरण</a:t>
            </a:r>
            <a:endParaRPr lang="ne-NP" sz="2600" b="1" dirty="0">
              <a:solidFill>
                <a:srgbClr val="000000"/>
              </a:solidFill>
              <a:latin typeface="Kalimati" panose="00000400000000000000" pitchFamily="2"/>
              <a:cs typeface="Kalimati" panose="00000400000000000000" pitchFamily="2"/>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908969523"/>
              </p:ext>
            </p:extLst>
          </p:nvPr>
        </p:nvGraphicFramePr>
        <p:xfrm>
          <a:off x="838200" y="1825625"/>
          <a:ext cx="10771908" cy="3692773"/>
        </p:xfrm>
        <a:graphic>
          <a:graphicData uri="http://schemas.openxmlformats.org/drawingml/2006/table">
            <a:tbl>
              <a:tblPr firstRow="1" bandRow="1">
                <a:tableStyleId>{BC89EF96-8CEA-46FF-86C4-4CE0E7609802}</a:tableStyleId>
              </a:tblPr>
              <a:tblGrid>
                <a:gridCol w="1538844">
                  <a:extLst>
                    <a:ext uri="{9D8B030D-6E8A-4147-A177-3AD203B41FA5}">
                      <a16:colId xmlns:a16="http://schemas.microsoft.com/office/drawing/2014/main" val="2014183946"/>
                    </a:ext>
                  </a:extLst>
                </a:gridCol>
                <a:gridCol w="1538844">
                  <a:extLst>
                    <a:ext uri="{9D8B030D-6E8A-4147-A177-3AD203B41FA5}">
                      <a16:colId xmlns:a16="http://schemas.microsoft.com/office/drawing/2014/main" val="1638829398"/>
                    </a:ext>
                  </a:extLst>
                </a:gridCol>
                <a:gridCol w="1538844">
                  <a:extLst>
                    <a:ext uri="{9D8B030D-6E8A-4147-A177-3AD203B41FA5}">
                      <a16:colId xmlns:a16="http://schemas.microsoft.com/office/drawing/2014/main" val="2284680404"/>
                    </a:ext>
                  </a:extLst>
                </a:gridCol>
                <a:gridCol w="1538844">
                  <a:extLst>
                    <a:ext uri="{9D8B030D-6E8A-4147-A177-3AD203B41FA5}">
                      <a16:colId xmlns:a16="http://schemas.microsoft.com/office/drawing/2014/main" val="1521966890"/>
                    </a:ext>
                  </a:extLst>
                </a:gridCol>
                <a:gridCol w="1538844">
                  <a:extLst>
                    <a:ext uri="{9D8B030D-6E8A-4147-A177-3AD203B41FA5}">
                      <a16:colId xmlns:a16="http://schemas.microsoft.com/office/drawing/2014/main" val="2736588683"/>
                    </a:ext>
                  </a:extLst>
                </a:gridCol>
                <a:gridCol w="1538844">
                  <a:extLst>
                    <a:ext uri="{9D8B030D-6E8A-4147-A177-3AD203B41FA5}">
                      <a16:colId xmlns:a16="http://schemas.microsoft.com/office/drawing/2014/main" val="142603444"/>
                    </a:ext>
                  </a:extLst>
                </a:gridCol>
                <a:gridCol w="1538844">
                  <a:extLst>
                    <a:ext uri="{9D8B030D-6E8A-4147-A177-3AD203B41FA5}">
                      <a16:colId xmlns:a16="http://schemas.microsoft.com/office/drawing/2014/main" val="3850184538"/>
                    </a:ext>
                  </a:extLst>
                </a:gridCol>
              </a:tblGrid>
              <a:tr h="674467">
                <a:tc>
                  <a:txBody>
                    <a:bodyPr/>
                    <a:lstStyle/>
                    <a:p>
                      <a:pPr algn="ctr" rtl="0" fontAlgn="b"/>
                      <a:r>
                        <a:rPr lang="ne-NP" sz="1600" b="1" i="0" u="none" strike="noStrike" dirty="0">
                          <a:solidFill>
                            <a:srgbClr val="000000"/>
                          </a:solidFill>
                          <a:effectLst/>
                          <a:latin typeface="Arial" panose="020B0604020202020204" pitchFamily="34" charset="0"/>
                          <a:cs typeface="Kalimati" panose="00000400000000000000" pitchFamily="2"/>
                        </a:rPr>
                        <a:t>आ.व.</a:t>
                      </a:r>
                    </a:p>
                  </a:txBody>
                  <a:tcPr marL="9525" marR="9525" marT="9525" marB="0" anchor="ctr"/>
                </a:tc>
                <a:tc>
                  <a:txBody>
                    <a:bodyPr/>
                    <a:lstStyle/>
                    <a:p>
                      <a:pPr algn="ctr" rtl="0" fontAlgn="b"/>
                      <a:r>
                        <a:rPr lang="ne-NP" sz="1600" b="1" i="0" u="none" strike="noStrike">
                          <a:solidFill>
                            <a:srgbClr val="000000"/>
                          </a:solidFill>
                          <a:effectLst/>
                          <a:latin typeface="Arial" panose="020B0604020202020204" pitchFamily="34" charset="0"/>
                          <a:cs typeface="Kalimati" panose="00000400000000000000" pitchFamily="2"/>
                        </a:rPr>
                        <a:t>समानीकरण अनुदान</a:t>
                      </a:r>
                    </a:p>
                  </a:txBody>
                  <a:tcPr marL="9525" marR="9525" marT="9525" marB="0" anchor="ctr"/>
                </a:tc>
                <a:tc>
                  <a:txBody>
                    <a:bodyPr/>
                    <a:lstStyle/>
                    <a:p>
                      <a:pPr algn="ctr" rtl="0" fontAlgn="b"/>
                      <a:r>
                        <a:rPr lang="ne-NP" sz="1600" b="1" i="0" u="none" strike="noStrike">
                          <a:solidFill>
                            <a:srgbClr val="000000"/>
                          </a:solidFill>
                          <a:effectLst/>
                          <a:latin typeface="Arial" panose="020B0604020202020204" pitchFamily="34" charset="0"/>
                          <a:cs typeface="Kalimati" panose="00000400000000000000" pitchFamily="2"/>
                        </a:rPr>
                        <a:t>सशर्त अनुदान</a:t>
                      </a:r>
                    </a:p>
                  </a:txBody>
                  <a:tcPr marL="9525" marR="9525" marT="9525" marB="0" anchor="ctr"/>
                </a:tc>
                <a:tc>
                  <a:txBody>
                    <a:bodyPr/>
                    <a:lstStyle/>
                    <a:p>
                      <a:pPr algn="ctr" rtl="0" fontAlgn="b"/>
                      <a:r>
                        <a:rPr lang="ne-NP" sz="1600" b="1" i="0" u="none" strike="noStrike">
                          <a:solidFill>
                            <a:srgbClr val="000000"/>
                          </a:solidFill>
                          <a:effectLst/>
                          <a:latin typeface="Arial" panose="020B0604020202020204" pitchFamily="34" charset="0"/>
                          <a:cs typeface="Kalimati" panose="00000400000000000000" pitchFamily="2"/>
                        </a:rPr>
                        <a:t>विशेष अनुदान</a:t>
                      </a:r>
                    </a:p>
                  </a:txBody>
                  <a:tcPr marL="9525" marR="9525" marT="9525" marB="0" anchor="ctr"/>
                </a:tc>
                <a:tc>
                  <a:txBody>
                    <a:bodyPr/>
                    <a:lstStyle/>
                    <a:p>
                      <a:pPr algn="ctr" rtl="0" fontAlgn="b"/>
                      <a:r>
                        <a:rPr lang="ne-NP" sz="1600" b="1" i="0" u="none" strike="noStrike" dirty="0">
                          <a:solidFill>
                            <a:srgbClr val="000000"/>
                          </a:solidFill>
                          <a:effectLst/>
                          <a:latin typeface="Arial" panose="020B0604020202020204" pitchFamily="34" charset="0"/>
                          <a:cs typeface="Kalimati" panose="00000400000000000000" pitchFamily="2"/>
                        </a:rPr>
                        <a:t>समपूरक अनुदान</a:t>
                      </a:r>
                    </a:p>
                  </a:txBody>
                  <a:tcPr marL="9525" marR="9525" marT="9525" marB="0" anchor="ctr"/>
                </a:tc>
                <a:tc>
                  <a:txBody>
                    <a:bodyPr/>
                    <a:lstStyle/>
                    <a:p>
                      <a:pPr algn="ctr" rtl="0" fontAlgn="b"/>
                      <a:r>
                        <a:rPr lang="ne-NP" sz="1600" b="1" i="0" u="none" strike="noStrike">
                          <a:solidFill>
                            <a:srgbClr val="000000"/>
                          </a:solidFill>
                          <a:effectLst/>
                          <a:latin typeface="Arial" panose="020B0604020202020204" pitchFamily="34" charset="0"/>
                          <a:cs typeface="Kalimati" panose="00000400000000000000" pitchFamily="2"/>
                        </a:rPr>
                        <a:t>अन्य अनुदान चालु</a:t>
                      </a:r>
                    </a:p>
                  </a:txBody>
                  <a:tcPr marL="9525" marR="9525" marT="9525" marB="0" anchor="ctr"/>
                </a:tc>
                <a:tc>
                  <a:txBody>
                    <a:bodyPr/>
                    <a:lstStyle/>
                    <a:p>
                      <a:pPr algn="ctr" rtl="0" fontAlgn="b"/>
                      <a:r>
                        <a:rPr lang="ne-NP" sz="1600" b="1" i="0" u="none" strike="noStrike" dirty="0">
                          <a:solidFill>
                            <a:srgbClr val="000000"/>
                          </a:solidFill>
                          <a:effectLst/>
                          <a:latin typeface="Arial" panose="020B0604020202020204" pitchFamily="34" charset="0"/>
                          <a:cs typeface="Kalimati" panose="00000400000000000000" pitchFamily="2"/>
                        </a:rPr>
                        <a:t>जम्मा</a:t>
                      </a:r>
                    </a:p>
                  </a:txBody>
                  <a:tcPr marL="9525" marR="9525" marT="9525" marB="0" anchor="ctr"/>
                </a:tc>
                <a:extLst>
                  <a:ext uri="{0D108BD9-81ED-4DB2-BD59-A6C34878D82A}">
                    <a16:rowId xmlns:a16="http://schemas.microsoft.com/office/drawing/2014/main" val="2403362959"/>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२०७५/७६</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596.97</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855.69</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0</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60</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0.00</a:t>
                      </a:r>
                    </a:p>
                  </a:txBody>
                  <a:tcPr marL="9525" marR="9525" marT="9525" marB="0" anchor="ctr"/>
                </a:tc>
                <a:tc>
                  <a:txBody>
                    <a:bodyPr/>
                    <a:lstStyle/>
                    <a:p>
                      <a:pPr algn="ctr" fontAlgn="b"/>
                      <a:r>
                        <a:rPr lang="en-US" sz="1600" b="0" i="0" u="none" strike="noStrike" dirty="0">
                          <a:solidFill>
                            <a:srgbClr val="000000"/>
                          </a:solidFill>
                          <a:effectLst/>
                          <a:latin typeface="Fontasy Himali" panose="04020500000000000000" pitchFamily="82" charset="0"/>
                          <a:cs typeface="Kalimati" panose="00000400000000000000" pitchFamily="2"/>
                        </a:rPr>
                        <a:t>1512.66</a:t>
                      </a:r>
                    </a:p>
                  </a:txBody>
                  <a:tcPr marL="9525" marR="9525" marT="9525" marB="0" anchor="ctr"/>
                </a:tc>
                <a:extLst>
                  <a:ext uri="{0D108BD9-81ED-4DB2-BD59-A6C34878D82A}">
                    <a16:rowId xmlns:a16="http://schemas.microsoft.com/office/drawing/2014/main" val="3599591455"/>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२०७६/७७</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759.64</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797.85</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41</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64.66</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0.00</a:t>
                      </a:r>
                    </a:p>
                  </a:txBody>
                  <a:tcPr marL="9525" marR="9525" marT="9525" marB="0" anchor="ctr"/>
                </a:tc>
                <a:tc>
                  <a:txBody>
                    <a:bodyPr/>
                    <a:lstStyle/>
                    <a:p>
                      <a:pPr algn="ctr" fontAlgn="b"/>
                      <a:r>
                        <a:rPr lang="en-US" sz="1600" b="0" i="0" u="none" strike="noStrike" dirty="0">
                          <a:solidFill>
                            <a:srgbClr val="000000"/>
                          </a:solidFill>
                          <a:effectLst/>
                          <a:latin typeface="Fontasy Himali" panose="04020500000000000000" pitchFamily="82" charset="0"/>
                          <a:cs typeface="Kalimati" panose="00000400000000000000" pitchFamily="2"/>
                        </a:rPr>
                        <a:t>1663.15</a:t>
                      </a:r>
                    </a:p>
                  </a:txBody>
                  <a:tcPr marL="9525" marR="9525" marT="9525" marB="0" anchor="ctr"/>
                </a:tc>
                <a:extLst>
                  <a:ext uri="{0D108BD9-81ED-4DB2-BD59-A6C34878D82A}">
                    <a16:rowId xmlns:a16="http://schemas.microsoft.com/office/drawing/2014/main" val="4028996419"/>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२०७७/७८</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771.71</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584.54</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49</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81.82</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204.48</a:t>
                      </a:r>
                    </a:p>
                  </a:txBody>
                  <a:tcPr marL="9525" marR="9525" marT="9525" marB="0" anchor="ctr"/>
                </a:tc>
                <a:tc>
                  <a:txBody>
                    <a:bodyPr/>
                    <a:lstStyle/>
                    <a:p>
                      <a:pPr algn="ctr" fontAlgn="b"/>
                      <a:r>
                        <a:rPr lang="en-US" sz="1600" b="0" i="0" u="none" strike="noStrike" dirty="0">
                          <a:solidFill>
                            <a:srgbClr val="000000"/>
                          </a:solidFill>
                          <a:effectLst/>
                          <a:latin typeface="Fontasy Himali" panose="04020500000000000000" pitchFamily="82" charset="0"/>
                          <a:cs typeface="Kalimati" panose="00000400000000000000" pitchFamily="2"/>
                        </a:rPr>
                        <a:t>1691.55</a:t>
                      </a:r>
                    </a:p>
                  </a:txBody>
                  <a:tcPr marL="9525" marR="9525" marT="9525" marB="0" anchor="ctr"/>
                </a:tc>
                <a:extLst>
                  <a:ext uri="{0D108BD9-81ED-4DB2-BD59-A6C34878D82A}">
                    <a16:rowId xmlns:a16="http://schemas.microsoft.com/office/drawing/2014/main" val="3397795665"/>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२०७८/७९</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785.90</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573.46</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55.84</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57.48</a:t>
                      </a:r>
                    </a:p>
                  </a:txBody>
                  <a:tcPr marL="9525" marR="9525" marT="9525" marB="0" anchor="ctr"/>
                </a:tc>
                <a:tc>
                  <a:txBody>
                    <a:bodyPr/>
                    <a:lstStyle/>
                    <a:p>
                      <a:pPr algn="ctr" rtl="0" fontAlgn="b"/>
                      <a:r>
                        <a:rPr lang="en-US" sz="1600" b="0" i="0" u="none" strike="noStrike" dirty="0">
                          <a:solidFill>
                            <a:srgbClr val="000000"/>
                          </a:solidFill>
                          <a:effectLst/>
                          <a:latin typeface="Fontasy Himali" panose="04020500000000000000" pitchFamily="82" charset="0"/>
                          <a:cs typeface="Kalimati" panose="00000400000000000000" pitchFamily="2"/>
                        </a:rPr>
                        <a:t>94.87</a:t>
                      </a:r>
                    </a:p>
                  </a:txBody>
                  <a:tcPr marL="9525" marR="9525" marT="9525" marB="0" anchor="ctr"/>
                </a:tc>
                <a:tc>
                  <a:txBody>
                    <a:bodyPr/>
                    <a:lstStyle/>
                    <a:p>
                      <a:pPr algn="ctr" fontAlgn="b"/>
                      <a:r>
                        <a:rPr lang="en-US" sz="1600" b="0" i="0" u="none" strike="noStrike" dirty="0">
                          <a:solidFill>
                            <a:srgbClr val="000000"/>
                          </a:solidFill>
                          <a:effectLst/>
                          <a:latin typeface="Fontasy Himali" panose="04020500000000000000" pitchFamily="82" charset="0"/>
                          <a:cs typeface="Kalimati" panose="00000400000000000000" pitchFamily="2"/>
                        </a:rPr>
                        <a:t>1567.55</a:t>
                      </a:r>
                    </a:p>
                  </a:txBody>
                  <a:tcPr marL="9525" marR="9525" marT="9525" marB="0" anchor="ctr"/>
                </a:tc>
                <a:extLst>
                  <a:ext uri="{0D108BD9-81ED-4DB2-BD59-A6C34878D82A}">
                    <a16:rowId xmlns:a16="http://schemas.microsoft.com/office/drawing/2014/main" val="3191886030"/>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२०७९/८०</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735.40</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821.25</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79</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104</a:t>
                      </a:r>
                    </a:p>
                  </a:txBody>
                  <a:tcPr marL="9525" marR="9525" marT="9525" marB="0" anchor="ctr"/>
                </a:tc>
                <a:tc>
                  <a:txBody>
                    <a:bodyPr/>
                    <a:lstStyle/>
                    <a:p>
                      <a:pPr algn="ctr" rtl="0" fontAlgn="b"/>
                      <a:r>
                        <a:rPr lang="en-US" sz="1600" b="0" i="0" u="none" strike="noStrike">
                          <a:solidFill>
                            <a:srgbClr val="000000"/>
                          </a:solidFill>
                          <a:effectLst/>
                          <a:latin typeface="Fontasy Himali" panose="04020500000000000000" pitchFamily="82" charset="0"/>
                          <a:cs typeface="Kalimati" panose="00000400000000000000" pitchFamily="2"/>
                        </a:rPr>
                        <a:t>0.00</a:t>
                      </a:r>
                    </a:p>
                  </a:txBody>
                  <a:tcPr marL="9525" marR="9525" marT="9525" marB="0" anchor="ctr"/>
                </a:tc>
                <a:tc>
                  <a:txBody>
                    <a:bodyPr/>
                    <a:lstStyle/>
                    <a:p>
                      <a:pPr algn="ctr" fontAlgn="b"/>
                      <a:r>
                        <a:rPr lang="en-US" sz="1600" b="0" i="0" u="none" strike="noStrike" dirty="0">
                          <a:solidFill>
                            <a:srgbClr val="000000"/>
                          </a:solidFill>
                          <a:effectLst/>
                          <a:latin typeface="Fontasy Himali" panose="04020500000000000000" pitchFamily="82" charset="0"/>
                          <a:cs typeface="Kalimati" panose="00000400000000000000" pitchFamily="2"/>
                        </a:rPr>
                        <a:t>1739.66</a:t>
                      </a:r>
                    </a:p>
                  </a:txBody>
                  <a:tcPr marL="9525" marR="9525" marT="9525" marB="0" anchor="ctr"/>
                </a:tc>
                <a:extLst>
                  <a:ext uri="{0D108BD9-81ED-4DB2-BD59-A6C34878D82A}">
                    <a16:rowId xmlns:a16="http://schemas.microsoft.com/office/drawing/2014/main" val="1674443366"/>
                  </a:ext>
                </a:extLst>
              </a:tr>
              <a:tr h="503051">
                <a:tc>
                  <a:txBody>
                    <a:bodyPr/>
                    <a:lstStyle/>
                    <a:p>
                      <a:pPr algn="ctr" rtl="0" fontAlgn="b"/>
                      <a:r>
                        <a:rPr lang="ne-NP" sz="1600" b="0" i="0" u="none" strike="noStrike" dirty="0">
                          <a:solidFill>
                            <a:srgbClr val="000000"/>
                          </a:solidFill>
                          <a:effectLst/>
                          <a:latin typeface="Arial" panose="020B0604020202020204" pitchFamily="34" charset="0"/>
                          <a:cs typeface="Kalimati" panose="00000400000000000000" pitchFamily="2"/>
                        </a:rPr>
                        <a:t>2080/81</a:t>
                      </a:r>
                    </a:p>
                  </a:txBody>
                  <a:tcPr marL="9525" marR="9525" marT="9525" marB="0" anchor="ctr"/>
                </a:tc>
                <a:tc>
                  <a:txBody>
                    <a:bodyPr/>
                    <a:lstStyle/>
                    <a:p>
                      <a:pPr algn="ctr" rtl="0" fontAlgn="b"/>
                      <a:r>
                        <a:rPr lang="ne-NP" sz="1600" b="0" i="0" u="none" strike="noStrike" dirty="0">
                          <a:solidFill>
                            <a:srgbClr val="000000"/>
                          </a:solidFill>
                          <a:effectLst/>
                          <a:latin typeface="Fontasy Himali" panose="04020500000000000000" pitchFamily="82" charset="0"/>
                          <a:cs typeface="Kalimati" panose="00000400000000000000" pitchFamily="2"/>
                        </a:rPr>
                        <a:t>593.88</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tc>
                  <a:txBody>
                    <a:bodyPr/>
                    <a:lstStyle/>
                    <a:p>
                      <a:pPr algn="ctr" rtl="0" fontAlgn="b"/>
                      <a:r>
                        <a:rPr lang="ne-NP" sz="1600" b="0" i="0" u="none" strike="noStrike" dirty="0">
                          <a:solidFill>
                            <a:srgbClr val="000000"/>
                          </a:solidFill>
                          <a:effectLst/>
                          <a:latin typeface="Fontasy Himali" panose="04020500000000000000" pitchFamily="82" charset="0"/>
                          <a:cs typeface="Kalimati" panose="00000400000000000000" pitchFamily="2"/>
                        </a:rPr>
                        <a:t>592.49</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tc>
                  <a:txBody>
                    <a:bodyPr/>
                    <a:lstStyle/>
                    <a:p>
                      <a:pPr algn="ctr" rtl="0" fontAlgn="b"/>
                      <a:r>
                        <a:rPr lang="ne-NP" sz="1600" b="0" i="0" u="none" strike="noStrike" dirty="0">
                          <a:solidFill>
                            <a:srgbClr val="000000"/>
                          </a:solidFill>
                          <a:effectLst/>
                          <a:latin typeface="Fontasy Himali" panose="04020500000000000000" pitchFamily="82" charset="0"/>
                          <a:cs typeface="Kalimati" panose="00000400000000000000" pitchFamily="2"/>
                        </a:rPr>
                        <a:t>55.32</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tc>
                  <a:txBody>
                    <a:bodyPr/>
                    <a:lstStyle/>
                    <a:p>
                      <a:pPr algn="ctr" rtl="0" fontAlgn="b"/>
                      <a:r>
                        <a:rPr lang="ne-NP" sz="1600" b="0" i="0" u="none" strike="noStrike" dirty="0">
                          <a:solidFill>
                            <a:srgbClr val="000000"/>
                          </a:solidFill>
                          <a:effectLst/>
                          <a:latin typeface="Fontasy Himali" panose="04020500000000000000" pitchFamily="82" charset="0"/>
                          <a:cs typeface="Kalimati" panose="00000400000000000000" pitchFamily="2"/>
                        </a:rPr>
                        <a:t>130</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tc>
                  <a:txBody>
                    <a:bodyPr/>
                    <a:lstStyle/>
                    <a:p>
                      <a:pPr algn="ctr" rtl="0" fontAlgn="b"/>
                      <a:r>
                        <a:rPr lang="ne-NP" sz="1600" b="0" i="0" u="none" strike="noStrike" dirty="0">
                          <a:solidFill>
                            <a:srgbClr val="000000"/>
                          </a:solidFill>
                          <a:effectLst/>
                          <a:latin typeface="Fontasy Himali" panose="04020500000000000000" pitchFamily="82" charset="0"/>
                          <a:cs typeface="Kalimati" panose="00000400000000000000" pitchFamily="2"/>
                        </a:rPr>
                        <a:t>0</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tc>
                  <a:txBody>
                    <a:bodyPr/>
                    <a:lstStyle/>
                    <a:p>
                      <a:pPr algn="ctr" fontAlgn="b"/>
                      <a:r>
                        <a:rPr lang="ne-NP" sz="1600" b="0" i="0" u="none" strike="noStrike" dirty="0">
                          <a:solidFill>
                            <a:srgbClr val="000000"/>
                          </a:solidFill>
                          <a:effectLst/>
                          <a:latin typeface="Fontasy Himali" panose="04020500000000000000" pitchFamily="82" charset="0"/>
                          <a:cs typeface="Kalimati" panose="00000400000000000000" pitchFamily="2"/>
                        </a:rPr>
                        <a:t>1371.69</a:t>
                      </a:r>
                      <a:endParaRPr lang="en-US" sz="1600" b="0" i="0" u="none" strike="noStrike" dirty="0">
                        <a:solidFill>
                          <a:srgbClr val="000000"/>
                        </a:solidFill>
                        <a:effectLst/>
                        <a:latin typeface="Fontasy Himali" panose="04020500000000000000" pitchFamily="82" charset="0"/>
                        <a:cs typeface="Kalimati" panose="00000400000000000000" pitchFamily="2"/>
                      </a:endParaRPr>
                    </a:p>
                  </a:txBody>
                  <a:tcPr marL="9525" marR="9525" marT="9525" marB="0" anchor="ctr"/>
                </a:tc>
                <a:extLst>
                  <a:ext uri="{0D108BD9-81ED-4DB2-BD59-A6C34878D82A}">
                    <a16:rowId xmlns:a16="http://schemas.microsoft.com/office/drawing/2014/main" val="4078911259"/>
                  </a:ext>
                </a:extLst>
              </a:tr>
            </a:tbl>
          </a:graphicData>
        </a:graphic>
      </p:graphicFrame>
      <p:sp>
        <p:nvSpPr>
          <p:cNvPr id="3" name="TextBox 2"/>
          <p:cNvSpPr txBox="1"/>
          <p:nvPr/>
        </p:nvSpPr>
        <p:spPr>
          <a:xfrm>
            <a:off x="838200" y="1421578"/>
            <a:ext cx="2182091" cy="369332"/>
          </a:xfrm>
          <a:prstGeom prst="rect">
            <a:avLst/>
          </a:prstGeom>
          <a:noFill/>
        </p:spPr>
        <p:txBody>
          <a:bodyPr wrap="square" rtlCol="0">
            <a:spAutoFit/>
          </a:bodyPr>
          <a:lstStyle/>
          <a:p>
            <a:r>
              <a:rPr lang="en-US" dirty="0">
                <a:cs typeface="Kalimati" panose="00000400000000000000" pitchFamily="2"/>
              </a:rPr>
              <a:t>( </a:t>
            </a:r>
            <a:r>
              <a:rPr lang="ne-NP" dirty="0">
                <a:cs typeface="Kalimati" panose="00000400000000000000" pitchFamily="2"/>
              </a:rPr>
              <a:t>रु. करोडमा</a:t>
            </a:r>
            <a:r>
              <a:rPr lang="en-US" dirty="0">
                <a:cs typeface="Kalimati" panose="00000400000000000000" pitchFamily="2"/>
              </a:rPr>
              <a:t> )</a:t>
            </a:r>
          </a:p>
        </p:txBody>
      </p:sp>
    </p:spTree>
    <p:extLst>
      <p:ext uri="{BB962C8B-B14F-4D97-AF65-F5344CB8AC3E}">
        <p14:creationId xmlns:p14="http://schemas.microsoft.com/office/powerpoint/2010/main" val="3018000931"/>
      </p:ext>
    </p:extLst>
  </p:cSld>
  <p:clrMapOvr>
    <a:masterClrMapping/>
  </p:clrMapOvr>
  <p:transition spd="med">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1674"/>
          </a:xfrm>
        </p:spPr>
        <p:txBody>
          <a:bodyPr>
            <a:normAutofit/>
          </a:bodyPr>
          <a:lstStyle/>
          <a:p>
            <a:pPr algn="ctr"/>
            <a:r>
              <a:rPr lang="ne-NP" sz="2800" b="1" dirty="0">
                <a:solidFill>
                  <a:srgbClr val="FF0000"/>
                </a:solidFill>
              </a:rPr>
              <a:t>गत आ.व. २०८०</a:t>
            </a:r>
            <a:r>
              <a:rPr lang="en-US" sz="2800" b="1" dirty="0">
                <a:solidFill>
                  <a:srgbClr val="FF0000"/>
                </a:solidFill>
              </a:rPr>
              <a:t>/</a:t>
            </a:r>
            <a:r>
              <a:rPr lang="ne-NP" sz="2800" b="1" dirty="0">
                <a:solidFill>
                  <a:srgbClr val="FF0000"/>
                </a:solidFill>
              </a:rPr>
              <a:t>८१ मा मन्त्रालयले सम्पन्न गरेका क्रियाकलापहरु</a:t>
            </a:r>
            <a:endParaRPr lang="en-US" sz="2800" b="1" dirty="0">
              <a:solidFill>
                <a:srgbClr val="FF0000"/>
              </a:solidFill>
            </a:endParaRPr>
          </a:p>
        </p:txBody>
      </p:sp>
      <p:sp>
        <p:nvSpPr>
          <p:cNvPr id="3" name="Content Placeholder 2"/>
          <p:cNvSpPr>
            <a:spLocks noGrp="1"/>
          </p:cNvSpPr>
          <p:nvPr>
            <p:ph idx="1"/>
          </p:nvPr>
        </p:nvSpPr>
        <p:spPr>
          <a:xfrm>
            <a:off x="264695" y="1066799"/>
            <a:ext cx="11730789" cy="5358063"/>
          </a:xfrm>
        </p:spPr>
        <p:txBody>
          <a:bodyPr>
            <a:noAutofit/>
          </a:bodyPr>
          <a:lstStyle/>
          <a:p>
            <a:pPr lvl="0" algn="just">
              <a:lnSpc>
                <a:spcPct val="100000"/>
              </a:lnSpc>
            </a:pPr>
            <a:r>
              <a:rPr lang="ne-NP" sz="1800" dirty="0"/>
              <a:t>बागमती प्रदेश बहुवर्षिय ठेक्‍का सम्बन्धी मापदण्ड 2080 तर्जुमा गरिएको।</a:t>
            </a:r>
          </a:p>
          <a:p>
            <a:pPr lvl="0" algn="just">
              <a:lnSpc>
                <a:spcPct val="100000"/>
              </a:lnSpc>
            </a:pPr>
            <a:r>
              <a:rPr lang="ne-NP" sz="1800" dirty="0"/>
              <a:t>बागमती प्रदेश अन्तर्गतका मन्त्रालयका कर्मचारीहरुलाई </a:t>
            </a:r>
            <a:r>
              <a:rPr lang="en-US" sz="1800" dirty="0"/>
              <a:t>PLMBIS </a:t>
            </a:r>
            <a:r>
              <a:rPr lang="ne-NP" sz="1800" dirty="0"/>
              <a:t>तालिम प्रदान गरिएको ।</a:t>
            </a:r>
            <a:endParaRPr lang="en-US" sz="1800" dirty="0"/>
          </a:p>
          <a:p>
            <a:pPr lvl="0" algn="just">
              <a:lnSpc>
                <a:spcPct val="100000"/>
              </a:lnSpc>
            </a:pPr>
            <a:r>
              <a:rPr lang="ne-NP" sz="1800" dirty="0"/>
              <a:t>प्रदेश सरकारले सवारी साधनहरुबाट संकलन गरेको राजस्वको ४० प्रतिशत रकम मासिक रुपमा राष्ट्रिय प्राकृतिक स्रोत तथा वित्त आयोगको सिफारिस बमोजिम बाँडफाँट गर्ने गरिएको । </a:t>
            </a:r>
            <a:endParaRPr lang="en-US" sz="1800" dirty="0"/>
          </a:p>
          <a:p>
            <a:pPr lvl="0" algn="just">
              <a:lnSpc>
                <a:spcPct val="100000"/>
              </a:lnSpc>
            </a:pPr>
            <a:r>
              <a:rPr lang="ne-NP" sz="1800" dirty="0"/>
              <a:t>विज्ञापन कर सम्बन्धी नमुना कानून तर्जुमा सम्पन्न गरी बागमती प्रदेश भित्रका ११९ वटा स्थानीय तहहरुमा पत्राचार गरियो।</a:t>
            </a:r>
            <a:endParaRPr lang="en-US" sz="1800" dirty="0"/>
          </a:p>
          <a:p>
            <a:pPr lvl="0" algn="just">
              <a:lnSpc>
                <a:spcPct val="100000"/>
              </a:lnSpc>
            </a:pPr>
            <a:r>
              <a:rPr lang="ne-NP" sz="1800" dirty="0"/>
              <a:t>बजेट तर्जुमाका लागि विषयगत क्षेत्रका विज्ञहरु, पूर्व अर्थमन्त्रीहरु, नीति तथा योजना आयोगका उपाध्यक्ष, विभिन्न राजनीतिक दलका प्रतिनिधिहरु, कृषि उत्पादक समूहहरु,नीजि क्षेत्र, स्थानीय तहका महासंघ/संघहरु लगायतका अन्य सरोकारवालाहरुसँग पूर्व बजेट छलफल गरी बजेटलाई यर्थाथपरक बनाउने अभ्यासको सुरुवात गरियो । </a:t>
            </a:r>
          </a:p>
          <a:p>
            <a:pPr algn="just">
              <a:lnSpc>
                <a:spcPct val="100000"/>
              </a:lnSpc>
            </a:pPr>
            <a:r>
              <a:rPr lang="ne-NP" sz="1800" dirty="0"/>
              <a:t>बजेट तर्जुमाको चरणमा विनियोजन विद्येयक सिद्धान्त तथा प्राथमिकता, </a:t>
            </a:r>
            <a:r>
              <a:rPr lang="en-US" sz="1800" dirty="0"/>
              <a:t>MTEF</a:t>
            </a:r>
            <a:r>
              <a:rPr lang="ne-NP" sz="1800" dirty="0"/>
              <a:t>, बजेट वक्तव्य, अन्तरसरकारी वित्त हस्तान्तरण , कार्यक्रम विवरण, चैत्र मसान्त सम्मको प्रगति विवरण लगायतका पुस्तिकाहरु सार्वजनिक गरियो । </a:t>
            </a:r>
          </a:p>
          <a:p>
            <a:pPr lvl="0" algn="just">
              <a:lnSpc>
                <a:spcPct val="100000"/>
              </a:lnSpc>
            </a:pPr>
            <a:r>
              <a:rPr lang="ne-NP" sz="1800" dirty="0"/>
              <a:t>प्रदेश सरकारका १२ वटा मन्त्रालय र अन्तर्गतका कार्यालय प्रदेश सभा</a:t>
            </a:r>
            <a:r>
              <a:rPr lang="en-US" sz="1800" dirty="0"/>
              <a:t>,</a:t>
            </a:r>
            <a:r>
              <a:rPr lang="ne-NP" sz="1800" dirty="0"/>
              <a:t> लोक सेवा आयोग</a:t>
            </a:r>
            <a:r>
              <a:rPr lang="en-US" sz="1800" dirty="0"/>
              <a:t>,</a:t>
            </a:r>
            <a:r>
              <a:rPr lang="ne-NP" sz="1800" dirty="0"/>
              <a:t> प्रदेश नीति तथा योजना आयोग र मुख्यन्यायाधिवक्ताको कार्यालयको संगठन तथा व्यवस्थापन सर्वेक्षण (</a:t>
            </a:r>
            <a:r>
              <a:rPr lang="en-US" sz="1800" dirty="0"/>
              <a:t>O &amp; M Survey) </a:t>
            </a:r>
            <a:r>
              <a:rPr lang="ne-NP" sz="1800" dirty="0"/>
              <a:t>मा राय/सहमति प्रदान गरिएको । </a:t>
            </a:r>
            <a:endParaRPr lang="en-US" sz="1800" dirty="0"/>
          </a:p>
          <a:p>
            <a:pPr lvl="0" algn="just">
              <a:lnSpc>
                <a:spcPct val="100000"/>
              </a:lnSpc>
            </a:pPr>
            <a:r>
              <a:rPr lang="ne-NP" sz="1800" dirty="0"/>
              <a:t>गौतम बुद्ध अन्तराष्ट्रिय क्रिकेट रंगशाला निर्माण प्रयोजनार्थ भरतपुर महानगरपालिकालाई अख्तियारी प्रदान गर्न राय प्रदान गरिएको। </a:t>
            </a:r>
            <a:endParaRPr lang="en-US" sz="1800" dirty="0"/>
          </a:p>
          <a:p>
            <a:pPr lvl="0" algn="just">
              <a:lnSpc>
                <a:spcPct val="100000"/>
              </a:lnSpc>
            </a:pPr>
            <a:r>
              <a:rPr lang="ne-NP" sz="1800" dirty="0"/>
              <a:t>बागमती प्रदेश भित्रका यातायात र मालपोत कार्यालयहरुसँगको अन्तर्क्रिया कार्यक्रम सम्पन्न भएको । </a:t>
            </a:r>
          </a:p>
          <a:p>
            <a:pPr algn="just">
              <a:lnSpc>
                <a:spcPct val="100000"/>
              </a:lnSpc>
            </a:pPr>
            <a:r>
              <a:rPr lang="ne-NP" sz="1800" dirty="0"/>
              <a:t>अन्तरसरकारी वित्तीय हस्तान्तरण र राजस्व बाँडफाँट सम्बन्धी १३ वटै जिल्लाका स्थानीय तहहरुसँग अन्तर्क्रिया कार्यक्रम सम्पन्न भएको । </a:t>
            </a:r>
            <a:endParaRPr lang="en-US" sz="1800" dirty="0"/>
          </a:p>
          <a:p>
            <a:pPr lvl="0" algn="just"/>
            <a:endParaRPr lang="en-US" sz="1300" dirty="0"/>
          </a:p>
          <a:p>
            <a:pPr marL="0" lvl="0" indent="0" algn="just">
              <a:buNone/>
            </a:pPr>
            <a:endParaRPr lang="en-US" sz="1300" dirty="0"/>
          </a:p>
          <a:p>
            <a:endParaRPr lang="en-US" sz="1300" dirty="0"/>
          </a:p>
        </p:txBody>
      </p:sp>
    </p:spTree>
    <p:extLst>
      <p:ext uri="{BB962C8B-B14F-4D97-AF65-F5344CB8AC3E}">
        <p14:creationId xmlns:p14="http://schemas.microsoft.com/office/powerpoint/2010/main" val="26422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7169" y="720437"/>
            <a:ext cx="11504338" cy="1039090"/>
          </a:xfrm>
        </p:spPr>
        <p:txBody>
          <a:bodyPr>
            <a:normAutofit/>
          </a:bodyPr>
          <a:lstStyle/>
          <a:p>
            <a:r>
              <a:rPr lang="ne-NP" sz="3100" dirty="0">
                <a:solidFill>
                  <a:srgbClr val="0000FF"/>
                </a:solidFill>
                <a:cs typeface="Kalimati" panose="00000400000000000000" pitchFamily="2"/>
              </a:rPr>
              <a:t>आ.ब. 2081/82 को कुल अनुमानित बजेट विवरण</a:t>
            </a:r>
            <a:br>
              <a:rPr lang="ne-NP" sz="3100" dirty="0">
                <a:solidFill>
                  <a:srgbClr val="0000FF"/>
                </a:solidFill>
                <a:cs typeface="Kalimati" panose="00000400000000000000" pitchFamily="2"/>
              </a:rPr>
            </a:br>
            <a:r>
              <a:rPr lang="ne-NP" sz="3100" dirty="0">
                <a:solidFill>
                  <a:srgbClr val="0000FF"/>
                </a:solidFill>
              </a:rPr>
              <a:t>                                            </a:t>
            </a:r>
            <a:endParaRPr lang="en-US" sz="4000" dirty="0">
              <a:solidFill>
                <a:schemeClr val="tx1"/>
              </a:solidFill>
            </a:endParaRPr>
          </a:p>
        </p:txBody>
      </p:sp>
      <p:graphicFrame>
        <p:nvGraphicFramePr>
          <p:cNvPr id="6" name="Content Placeholder 5"/>
          <p:cNvGraphicFramePr>
            <a:graphicFrameLocks noGrp="1"/>
          </p:cNvGraphicFramePr>
          <p:nvPr>
            <p:ph idx="4294967295"/>
            <p:extLst>
              <p:ext uri="{D42A27DB-BD31-4B8C-83A1-F6EECF244321}">
                <p14:modId xmlns:p14="http://schemas.microsoft.com/office/powerpoint/2010/main" val="2561610119"/>
              </p:ext>
            </p:extLst>
          </p:nvPr>
        </p:nvGraphicFramePr>
        <p:xfrm>
          <a:off x="642010" y="2243348"/>
          <a:ext cx="10990432" cy="3333209"/>
        </p:xfrm>
        <a:graphic>
          <a:graphicData uri="http://schemas.openxmlformats.org/drawingml/2006/table">
            <a:tbl>
              <a:tblPr firstRow="1" bandRow="1">
                <a:tableStyleId>{3B4B98B0-60AC-42C2-AFA5-B58CD77FA1E5}</a:tableStyleId>
              </a:tblPr>
              <a:tblGrid>
                <a:gridCol w="4618046">
                  <a:extLst>
                    <a:ext uri="{9D8B030D-6E8A-4147-A177-3AD203B41FA5}">
                      <a16:colId xmlns:a16="http://schemas.microsoft.com/office/drawing/2014/main" val="439985401"/>
                    </a:ext>
                  </a:extLst>
                </a:gridCol>
                <a:gridCol w="6372386">
                  <a:extLst>
                    <a:ext uri="{9D8B030D-6E8A-4147-A177-3AD203B41FA5}">
                      <a16:colId xmlns:a16="http://schemas.microsoft.com/office/drawing/2014/main" val="3031466840"/>
                    </a:ext>
                  </a:extLst>
                </a:gridCol>
              </a:tblGrid>
              <a:tr h="68184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e-NP" sz="2800" dirty="0">
                          <a:solidFill>
                            <a:schemeClr val="tx1">
                              <a:lumMod val="95000"/>
                              <a:lumOff val="5000"/>
                            </a:schemeClr>
                          </a:solidFill>
                          <a:cs typeface="Kalimati" panose="00000400000000000000" pitchFamily="2"/>
                        </a:rPr>
                        <a:t>बजेट</a:t>
                      </a:r>
                      <a:endParaRPr lang="en-US" sz="2800" dirty="0">
                        <a:solidFill>
                          <a:schemeClr val="tx1">
                            <a:lumMod val="95000"/>
                            <a:lumOff val="5000"/>
                          </a:schemeClr>
                        </a:solidFill>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ne-NP" sz="2800" dirty="0">
                          <a:cs typeface="Kalimati" panose="00000400000000000000" pitchFamily="2"/>
                        </a:rPr>
                        <a:t>विनियोजन</a:t>
                      </a:r>
                      <a:endParaRPr lang="en-US" sz="2800" dirty="0">
                        <a:solidFill>
                          <a:schemeClr val="tx1">
                            <a:lumMod val="95000"/>
                            <a:lumOff val="5000"/>
                          </a:schemeClr>
                        </a:solidFill>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9889052"/>
                  </a:ext>
                </a:extLst>
              </a:tr>
              <a:tr h="736717">
                <a:tc>
                  <a:txBody>
                    <a:bodyPr/>
                    <a:lstStyle/>
                    <a:p>
                      <a:pPr algn="l"/>
                      <a:r>
                        <a:rPr lang="ne-NP" sz="2600" dirty="0">
                          <a:cs typeface="Kalimati" panose="00000400000000000000" pitchFamily="2"/>
                        </a:rPr>
                        <a:t>चालु तर्फ</a:t>
                      </a:r>
                      <a:endParaRPr lang="en-US" sz="2600" dirty="0">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ne-NP" sz="2600" dirty="0">
                          <a:cs typeface="Kalimati" panose="00000400000000000000" pitchFamily="2"/>
                        </a:rPr>
                        <a:t>२६ अर्ब 10 करोड 16 लाख 82 हजार</a:t>
                      </a:r>
                      <a:endParaRPr lang="en-US" sz="2600" dirty="0">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8342924"/>
                  </a:ext>
                </a:extLst>
              </a:tr>
              <a:tr h="800228">
                <a:tc>
                  <a:txBody>
                    <a:bodyPr/>
                    <a:lstStyle/>
                    <a:p>
                      <a:pPr algn="l"/>
                      <a:r>
                        <a:rPr lang="ne-NP" sz="2600" dirty="0">
                          <a:cs typeface="Kalimati" panose="00000400000000000000" pitchFamily="2"/>
                        </a:rPr>
                        <a:t>पुँजीगत</a:t>
                      </a:r>
                      <a:r>
                        <a:rPr lang="ne-NP" sz="2600" baseline="0" dirty="0">
                          <a:cs typeface="Kalimati" panose="00000400000000000000" pitchFamily="2"/>
                        </a:rPr>
                        <a:t> तर्फ</a:t>
                      </a:r>
                      <a:endParaRPr lang="en-US" sz="2600" dirty="0">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ne-NP" sz="2600" dirty="0">
                          <a:cs typeface="Kalimati" panose="00000400000000000000" pitchFamily="2"/>
                        </a:rPr>
                        <a:t>36 अर्ब 93 करोड 87 लाख 49 हजार</a:t>
                      </a:r>
                      <a:endParaRPr lang="en-US" sz="2600" dirty="0">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51820596"/>
                  </a:ext>
                </a:extLst>
              </a:tr>
              <a:tr h="532947">
                <a:tc>
                  <a:txBody>
                    <a:bodyPr/>
                    <a:lstStyle/>
                    <a:p>
                      <a:pPr algn="l"/>
                      <a:r>
                        <a:rPr lang="ne-NP" sz="2600" dirty="0">
                          <a:cs typeface="Kalimati" panose="00000400000000000000" pitchFamily="2"/>
                        </a:rPr>
                        <a:t>वित्तीय व्यवस्था तर्फ</a:t>
                      </a:r>
                      <a:endParaRPr lang="en-US" sz="2600" dirty="0">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latinLnBrk="0" hangingPunct="1"/>
                      <a:r>
                        <a:rPr lang="ne-NP" sz="2600" kern="1200" dirty="0">
                          <a:solidFill>
                            <a:schemeClr val="tx1"/>
                          </a:solidFill>
                          <a:latin typeface="+mn-lt"/>
                          <a:ea typeface="+mn-ea"/>
                          <a:cs typeface="Kalimati" panose="00000400000000000000" pitchFamily="2"/>
                        </a:rPr>
                        <a:t>1 अर्ब 50 करोड</a:t>
                      </a:r>
                      <a:endParaRPr lang="en-US" sz="2600" kern="1200" dirty="0">
                        <a:solidFill>
                          <a:schemeClr val="tx1"/>
                        </a:solidFill>
                        <a:latin typeface="+mn-lt"/>
                        <a:ea typeface="+mn-ea"/>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35017477"/>
                  </a:ext>
                </a:extLst>
              </a:tr>
              <a:tr h="581476">
                <a:tc>
                  <a:txBody>
                    <a:bodyPr/>
                    <a:lstStyle/>
                    <a:p>
                      <a:pPr marL="0" algn="ctr" defTabSz="914400" rtl="0" eaLnBrk="1" latinLnBrk="0" hangingPunct="1"/>
                      <a:r>
                        <a:rPr lang="ne-NP" sz="2800" b="1" kern="1200" dirty="0">
                          <a:cs typeface="Kalimati" panose="00000400000000000000" pitchFamily="2"/>
                        </a:rPr>
                        <a:t>कुल बजेट</a:t>
                      </a:r>
                      <a:endParaRPr lang="en-US" sz="2800" b="1" kern="1200" dirty="0">
                        <a:solidFill>
                          <a:schemeClr val="dk1"/>
                        </a:solidFill>
                        <a:latin typeface="+mn-lt"/>
                        <a:ea typeface="+mn-ea"/>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r" defTabSz="914400" rtl="0" eaLnBrk="1" latinLnBrk="0" hangingPunct="1"/>
                      <a:r>
                        <a:rPr lang="ne-NP" sz="2800" b="1" kern="1200" dirty="0">
                          <a:cs typeface="Kalimati" panose="00000400000000000000" pitchFamily="2"/>
                        </a:rPr>
                        <a:t>64 अर्ब 54 करोड 4 लाख 31 हजार </a:t>
                      </a:r>
                      <a:endParaRPr lang="en-US" sz="2800" b="1" kern="1200" dirty="0">
                        <a:solidFill>
                          <a:schemeClr val="dk1"/>
                        </a:solidFill>
                        <a:latin typeface="+mn-lt"/>
                        <a:ea typeface="+mn-ea"/>
                        <a:cs typeface="Kalimati" panose="00000400000000000000" pitchFamily="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1446175"/>
                  </a:ext>
                </a:extLst>
              </a:tr>
            </a:tbl>
          </a:graphicData>
        </a:graphic>
      </p:graphicFrame>
    </p:spTree>
    <p:extLst>
      <p:ext uri="{BB962C8B-B14F-4D97-AF65-F5344CB8AC3E}">
        <p14:creationId xmlns:p14="http://schemas.microsoft.com/office/powerpoint/2010/main" val="2071991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289" y="365125"/>
            <a:ext cx="10515600" cy="701674"/>
          </a:xfrm>
        </p:spPr>
        <p:txBody>
          <a:bodyPr>
            <a:normAutofit/>
          </a:bodyPr>
          <a:lstStyle/>
          <a:p>
            <a:r>
              <a:rPr lang="ne-NP" sz="2800" b="1" dirty="0">
                <a:solidFill>
                  <a:srgbClr val="FF0000"/>
                </a:solidFill>
              </a:rPr>
              <a:t>चालु आ.व.मा मन्त्रालयबाट सम्पन्न भएका प्रमुख कार्यहरु:</a:t>
            </a:r>
            <a:endParaRPr lang="en-US" sz="2800" b="1" dirty="0">
              <a:solidFill>
                <a:srgbClr val="FF0000"/>
              </a:solidFill>
            </a:endParaRPr>
          </a:p>
        </p:txBody>
      </p:sp>
      <p:sp>
        <p:nvSpPr>
          <p:cNvPr id="3" name="Content Placeholder 2"/>
          <p:cNvSpPr>
            <a:spLocks noGrp="1"/>
          </p:cNvSpPr>
          <p:nvPr>
            <p:ph idx="1"/>
          </p:nvPr>
        </p:nvSpPr>
        <p:spPr>
          <a:xfrm>
            <a:off x="264695" y="1066799"/>
            <a:ext cx="11730789" cy="5358063"/>
          </a:xfrm>
        </p:spPr>
        <p:txBody>
          <a:bodyPr>
            <a:noAutofit/>
          </a:bodyPr>
          <a:lstStyle/>
          <a:p>
            <a:pPr lvl="0">
              <a:lnSpc>
                <a:spcPct val="150000"/>
              </a:lnSpc>
            </a:pPr>
            <a:r>
              <a:rPr lang="ne-NP" sz="2000" dirty="0"/>
              <a:t>सवारी साधन खरिद सम्बन्धी (पहिलो संशोधन) मापदण्ड, 2081 तर्जुमा गरिएको</a:t>
            </a:r>
          </a:p>
          <a:p>
            <a:pPr lvl="0">
              <a:lnSpc>
                <a:spcPct val="150000"/>
              </a:lnSpc>
            </a:pPr>
            <a:r>
              <a:rPr lang="ne-NP" sz="2000" dirty="0"/>
              <a:t>प्रदेश आयोजनाको बहुवर्षीय ठेक्का सहमति सम्बन्धी मापदण्ड, 2081 स्वीकृतिका लागि प्रदेश सरकार, मन्त्रिपरिषद्‍मा प्रस्ताव पेश गरिएको </a:t>
            </a:r>
          </a:p>
          <a:p>
            <a:pPr>
              <a:lnSpc>
                <a:spcPct val="150000"/>
              </a:lnSpc>
            </a:pPr>
            <a:r>
              <a:rPr lang="ne-NP" sz="2000" dirty="0"/>
              <a:t>चालु आर्थिक वर्षको कार्तिक मसान्तसम्म कुल आय १० अर्ब ५० लाख रहेको छ जुन कुल वार्षिक लक्ष्यको १५</a:t>
            </a:r>
            <a:r>
              <a:rPr lang="en-US" sz="2000" dirty="0"/>
              <a:t>.</a:t>
            </a:r>
            <a:r>
              <a:rPr lang="ne-NP" sz="2000" dirty="0"/>
              <a:t>50 प्रतिशत हो । </a:t>
            </a:r>
            <a:endParaRPr lang="en-US" sz="2000" dirty="0"/>
          </a:p>
          <a:p>
            <a:pPr lvl="0">
              <a:lnSpc>
                <a:spcPct val="150000"/>
              </a:lnSpc>
            </a:pPr>
            <a:r>
              <a:rPr lang="ne-NP" sz="2000" dirty="0"/>
              <a:t>चालु आर्थिक वर्षको कार्तिक मसान्तसम्म प्रदेशको खर्च गत आर्थिक वर्षको सोही अवधिको तुलनामा केही वृद्धि भई यस अवधिको कुल खर्च ५ अर्ब ११ करोड रहेको छ जुन कुल विनियोजनको ७.९३ प्रतिशत हो । </a:t>
            </a:r>
            <a:endParaRPr lang="ne-NP" sz="2000" dirty="0">
              <a:solidFill>
                <a:srgbClr val="FF0000"/>
              </a:solidFill>
            </a:endParaRPr>
          </a:p>
          <a:p>
            <a:pPr algn="just">
              <a:lnSpc>
                <a:spcPct val="170000"/>
              </a:lnSpc>
            </a:pPr>
            <a:r>
              <a:rPr lang="ne-NP" sz="2000" dirty="0"/>
              <a:t>गत असोज महिनामा आएको विपद्‍बाट भएको क्षतिलाई सम्बोधन गर्न प्रदेश सरकारको निर्णय बमोजिम प्रदेश भित्रका 45 वटा स्थानीय तहको विपद् व्यवस्थापन कोषमा रु. ५ करोड ८० लाख निकासा गर्ने र विपद् व्यवस्थापन गर्ने प्रयोजनका लागि प्रदेश विपद् व्यवस्थापन कोषमा रु. १० करोड थप बजेट निकासा गरिएको।</a:t>
            </a:r>
          </a:p>
        </p:txBody>
      </p:sp>
    </p:spTree>
    <p:extLst>
      <p:ext uri="{BB962C8B-B14F-4D97-AF65-F5344CB8AC3E}">
        <p14:creationId xmlns:p14="http://schemas.microsoft.com/office/powerpoint/2010/main" val="4443505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चालु आ.व.मा मन्त्रालयबाट सम्पन्न भएका प्रमुख कार्यहरु:</a:t>
            </a:r>
            <a:endParaRPr lang="en-US" dirty="0"/>
          </a:p>
        </p:txBody>
      </p:sp>
      <p:sp>
        <p:nvSpPr>
          <p:cNvPr id="3" name="Content Placeholder 2"/>
          <p:cNvSpPr>
            <a:spLocks noGrp="1"/>
          </p:cNvSpPr>
          <p:nvPr>
            <p:ph idx="1"/>
          </p:nvPr>
        </p:nvSpPr>
        <p:spPr>
          <a:xfrm>
            <a:off x="641445" y="1445080"/>
            <a:ext cx="10712355" cy="5187731"/>
          </a:xfrm>
        </p:spPr>
        <p:txBody>
          <a:bodyPr>
            <a:normAutofit fontScale="85000" lnSpcReduction="10000"/>
          </a:bodyPr>
          <a:lstStyle/>
          <a:p>
            <a:pPr>
              <a:lnSpc>
                <a:spcPct val="170000"/>
              </a:lnSpc>
            </a:pPr>
            <a:r>
              <a:rPr lang="ne-NP" dirty="0"/>
              <a:t>विपद्जन्य घटनाबाट भएको क्षतिको राहत, पुनर्स्थापना एवं पुनर्निर्माणका लागि आवश्यक पर्ने स्रोतको बन्दोबस्त गर्न चालू आर्थिक वर्षमा चालू शीर्षकमा विनियोजित बजेटको निश्चित प्रतिशत कटौती गर्ने निर्णय हुन प्रदेश सरकार, मन्त्रिपरिषद्‍मा प्रस्ताव पेश गरिएको। </a:t>
            </a:r>
            <a:endParaRPr lang="en-US" dirty="0"/>
          </a:p>
          <a:p>
            <a:pPr>
              <a:lnSpc>
                <a:spcPct val="170000"/>
              </a:lnSpc>
            </a:pPr>
            <a:r>
              <a:rPr lang="ne-NP" dirty="0"/>
              <a:t>वित्तीय हस्तान्तरण अन्तर्गत पहिलो र दोस्रो किस्ता वापत वित्तीय समानीकरण अनुदान रु.८३ करोड १२ लाख, समपूरक अनुदान रु. १ अर्व २४ करोड ४ लाख, विशेष अनुदान रु.३६ करोड ९ लाख र सशर्त अनुदान रु. १ अर्व ७१ करोड ८३ लाख निकासा गरिएको।</a:t>
            </a:r>
          </a:p>
          <a:p>
            <a:pPr lvl="0">
              <a:lnSpc>
                <a:spcPct val="150000"/>
              </a:lnSpc>
            </a:pPr>
            <a:r>
              <a:rPr lang="ne-NP" dirty="0"/>
              <a:t>काठमाडौं उपत्यका, काभ्रेपलाञ्चोक, नुवाकोट, धादिङ र चितवनमा प्रदेश लेखा इकाई कार्यालय स्थापना गरिएको ।</a:t>
            </a:r>
            <a:endParaRPr lang="en-US" dirty="0"/>
          </a:p>
          <a:p>
            <a:pPr lvl="0">
              <a:lnSpc>
                <a:spcPct val="150000"/>
              </a:lnSpc>
            </a:pPr>
            <a:r>
              <a:rPr lang="ne-NP" dirty="0"/>
              <a:t>राजस्व बाँडफाँट र अन्तर‑सरकारी वित्तीय हस्तान्तरण सम्बन्धमा चितवन, धादिङ, सिन्धुली, रामेछाप र दोलखा गरी ५ जिल्लाका स्थानीय तहहरुमा अन्तरक्रिया कार्यक्रम सम्पन्न गरिएको। </a:t>
            </a:r>
            <a:endParaRPr lang="en-US" dirty="0"/>
          </a:p>
          <a:p>
            <a:endParaRPr lang="en-US" dirty="0"/>
          </a:p>
        </p:txBody>
      </p:sp>
    </p:spTree>
    <p:extLst>
      <p:ext uri="{BB962C8B-B14F-4D97-AF65-F5344CB8AC3E}">
        <p14:creationId xmlns:p14="http://schemas.microsoft.com/office/powerpoint/2010/main" val="2786015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ne-NP" sz="5400" dirty="0"/>
              <a:t>				</a:t>
            </a:r>
          </a:p>
          <a:p>
            <a:pPr marL="0" indent="0">
              <a:buNone/>
            </a:pPr>
            <a:r>
              <a:rPr lang="ne-NP" sz="5400" dirty="0"/>
              <a:t>				</a:t>
            </a:r>
            <a:r>
              <a:rPr lang="ne-NP" sz="8000" dirty="0"/>
              <a:t>धन्यवाद </a:t>
            </a:r>
            <a:endParaRPr lang="en-US" sz="8000" dirty="0"/>
          </a:p>
        </p:txBody>
      </p:sp>
    </p:spTree>
    <p:extLst>
      <p:ext uri="{BB962C8B-B14F-4D97-AF65-F5344CB8AC3E}">
        <p14:creationId xmlns:p14="http://schemas.microsoft.com/office/powerpoint/2010/main" val="12847447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2" descr="https://moeap.bagamati.gov.np/wp-content/uploads/2024/02/chart-1024x64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1885" y="352697"/>
            <a:ext cx="11168743" cy="6322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62172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Content Placeholder 1"/>
          <p:cNvSpPr>
            <a:spLocks noGrp="1"/>
          </p:cNvSpPr>
          <p:nvPr>
            <p:ph idx="1"/>
          </p:nvPr>
        </p:nvSpPr>
        <p:spPr>
          <a:xfrm>
            <a:off x="1524000" y="0"/>
            <a:ext cx="9144000" cy="6858000"/>
          </a:xfrm>
        </p:spPr>
        <p:txBody>
          <a:bodyPr/>
          <a:lstStyle/>
          <a:p>
            <a:pPr marL="0" indent="0" algn="ctr">
              <a:lnSpc>
                <a:spcPct val="100000"/>
              </a:lnSpc>
              <a:buNone/>
            </a:pPr>
            <a:r>
              <a:rPr lang="ne-NP" altLang="en-US" sz="2000" b="1" dirty="0">
                <a:solidFill>
                  <a:srgbClr val="FF0000"/>
                </a:solidFill>
              </a:rPr>
              <a:t>दरबन्दी तेरिज र पदपूर्तिको अवस्था</a:t>
            </a:r>
            <a:endParaRPr lang="en-US" altLang="en-US" sz="2000" dirty="0">
              <a:solidFill>
                <a:srgbClr val="FF0000"/>
              </a:solidFill>
            </a:endParaRPr>
          </a:p>
          <a:p>
            <a:pPr marL="0" indent="0">
              <a:buNone/>
            </a:pPr>
            <a:endParaRPr lang="en-US" altLang="en-US" dirty="0"/>
          </a:p>
        </p:txBody>
      </p:sp>
      <p:graphicFrame>
        <p:nvGraphicFramePr>
          <p:cNvPr id="3" name="Table 2"/>
          <p:cNvGraphicFramePr>
            <a:graphicFrameLocks noGrp="1"/>
          </p:cNvGraphicFramePr>
          <p:nvPr>
            <p:extLst>
              <p:ext uri="{D42A27DB-BD31-4B8C-83A1-F6EECF244321}">
                <p14:modId xmlns:p14="http://schemas.microsoft.com/office/powerpoint/2010/main" val="1689192118"/>
              </p:ext>
            </p:extLst>
          </p:nvPr>
        </p:nvGraphicFramePr>
        <p:xfrm>
          <a:off x="721623" y="415636"/>
          <a:ext cx="10763797" cy="6398077"/>
        </p:xfrm>
        <a:graphic>
          <a:graphicData uri="http://schemas.openxmlformats.org/drawingml/2006/table">
            <a:tbl>
              <a:tblPr firstRow="1" firstCol="1" bandRow="1">
                <a:tableStyleId>{5C22544A-7EE6-4342-B048-85BDC9FD1C3A}</a:tableStyleId>
              </a:tblPr>
              <a:tblGrid>
                <a:gridCol w="799193">
                  <a:extLst>
                    <a:ext uri="{9D8B030D-6E8A-4147-A177-3AD203B41FA5}">
                      <a16:colId xmlns:a16="http://schemas.microsoft.com/office/drawing/2014/main" val="20000"/>
                    </a:ext>
                  </a:extLst>
                </a:gridCol>
                <a:gridCol w="2160851">
                  <a:extLst>
                    <a:ext uri="{9D8B030D-6E8A-4147-A177-3AD203B41FA5}">
                      <a16:colId xmlns:a16="http://schemas.microsoft.com/office/drawing/2014/main" val="20001"/>
                    </a:ext>
                  </a:extLst>
                </a:gridCol>
                <a:gridCol w="1255776">
                  <a:extLst>
                    <a:ext uri="{9D8B030D-6E8A-4147-A177-3AD203B41FA5}">
                      <a16:colId xmlns:a16="http://schemas.microsoft.com/office/drawing/2014/main" val="20002"/>
                    </a:ext>
                  </a:extLst>
                </a:gridCol>
                <a:gridCol w="1524871">
                  <a:extLst>
                    <a:ext uri="{9D8B030D-6E8A-4147-A177-3AD203B41FA5}">
                      <a16:colId xmlns:a16="http://schemas.microsoft.com/office/drawing/2014/main" val="20003"/>
                    </a:ext>
                  </a:extLst>
                </a:gridCol>
                <a:gridCol w="1428938">
                  <a:extLst>
                    <a:ext uri="{9D8B030D-6E8A-4147-A177-3AD203B41FA5}">
                      <a16:colId xmlns:a16="http://schemas.microsoft.com/office/drawing/2014/main" val="20004"/>
                    </a:ext>
                  </a:extLst>
                </a:gridCol>
                <a:gridCol w="799193">
                  <a:extLst>
                    <a:ext uri="{9D8B030D-6E8A-4147-A177-3AD203B41FA5}">
                      <a16:colId xmlns:a16="http://schemas.microsoft.com/office/drawing/2014/main" val="20005"/>
                    </a:ext>
                  </a:extLst>
                </a:gridCol>
                <a:gridCol w="785983">
                  <a:extLst>
                    <a:ext uri="{9D8B030D-6E8A-4147-A177-3AD203B41FA5}">
                      <a16:colId xmlns:a16="http://schemas.microsoft.com/office/drawing/2014/main" val="20006"/>
                    </a:ext>
                  </a:extLst>
                </a:gridCol>
                <a:gridCol w="592239">
                  <a:extLst>
                    <a:ext uri="{9D8B030D-6E8A-4147-A177-3AD203B41FA5}">
                      <a16:colId xmlns:a16="http://schemas.microsoft.com/office/drawing/2014/main" val="20007"/>
                    </a:ext>
                  </a:extLst>
                </a:gridCol>
                <a:gridCol w="1416753">
                  <a:extLst>
                    <a:ext uri="{9D8B030D-6E8A-4147-A177-3AD203B41FA5}">
                      <a16:colId xmlns:a16="http://schemas.microsoft.com/office/drawing/2014/main" val="20008"/>
                    </a:ext>
                  </a:extLst>
                </a:gridCol>
              </a:tblGrid>
              <a:tr h="315954">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सि.नं.</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पदको नाम</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श्रेणी </a:t>
                      </a:r>
                      <a:r>
                        <a:rPr lang="en-US" sz="1200" b="0" dirty="0">
                          <a:solidFill>
                            <a:schemeClr val="tx1"/>
                          </a:solidFill>
                          <a:effectLst/>
                          <a:latin typeface="Fontasy Himali" panose="04020500000000000000" pitchFamily="82" charset="0"/>
                          <a:cs typeface="Kalimati" panose="00000400000000000000" pitchFamily="2"/>
                        </a:rPr>
                        <a:t>/ </a:t>
                      </a:r>
                      <a:r>
                        <a:rPr lang="ne-NP" sz="1200" b="0" dirty="0">
                          <a:solidFill>
                            <a:schemeClr val="tx1"/>
                          </a:solidFill>
                          <a:effectLst/>
                          <a:latin typeface="Fontasy Himali" panose="04020500000000000000" pitchFamily="82" charset="0"/>
                          <a:cs typeface="Kalimati" panose="00000400000000000000" pitchFamily="2"/>
                        </a:rPr>
                        <a:t>तह</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सेवा</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समूह</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gridSpan="3">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दरबन्दी</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solidFill>
                      <a:schemeClr val="accent5">
                        <a:lumMod val="40000"/>
                        <a:lumOff val="60000"/>
                      </a:schemeClr>
                    </a:solidFill>
                  </a:tcPr>
                </a:tc>
                <a:tc hMerge="1">
                  <a:txBody>
                    <a:bodyPr/>
                    <a:lstStyle/>
                    <a:p>
                      <a:endParaRPr lang="en-US"/>
                    </a:p>
                  </a:txBody>
                  <a:tcPr/>
                </a:tc>
                <a:tc hMerge="1">
                  <a:txBody>
                    <a:bodyPr/>
                    <a:lstStyle/>
                    <a:p>
                      <a:endParaRPr lang="en-US"/>
                    </a:p>
                  </a:txBody>
                  <a:tcPr/>
                </a:tc>
                <a:tc rowSpan="2">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कैफियत</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40000"/>
                        <a:lumOff val="60000"/>
                      </a:schemeClr>
                    </a:solidFill>
                  </a:tcPr>
                </a:tc>
                <a:extLst>
                  <a:ext uri="{0D108BD9-81ED-4DB2-BD59-A6C34878D82A}">
                    <a16:rowId xmlns:a16="http://schemas.microsoft.com/office/drawing/2014/main" val="10000"/>
                  </a:ext>
                </a:extLst>
              </a:tr>
              <a:tr h="315954">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vMerge="1">
                  <a:txBody>
                    <a:bodyPr/>
                    <a:lstStyle/>
                    <a:p>
                      <a:endParaRPr lang="en-US"/>
                    </a:p>
                  </a:txBody>
                  <a:tcPr/>
                </a:tc>
                <a:tc>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कायम</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40000"/>
                        <a:lumOff val="60000"/>
                      </a:schemeClr>
                    </a:solidFill>
                  </a:tcPr>
                </a:tc>
                <a:tc>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पदपूर्ति</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40000"/>
                        <a:lumOff val="60000"/>
                      </a:schemeClr>
                    </a:solidFill>
                  </a:tcPr>
                </a:tc>
                <a:tc>
                  <a:txBody>
                    <a:bodyPr/>
                    <a:lstStyle/>
                    <a:p>
                      <a:pPr marL="0" marR="0" algn="ctr">
                        <a:lnSpc>
                          <a:spcPct val="150000"/>
                        </a:lnSpc>
                        <a:spcBef>
                          <a:spcPts val="0"/>
                        </a:spcBef>
                        <a:spcAft>
                          <a:spcPts val="0"/>
                        </a:spcAft>
                      </a:pPr>
                      <a:r>
                        <a:rPr lang="ne-NP" sz="1200" b="0" dirty="0">
                          <a:solidFill>
                            <a:schemeClr val="tx1"/>
                          </a:solidFill>
                          <a:effectLst/>
                          <a:latin typeface="Fontasy Himali" panose="04020500000000000000" pitchFamily="82" charset="0"/>
                          <a:cs typeface="Kalimati" panose="00000400000000000000" pitchFamily="2"/>
                        </a:rPr>
                        <a:t>रिक्त</a:t>
                      </a:r>
                      <a:endParaRPr lang="en-US" sz="1200" b="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40000"/>
                        <a:lumOff val="60000"/>
                      </a:schemeClr>
                    </a:solidFill>
                  </a:tcPr>
                </a:tc>
                <a:tc vMerge="1">
                  <a:txBody>
                    <a:bodyPr/>
                    <a:lstStyle/>
                    <a:p>
                      <a:endParaRPr lang="en-US"/>
                    </a:p>
                  </a:txBody>
                  <a:tcPr/>
                </a:tc>
                <a:extLst>
                  <a:ext uri="{0D108BD9-81ED-4DB2-BD59-A6C34878D82A}">
                    <a16:rowId xmlns:a16="http://schemas.microsoft.com/office/drawing/2014/main" val="10001"/>
                  </a:ext>
                </a:extLst>
              </a:tr>
              <a:tr h="315954">
                <a:tc>
                  <a:txBody>
                    <a:bodyPr/>
                    <a:lstStyle/>
                    <a:p>
                      <a:pPr marL="0" marR="0" algn="ctr" defTabSz="914400" rtl="0" eaLnBrk="1" latinLnBrk="0" hangingPunct="1">
                        <a:lnSpc>
                          <a:spcPct val="150000"/>
                        </a:lnSpc>
                        <a:spcBef>
                          <a:spcPts val="0"/>
                        </a:spcBef>
                        <a:spcAft>
                          <a:spcPts val="0"/>
                        </a:spcAft>
                      </a:pPr>
                      <a:r>
                        <a:rPr lang="ne-NP" sz="1200" kern="1200" dirty="0">
                          <a:solidFill>
                            <a:schemeClr val="tx1"/>
                          </a:solidFill>
                          <a:effectLst/>
                          <a:latin typeface="Fontasy Himali" panose="04020500000000000000" pitchFamily="82" charset="0"/>
                          <a:ea typeface="+mn-ea"/>
                          <a:cs typeface="Kalimati" panose="00000400000000000000" pitchFamily="2"/>
                        </a:rPr>
                        <a:t>१.</a:t>
                      </a:r>
                      <a:endParaRPr lang="en-US" sz="1200" kern="1200" dirty="0">
                        <a:solidFill>
                          <a:schemeClr val="tx1"/>
                        </a:solidFill>
                        <a:effectLst/>
                        <a:latin typeface="Fontasy Himali" panose="04020500000000000000" pitchFamily="82" charset="0"/>
                        <a:ea typeface="+mn-ea"/>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प्रदेश सचिव</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रा.प. प्रथम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r>
                        <a:rPr lang="en-US" sz="1200" dirty="0">
                          <a:solidFill>
                            <a:schemeClr val="tx1"/>
                          </a:solidFill>
                          <a:effectLst/>
                          <a:latin typeface="Fontasy Himali" panose="04020500000000000000" pitchFamily="82" charset="0"/>
                          <a:cs typeface="Kalimati" panose="00000400000000000000" pitchFamily="2"/>
                        </a:rPr>
                        <a:t>, </a:t>
                      </a:r>
                      <a:r>
                        <a:rPr lang="ne-NP" sz="1200" dirty="0">
                          <a:solidFill>
                            <a:schemeClr val="tx1"/>
                          </a:solidFill>
                          <a:effectLst/>
                          <a:latin typeface="Fontasy Himali" panose="04020500000000000000" pitchFamily="82" charset="0"/>
                          <a:cs typeface="Kalimati" panose="00000400000000000000" pitchFamily="2"/>
                        </a:rPr>
                        <a:t>संघीय सेवा</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l">
                        <a:lnSpc>
                          <a:spcPct val="150000"/>
                        </a:lnSpc>
                        <a:spcBef>
                          <a:spcPts val="0"/>
                        </a:spcBef>
                        <a:spcAft>
                          <a:spcPts val="0"/>
                        </a:spcAft>
                      </a:pPr>
                      <a:r>
                        <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rPr>
                        <a:t>-</a:t>
                      </a: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02"/>
                  </a:ext>
                </a:extLst>
              </a:tr>
              <a:tr h="315954">
                <a:tc>
                  <a:txBody>
                    <a:bodyPr/>
                    <a:lstStyle/>
                    <a:p>
                      <a:pPr marL="0" marR="0" algn="ctr" defTabSz="914400" rtl="0" eaLnBrk="1" latinLnBrk="0" hangingPunct="1">
                        <a:lnSpc>
                          <a:spcPct val="150000"/>
                        </a:lnSpc>
                        <a:spcBef>
                          <a:spcPts val="0"/>
                        </a:spcBef>
                        <a:spcAft>
                          <a:spcPts val="0"/>
                        </a:spcAft>
                      </a:pPr>
                      <a:r>
                        <a:rPr lang="ne-NP" sz="1200" kern="1200" dirty="0">
                          <a:solidFill>
                            <a:schemeClr val="tx1"/>
                          </a:solidFill>
                          <a:effectLst/>
                          <a:latin typeface="Fontasy Himali" panose="04020500000000000000" pitchFamily="82" charset="0"/>
                          <a:ea typeface="+mn-ea"/>
                          <a:cs typeface="Kalimati" panose="00000400000000000000" pitchFamily="2"/>
                        </a:rPr>
                        <a:t>२.</a:t>
                      </a:r>
                      <a:endParaRPr lang="en-US" sz="1200" kern="1200" dirty="0">
                        <a:solidFill>
                          <a:schemeClr val="tx1"/>
                        </a:solidFill>
                        <a:effectLst/>
                        <a:latin typeface="Fontasy Himali" panose="04020500000000000000" pitchFamily="82" charset="0"/>
                        <a:ea typeface="+mn-ea"/>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l" defTabSz="914400" rtl="0" eaLnBrk="1" latinLnBrk="0" hangingPunct="1">
                        <a:lnSpc>
                          <a:spcPct val="150000"/>
                        </a:lnSpc>
                        <a:spcBef>
                          <a:spcPts val="0"/>
                        </a:spcBef>
                        <a:spcAft>
                          <a:spcPts val="0"/>
                        </a:spcAft>
                      </a:pPr>
                      <a:r>
                        <a:rPr lang="ne-NP" sz="1200" kern="1200" dirty="0">
                          <a:solidFill>
                            <a:schemeClr val="tx1"/>
                          </a:solidFill>
                          <a:effectLst/>
                          <a:latin typeface="Fontasy Himali" panose="04020500000000000000" pitchFamily="82" charset="0"/>
                          <a:ea typeface="+mn-ea"/>
                          <a:cs typeface="Kalimati" panose="00000400000000000000" pitchFamily="2"/>
                        </a:rPr>
                        <a:t>अधिकृत</a:t>
                      </a:r>
                      <a:endParaRPr lang="en-US" sz="1200" kern="1200" dirty="0">
                        <a:solidFill>
                          <a:schemeClr val="tx1"/>
                        </a:solidFill>
                        <a:effectLst/>
                        <a:latin typeface="Fontasy Himali" panose="04020500000000000000" pitchFamily="82" charset="0"/>
                        <a:ea typeface="+mn-ea"/>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९/१०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सा. प्र.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2</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03"/>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३.</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९/१०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राजस्व</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04"/>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४.</a:t>
                      </a:r>
                      <a:r>
                        <a:rPr lang="en-US"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सा. प्र.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6</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05"/>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राजस्व</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a:t>
                      </a: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एकजना फाजिलमा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06"/>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लेखा 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लेखा</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1</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07"/>
                  </a:ext>
                </a:extLst>
              </a:tr>
              <a:tr h="349318">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कानून 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रा.प. तृतीय</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न्याय</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कानून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 </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08"/>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अर्थशास्त्री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विविध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09"/>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९.</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तथ्याङ्कशास्त्री</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७/८</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विविध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०</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 </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10"/>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कम्प्युटर इन्जिनियर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७/८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इन्जिनियरिङ्ग</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l">
                        <a:lnSpc>
                          <a:spcPct val="150000"/>
                        </a:lnSpc>
                        <a:spcBef>
                          <a:spcPts val="0"/>
                        </a:spcBef>
                        <a:spcAft>
                          <a:spcPts val="0"/>
                        </a:spcAft>
                      </a:pPr>
                      <a:r>
                        <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rPr>
                        <a:t>-</a:t>
                      </a: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11"/>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कम्प्युटर अधिकृत (कम्प्युटर)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७/८</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विविध</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कम्प्युटर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a:solidFill>
                            <a:schemeClr val="tx1"/>
                          </a:solidFill>
                          <a:effectLst/>
                          <a:latin typeface="Fontasy Himali" panose="04020500000000000000" pitchFamily="82" charset="0"/>
                          <a:cs typeface="Kalimati" panose="00000400000000000000" pitchFamily="2"/>
                        </a:rPr>
                        <a:t>1</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indent="0" algn="ctr" defTabSz="914400" rtl="0" eaLnBrk="1" fontAlgn="auto" latinLnBrk="0" hangingPunct="1">
                        <a:lnSpc>
                          <a:spcPct val="150000"/>
                        </a:lnSpc>
                        <a:spcBef>
                          <a:spcPts val="0"/>
                        </a:spcBef>
                        <a:spcAft>
                          <a:spcPts val="0"/>
                        </a:spcAft>
                        <a:buClrTx/>
                        <a:buSzTx/>
                        <a:buFontTx/>
                        <a:buNone/>
                        <a:tabLst/>
                        <a:defRPr/>
                      </a:pPr>
                      <a:r>
                        <a:rPr lang="en-US" sz="1200" dirty="0">
                          <a:solidFill>
                            <a:schemeClr val="tx1"/>
                          </a:solidFill>
                          <a:effectLst/>
                          <a:latin typeface="Fontasy Himali" panose="04020500000000000000" pitchFamily="82" charset="0"/>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nchor="ctr"/>
                </a:tc>
                <a:tc>
                  <a:txBody>
                    <a:bodyPr/>
                    <a:lstStyle/>
                    <a:p>
                      <a:pPr marL="0" marR="0" algn="ctr">
                        <a:lnSpc>
                          <a:spcPct val="150000"/>
                        </a:lnSpc>
                        <a:spcBef>
                          <a:spcPts val="0"/>
                        </a:spcBef>
                        <a:spcAft>
                          <a:spcPts val="0"/>
                        </a:spcAft>
                      </a:pP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12"/>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सहायक/अधिकृत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सा. प्र.</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ea typeface="+mn-ea"/>
                          <a:cs typeface="Kalimati" panose="00000400000000000000" pitchFamily="2"/>
                        </a:rPr>
                        <a:t>3</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rPr>
                        <a:t>2</a:t>
                      </a: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13"/>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१३.</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सहायक/अधिकृत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५/६</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प्रशासन</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राजस्व</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ea typeface="+mn-ea"/>
                          <a:cs typeface="Kalimati" panose="00000400000000000000" pitchFamily="2"/>
                        </a:rPr>
                        <a:t>4</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2</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tc>
                  <a:txBody>
                    <a:bodyPr/>
                    <a:lstStyle/>
                    <a:p>
                      <a:pPr marL="0" marR="0" algn="ctr">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 </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14"/>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१४.</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लेखापाल/अधिकृत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प्रशासन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लेखा</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15"/>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१५.</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कम्प्युटर अपरेटर/अधिकृत</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प्रशासन</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विविध</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ea typeface="+mn-ea"/>
                          <a:cs typeface="Kalimati" panose="00000400000000000000" pitchFamily="2"/>
                        </a:rPr>
                        <a:t>2</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tc>
                <a:extLst>
                  <a:ext uri="{0D108BD9-81ED-4DB2-BD59-A6C34878D82A}">
                    <a16:rowId xmlns:a16="http://schemas.microsoft.com/office/drawing/2014/main" val="10016"/>
                  </a:ext>
                </a:extLst>
              </a:tr>
              <a:tr h="315954">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१६.</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हलुका सवारी चालक</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तह विहीन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इन्जिनियरिङ्ग</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मेकानिकल</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५</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०</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17"/>
                  </a:ext>
                </a:extLst>
              </a:tr>
              <a:tr h="316883">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१७.</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कार्यालय सहयोगी</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तह विहीन</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प्रशासन</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सा. प्र.</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gn="ctr">
                        <a:lnSpc>
                          <a:spcPct val="150000"/>
                        </a:lnSpc>
                        <a:spcBef>
                          <a:spcPts val="0"/>
                        </a:spcBef>
                        <a:spcAft>
                          <a:spcPts val="0"/>
                        </a:spcAft>
                      </a:pPr>
                      <a:r>
                        <a:rPr lang="ne-NP" sz="1200">
                          <a:solidFill>
                            <a:schemeClr val="tx1"/>
                          </a:solidFill>
                          <a:effectLst/>
                          <a:latin typeface="Fontasy Himali" panose="04020500000000000000" pitchFamily="82" charset="0"/>
                          <a:cs typeface="Kalimati" panose="00000400000000000000" pitchFamily="2"/>
                        </a:rPr>
                        <a:t>६</a:t>
                      </a:r>
                      <a:endParaRPr lang="en-US" sz="120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bg1">
                        <a:lumMod val="95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ea typeface="+mn-ea"/>
                          <a:cs typeface="Kalimati" panose="00000400000000000000" pitchFamily="2"/>
                        </a:rPr>
                        <a:t>6</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bg1">
                        <a:lumMod val="95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ea typeface="+mn-ea"/>
                          <a:cs typeface="Kalimati" panose="00000400000000000000" pitchFamily="2"/>
                        </a:rPr>
                        <a:t>0</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bg1">
                        <a:lumMod val="95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bg1">
                        <a:lumMod val="95000"/>
                      </a:schemeClr>
                    </a:solidFill>
                  </a:tcPr>
                </a:tc>
                <a:extLst>
                  <a:ext uri="{0D108BD9-81ED-4DB2-BD59-A6C34878D82A}">
                    <a16:rowId xmlns:a16="http://schemas.microsoft.com/office/drawing/2014/main" val="10018"/>
                  </a:ext>
                </a:extLst>
              </a:tr>
              <a:tr h="360658">
                <a:tc gridSpan="5">
                  <a:txBody>
                    <a:bodyPr/>
                    <a:lstStyle/>
                    <a:p>
                      <a:pPr marL="0" marR="0" algn="ctr">
                        <a:lnSpc>
                          <a:spcPct val="150000"/>
                        </a:lnSpc>
                        <a:spcBef>
                          <a:spcPts val="0"/>
                        </a:spcBef>
                        <a:spcAft>
                          <a:spcPts val="0"/>
                        </a:spcAft>
                      </a:pPr>
                      <a:r>
                        <a:rPr lang="ne-NP" sz="1400" dirty="0">
                          <a:solidFill>
                            <a:schemeClr val="tx1"/>
                          </a:solidFill>
                          <a:effectLst/>
                          <a:latin typeface="Fontasy Himali" panose="04020500000000000000" pitchFamily="82" charset="0"/>
                          <a:cs typeface="Kalimati" panose="00000400000000000000" pitchFamily="2"/>
                        </a:rPr>
                        <a:t>जम्मा</a:t>
                      </a:r>
                      <a:endParaRPr lang="en-US" sz="14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४८</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25122" marR="25122" marT="24409" marB="24409" anchor="ctr">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r>
                        <a:rPr lang="en-US" sz="1200" dirty="0">
                          <a:solidFill>
                            <a:schemeClr val="tx1"/>
                          </a:solidFill>
                          <a:effectLst/>
                          <a:latin typeface="Fontasy Himali" panose="04020500000000000000" pitchFamily="82" charset="0"/>
                          <a:cs typeface="Kalimati" panose="00000400000000000000" pitchFamily="2"/>
                        </a:rPr>
                        <a:t>42</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en-US" sz="1200" dirty="0">
                          <a:solidFill>
                            <a:schemeClr val="tx1"/>
                          </a:solidFill>
                          <a:effectLst/>
                          <a:latin typeface="Fontasy Himali" panose="04020500000000000000" pitchFamily="82" charset="0"/>
                          <a:cs typeface="Kalimati" panose="00000400000000000000" pitchFamily="2"/>
                        </a:rPr>
                        <a:t>7</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tc>
                  <a:txBody>
                    <a:bodyPr/>
                    <a:lstStyle/>
                    <a:p>
                      <a:pPr marL="0" marR="0" algn="ctr">
                        <a:lnSpc>
                          <a:spcPct val="150000"/>
                        </a:lnSpc>
                        <a:spcBef>
                          <a:spcPts val="0"/>
                        </a:spcBef>
                        <a:spcAft>
                          <a:spcPts val="0"/>
                        </a:spcAft>
                      </a:pPr>
                      <a:r>
                        <a:rPr lang="ne-NP" sz="1200" dirty="0">
                          <a:solidFill>
                            <a:schemeClr val="tx1"/>
                          </a:solidFill>
                          <a:effectLst/>
                          <a:latin typeface="Fontasy Himali" panose="04020500000000000000" pitchFamily="82" charset="0"/>
                          <a:cs typeface="Kalimati" panose="00000400000000000000" pitchFamily="2"/>
                        </a:rPr>
                        <a:t> </a:t>
                      </a:r>
                      <a:endParaRPr lang="en-US" sz="1200" dirty="0">
                        <a:solidFill>
                          <a:schemeClr val="tx1"/>
                        </a:solidFill>
                        <a:effectLst/>
                        <a:latin typeface="Fontasy Himali" panose="04020500000000000000" pitchFamily="82" charset="0"/>
                        <a:ea typeface="Calibri" panose="020F0502020204030204" pitchFamily="34" charset="0"/>
                        <a:cs typeface="Kalimati" panose="00000400000000000000" pitchFamily="2"/>
                      </a:endParaRPr>
                    </a:p>
                  </a:txBody>
                  <a:tcPr marL="5024" marR="5024" marT="4881" marB="4881">
                    <a:solidFill>
                      <a:schemeClr val="accent5">
                        <a:lumMod val="20000"/>
                        <a:lumOff val="80000"/>
                      </a:schemeClr>
                    </a:solidFill>
                  </a:tcPr>
                </a:tc>
                <a:extLst>
                  <a:ext uri="{0D108BD9-81ED-4DB2-BD59-A6C34878D82A}">
                    <a16:rowId xmlns:a16="http://schemas.microsoft.com/office/drawing/2014/main" val="10019"/>
                  </a:ext>
                </a:extLst>
              </a:tr>
            </a:tbl>
          </a:graphicData>
        </a:graphic>
      </p:graphicFrame>
    </p:spTree>
    <p:extLst>
      <p:ext uri="{BB962C8B-B14F-4D97-AF65-F5344CB8AC3E}">
        <p14:creationId xmlns:p14="http://schemas.microsoft.com/office/powerpoint/2010/main" val="3508703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524000" y="0"/>
            <a:ext cx="9144000" cy="1371600"/>
          </a:xfrm>
        </p:spPr>
        <p:txBody>
          <a:bodyPr/>
          <a:lstStyle/>
          <a:p>
            <a:r>
              <a:rPr lang="ne-NP" altLang="en-US" sz="3600" b="1">
                <a:solidFill>
                  <a:srgbClr val="FF0000"/>
                </a:solidFill>
              </a:rPr>
              <a:t>मन्त्रालय मातहका कार्यालय विवरण</a:t>
            </a:r>
            <a:endParaRPr lang="en-US" altLang="en-US" sz="3600" b="1">
              <a:solidFill>
                <a:srgbClr val="FF0000"/>
              </a:solidFill>
            </a:endParaRPr>
          </a:p>
        </p:txBody>
      </p:sp>
      <p:sp>
        <p:nvSpPr>
          <p:cNvPr id="8195" name="Content Placeholder 2"/>
          <p:cNvSpPr>
            <a:spLocks noGrp="1"/>
          </p:cNvSpPr>
          <p:nvPr>
            <p:ph idx="1"/>
          </p:nvPr>
        </p:nvSpPr>
        <p:spPr>
          <a:xfrm>
            <a:off x="1524000" y="1219200"/>
            <a:ext cx="9144000" cy="5638800"/>
          </a:xfrm>
        </p:spPr>
        <p:txBody>
          <a:bodyPr/>
          <a:lstStyle/>
          <a:p>
            <a:pPr marL="514350" indent="-514350">
              <a:buFont typeface="Arial" panose="020B0604020202020204" pitchFamily="34" charset="0"/>
              <a:buAutoNum type="hindiNumParenR"/>
              <a:defRPr/>
            </a:pPr>
            <a:r>
              <a:rPr lang="ne-NP" altLang="en-US" dirty="0"/>
              <a:t> प्रदेश लेखा नियन्त्रक कार्यालय</a:t>
            </a:r>
            <a:r>
              <a:rPr lang="en-US" altLang="en-US" dirty="0"/>
              <a:t>, </a:t>
            </a:r>
            <a:r>
              <a:rPr lang="ne-NP" altLang="en-US" dirty="0"/>
              <a:t>हेटौँडा : </a:t>
            </a:r>
          </a:p>
          <a:p>
            <a:pPr marL="0" indent="0">
              <a:buNone/>
              <a:defRPr/>
            </a:pPr>
            <a:r>
              <a:rPr lang="ne-NP" altLang="en-US" dirty="0"/>
              <a:t>	   </a:t>
            </a:r>
            <a:r>
              <a:rPr lang="ne-NP" altLang="en-US" dirty="0">
                <a:solidFill>
                  <a:srgbClr val="FF0000"/>
                </a:solidFill>
              </a:rPr>
              <a:t>जम्मा स्वीकृत दरबन्दी: २०</a:t>
            </a:r>
          </a:p>
          <a:p>
            <a:pPr marL="738188" lvl="1" indent="0">
              <a:buNone/>
              <a:defRPr/>
            </a:pPr>
            <a:r>
              <a:rPr lang="ne-NP" altLang="en-US" dirty="0"/>
              <a:t>क) प्रदेश लेखा इकाई कार्यालय</a:t>
            </a:r>
            <a:r>
              <a:rPr lang="en-US" altLang="en-US" dirty="0"/>
              <a:t>, </a:t>
            </a:r>
            <a:r>
              <a:rPr lang="ne-NP" altLang="en-US" dirty="0"/>
              <a:t>काठमाडौँ उपत्यका :  	   </a:t>
            </a:r>
            <a:endParaRPr lang="en-US" altLang="en-US" dirty="0"/>
          </a:p>
          <a:p>
            <a:pPr marL="738188" lvl="1" indent="0">
              <a:buNone/>
              <a:defRPr/>
            </a:pPr>
            <a:r>
              <a:rPr lang="en-US" altLang="en-US" sz="2400" dirty="0">
                <a:solidFill>
                  <a:srgbClr val="FF0000"/>
                </a:solidFill>
              </a:rPr>
              <a:t>	      </a:t>
            </a:r>
            <a:r>
              <a:rPr lang="ne-NP" altLang="en-US" sz="2400" dirty="0">
                <a:solidFill>
                  <a:srgbClr val="FF0000"/>
                </a:solidFill>
              </a:rPr>
              <a:t>जम्मा दरबन्दी: ११</a:t>
            </a:r>
          </a:p>
          <a:p>
            <a:pPr marL="1254125" lvl="1" indent="-620713">
              <a:buNone/>
              <a:defRPr/>
            </a:pPr>
            <a:r>
              <a:rPr lang="ne-NP" altLang="en-US" dirty="0"/>
              <a:t> ख) प्रदेश लेखा इकाई कार्यालय</a:t>
            </a:r>
            <a:r>
              <a:rPr lang="en-US" altLang="en-US" dirty="0"/>
              <a:t>,</a:t>
            </a:r>
            <a:r>
              <a:rPr lang="ne-NP" altLang="en-US" dirty="0"/>
              <a:t> ४ वटा:</a:t>
            </a:r>
            <a:r>
              <a:rPr lang="en-US" altLang="en-US" dirty="0"/>
              <a:t> </a:t>
            </a:r>
            <a:r>
              <a:rPr lang="ne-NP" altLang="en-US" dirty="0"/>
              <a:t>(चितवन</a:t>
            </a:r>
            <a:r>
              <a:rPr lang="en-US" altLang="en-US" dirty="0"/>
              <a:t>, </a:t>
            </a:r>
            <a:r>
              <a:rPr lang="ne-NP" altLang="en-US" dirty="0"/>
              <a:t>धादिङ</a:t>
            </a:r>
            <a:r>
              <a:rPr lang="en-US" altLang="en-US" dirty="0"/>
              <a:t>, </a:t>
            </a:r>
            <a:r>
              <a:rPr lang="ne-NP" altLang="en-US" dirty="0"/>
              <a:t>नुवाकोट</a:t>
            </a:r>
            <a:r>
              <a:rPr lang="en-US" altLang="en-US" dirty="0"/>
              <a:t> </a:t>
            </a:r>
            <a:r>
              <a:rPr lang="ne-NP" altLang="en-US" dirty="0"/>
              <a:t>र काभ्रेपलाञ्चोक)	</a:t>
            </a:r>
          </a:p>
          <a:p>
            <a:pPr marL="1254125" lvl="1" indent="-620713">
              <a:buNone/>
              <a:defRPr/>
            </a:pPr>
            <a:r>
              <a:rPr lang="ne-NP" altLang="en-US" dirty="0"/>
              <a:t>	</a:t>
            </a:r>
            <a:r>
              <a:rPr lang="ne-NP" altLang="en-US" sz="2400" dirty="0">
                <a:solidFill>
                  <a:srgbClr val="FF0000"/>
                </a:solidFill>
              </a:rPr>
              <a:t>प्रत्येक जिल्लामा स्वीकृत दरबन्दी ६ का दरले जम्मा २४</a:t>
            </a:r>
          </a:p>
          <a:p>
            <a:pPr marL="1254125" lvl="1" indent="-620713">
              <a:buNone/>
              <a:defRPr/>
            </a:pPr>
            <a:endParaRPr lang="ne-NP" altLang="en-US" sz="2400" dirty="0">
              <a:solidFill>
                <a:srgbClr val="FF0000"/>
              </a:solidFill>
            </a:endParaRPr>
          </a:p>
          <a:p>
            <a:pPr marL="633413" lvl="1" indent="-574675" algn="just">
              <a:buNone/>
              <a:defRPr/>
            </a:pPr>
            <a:r>
              <a:rPr lang="ne-NP" altLang="en-US" b="1" i="1" dirty="0">
                <a:solidFill>
                  <a:schemeClr val="tx2"/>
                </a:solidFill>
              </a:rPr>
              <a:t>नोट: </a:t>
            </a:r>
            <a:r>
              <a:rPr lang="ne-NP" altLang="en-US" b="1" i="1" dirty="0"/>
              <a:t>प्रदेश लेखा नियन्त्रक कार्यालय अन्तर्गत रहने गरी स्वीकृत भएका १० वटा प्रदेश लेखा इकाई कार्यालयहरुको संगठन तथा व्यवस्थापन मिति २०८०</a:t>
            </a:r>
            <a:r>
              <a:rPr lang="en-US" altLang="en-US" b="1" i="1" dirty="0"/>
              <a:t>/</a:t>
            </a:r>
            <a:r>
              <a:rPr lang="ne-NP" altLang="en-US" b="1" i="1" dirty="0"/>
              <a:t>०८</a:t>
            </a:r>
            <a:r>
              <a:rPr lang="en-US" altLang="en-US" b="1" i="1" dirty="0"/>
              <a:t>/</a:t>
            </a:r>
            <a:r>
              <a:rPr lang="ne-NP" altLang="en-US" b="1" i="1" dirty="0"/>
              <a:t>१२ को निर्णयबाट स्वीकृत भएकोमा  रसुवा</a:t>
            </a:r>
            <a:r>
              <a:rPr lang="en-US" altLang="en-US" b="1" i="1" dirty="0"/>
              <a:t>, </a:t>
            </a:r>
            <a:r>
              <a:rPr lang="ne-NP" altLang="en-US" b="1" i="1" dirty="0"/>
              <a:t>सिन्धुपाल्चोक</a:t>
            </a:r>
            <a:r>
              <a:rPr lang="en-US" altLang="en-US" b="1" i="1" dirty="0"/>
              <a:t>, </a:t>
            </a:r>
            <a:r>
              <a:rPr lang="ne-NP" altLang="en-US" b="1" i="1" dirty="0"/>
              <a:t>दोलखा</a:t>
            </a:r>
            <a:r>
              <a:rPr lang="en-US" altLang="en-US" b="1" i="1" dirty="0"/>
              <a:t>. </a:t>
            </a:r>
            <a:r>
              <a:rPr lang="ne-NP" altLang="en-US" b="1" i="1" dirty="0"/>
              <a:t>रामेछाप र सिन्धुलीमा कार्यालयहरु स्थापना हुन बाँकी रहेको ।</a:t>
            </a:r>
            <a:endParaRPr lang="en-US" altLang="en-US" b="1" i="1" dirty="0"/>
          </a:p>
        </p:txBody>
      </p:sp>
    </p:spTree>
    <p:extLst>
      <p:ext uri="{BB962C8B-B14F-4D97-AF65-F5344CB8AC3E}">
        <p14:creationId xmlns:p14="http://schemas.microsoft.com/office/powerpoint/2010/main" val="26004587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C5311-5F25-412A-83EF-C94D82FEB9BA}"/>
              </a:ext>
            </a:extLst>
          </p:cNvPr>
          <p:cNvSpPr>
            <a:spLocks noGrp="1"/>
          </p:cNvSpPr>
          <p:nvPr>
            <p:ph type="subTitle" idx="1"/>
          </p:nvPr>
        </p:nvSpPr>
        <p:spPr>
          <a:xfrm>
            <a:off x="731520" y="614149"/>
            <a:ext cx="10959738" cy="5994469"/>
          </a:xfrm>
        </p:spPr>
        <p:txBody>
          <a:bodyPr>
            <a:noAutofit/>
          </a:bodyPr>
          <a:lstStyle/>
          <a:p>
            <a:pPr lvl="0" algn="just">
              <a:lnSpc>
                <a:spcPct val="115000"/>
              </a:lnSpc>
              <a:spcAft>
                <a:spcPts val="800"/>
              </a:spcAft>
              <a:buSzPts val="1100"/>
            </a:pPr>
            <a:r>
              <a:rPr lang="hi-IN" b="1" dirty="0">
                <a:solidFill>
                  <a:srgbClr val="000000"/>
                </a:solidFill>
                <a:latin typeface="Ank-Cast" pitchFamily="2" charset="0"/>
                <a:ea typeface="Times New Roman" panose="02020603050405020304" pitchFamily="18" charset="0"/>
                <a:cs typeface="Kalimati" panose="00000400000000000000" pitchFamily="2"/>
              </a:rPr>
              <a:t>आर्थिक मामिला तथा योजना मन्त्रालयको कार्य जिम्मेवारी</a:t>
            </a:r>
            <a:r>
              <a:rPr lang="ne-NP" b="1" dirty="0">
                <a:solidFill>
                  <a:srgbClr val="000000"/>
                </a:solidFill>
                <a:latin typeface="Ank-Cast" pitchFamily="2" charset="0"/>
                <a:ea typeface="Times New Roman" panose="02020603050405020304" pitchFamily="18" charset="0"/>
                <a:cs typeface="Kalimati" panose="00000400000000000000" pitchFamily="2"/>
              </a:rPr>
              <a:t> बागमती</a:t>
            </a:r>
            <a:r>
              <a:rPr lang="hi-IN" b="1" dirty="0">
                <a:solidFill>
                  <a:srgbClr val="000000"/>
                </a:solidFill>
                <a:latin typeface="Ank-Cast" pitchFamily="2" charset="0"/>
                <a:ea typeface="Times New Roman" panose="02020603050405020304" pitchFamily="18" charset="0"/>
                <a:cs typeface="Kalimati" panose="00000400000000000000" pitchFamily="2"/>
              </a:rPr>
              <a:t> प्रदेश सरकार</a:t>
            </a:r>
            <a:r>
              <a:rPr lang="ne-NP" b="1" dirty="0">
                <a:solidFill>
                  <a:srgbClr val="000000"/>
                </a:solidFill>
                <a:latin typeface="Ank-Cast" pitchFamily="2" charset="0"/>
                <a:ea typeface="Times New Roman" panose="02020603050405020304" pitchFamily="18" charset="0"/>
                <a:cs typeface="Kalimati" panose="00000400000000000000" pitchFamily="2"/>
              </a:rPr>
              <a:t> </a:t>
            </a:r>
            <a:r>
              <a:rPr lang="hi-IN" b="1" dirty="0">
                <a:solidFill>
                  <a:srgbClr val="000000"/>
                </a:solidFill>
                <a:latin typeface="Ank-Cast" pitchFamily="2" charset="0"/>
                <a:ea typeface="Times New Roman" panose="02020603050405020304" pitchFamily="18" charset="0"/>
                <a:cs typeface="Kalimati" panose="00000400000000000000" pitchFamily="2"/>
              </a:rPr>
              <a:t>(कार्य विभाजन) नियमावली</a:t>
            </a:r>
            <a:r>
              <a:rPr lang="en-US" b="1" dirty="0">
                <a:solidFill>
                  <a:srgbClr val="000000"/>
                </a:solidFill>
                <a:latin typeface="Ank-Cast" pitchFamily="2" charset="0"/>
                <a:ea typeface="Times New Roman" panose="02020603050405020304" pitchFamily="18" charset="0"/>
                <a:cs typeface="Kalimati" panose="00000400000000000000" pitchFamily="2"/>
              </a:rPr>
              <a:t>, </a:t>
            </a:r>
            <a:r>
              <a:rPr lang="hi-IN" b="1" dirty="0">
                <a:solidFill>
                  <a:srgbClr val="000000"/>
                </a:solidFill>
                <a:latin typeface="Ank-Cast" pitchFamily="2" charset="0"/>
                <a:ea typeface="Times New Roman" panose="02020603050405020304" pitchFamily="18" charset="0"/>
                <a:cs typeface="Kalimati" panose="00000400000000000000" pitchFamily="2"/>
              </a:rPr>
              <a:t>२०</a:t>
            </a:r>
            <a:r>
              <a:rPr lang="ne-NP" b="1" dirty="0">
                <a:solidFill>
                  <a:srgbClr val="000000"/>
                </a:solidFill>
                <a:latin typeface="Ank-Cast" pitchFamily="2" charset="0"/>
                <a:ea typeface="Times New Roman" panose="02020603050405020304" pitchFamily="18" charset="0"/>
                <a:cs typeface="Kalimati" panose="00000400000000000000" pitchFamily="2"/>
              </a:rPr>
              <a:t>80</a:t>
            </a:r>
            <a:r>
              <a:rPr lang="hi-IN" b="1" dirty="0">
                <a:solidFill>
                  <a:srgbClr val="000000"/>
                </a:solidFill>
                <a:latin typeface="Ank-Cast" pitchFamily="2" charset="0"/>
                <a:ea typeface="Times New Roman" panose="02020603050405020304" pitchFamily="18" charset="0"/>
                <a:cs typeface="Kalimati" panose="00000400000000000000" pitchFamily="2"/>
              </a:rPr>
              <a:t> ले तोके अनुसार निम्न रहेको छः</a:t>
            </a:r>
            <a:endParaRPr lang="en-US" b="1" dirty="0">
              <a:latin typeface="Ank-Cast" pitchFamily="2" charset="0"/>
              <a:ea typeface="Calibri" panose="020F0502020204030204" pitchFamily="34"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प्रदेशको आर्थिक अवस्थाको विश्लेषण तथा आर्थिक नीतिको तर्जुमा</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कार्यान्वयन र नियमन</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प्रदेशस्तरको आर्थिक स्रोतको बाँडफाँट</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लगानी प्रक्षेपण र वित्तीय व्यवस्थापन</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प्रादेशिक वित्त सन्तुलन सम्बन्धी नीति तर्जुमा</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कार्यान्वयन र नियमन</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संघको स्वीकृतिमा वैदेशिक सहयोग</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वैदेशिक ऋण र अनुदान प्राप्ति</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उपयोग</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लेखाङ्कन र प्रतिवेदन</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प्रदेश स्थित सरकारी सम्पत्तिको एकीकृत विवरण र सरकारी बाँकी रकमको लगत तथा असुलउपर</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प्रदेश स्तरीय विकास नीति</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प्राथमिकता</a:t>
            </a:r>
            <a:r>
              <a:rPr lang="en-US" dirty="0">
                <a:solidFill>
                  <a:srgbClr val="000000"/>
                </a:solidFill>
                <a:latin typeface="Ank-Cast" pitchFamily="2" charset="0"/>
                <a:ea typeface="Times New Roman" panose="02020603050405020304" pitchFamily="18" charset="0"/>
                <a:cs typeface="Kalimati" panose="00000400000000000000" pitchFamily="2"/>
              </a:rPr>
              <a:t>,</a:t>
            </a:r>
            <a:r>
              <a:rPr lang="hi-IN" dirty="0">
                <a:solidFill>
                  <a:srgbClr val="000000"/>
                </a:solidFill>
                <a:latin typeface="Ank-Cast" pitchFamily="2" charset="0"/>
                <a:ea typeface="Times New Roman" panose="02020603050405020304" pitchFamily="18" charset="0"/>
                <a:cs typeface="Kalimati" panose="00000400000000000000" pitchFamily="2"/>
              </a:rPr>
              <a:t> आवधिक तथा क्षेत्रगत योजना र वार्षिक विकास कार्यक्रमको तर्जुमा</a:t>
            </a:r>
            <a:r>
              <a:rPr lang="en-US" dirty="0">
                <a:solidFill>
                  <a:srgbClr val="000000"/>
                </a:solidFill>
                <a:latin typeface="Ank-Cast" pitchFamily="2" charset="0"/>
                <a:ea typeface="Times New Roman" panose="02020603050405020304" pitchFamily="18" charset="0"/>
                <a:cs typeface="Kalimati" panose="00000400000000000000" pitchFamily="2"/>
              </a:rPr>
              <a:t>, </a:t>
            </a:r>
            <a:r>
              <a:rPr lang="hi-IN" dirty="0">
                <a:solidFill>
                  <a:srgbClr val="000000"/>
                </a:solidFill>
                <a:latin typeface="Ank-Cast" pitchFamily="2" charset="0"/>
                <a:ea typeface="Times New Roman" panose="02020603050405020304" pitchFamily="18" charset="0"/>
                <a:cs typeface="Kalimati" panose="00000400000000000000" pitchFamily="2"/>
              </a:rPr>
              <a:t>कार्यान्वयन र अनुगमन तथा मूल्याङ्कन</a:t>
            </a:r>
            <a:endParaRPr lang="en-US"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dirty="0">
                <a:solidFill>
                  <a:srgbClr val="000000"/>
                </a:solidFill>
                <a:latin typeface="Ank-Cast" pitchFamily="2" charset="0"/>
                <a:ea typeface="Times New Roman" panose="02020603050405020304" pitchFamily="18" charset="0"/>
                <a:cs typeface="Kalimati" panose="00000400000000000000" pitchFamily="2"/>
              </a:rPr>
              <a:t>राष्ट्रिय तथा अन्तर प्रदेश विकास आयोजनाको समन्वय र सशर्त अनुदानको सदुपयोग</a:t>
            </a:r>
            <a:endParaRPr lang="en-US" dirty="0">
              <a:latin typeface="Ank-Cast" pitchFamily="2" charset="0"/>
              <a:cs typeface="Kalimati" panose="00000400000000000000" pitchFamily="2"/>
            </a:endParaRPr>
          </a:p>
          <a:p>
            <a:pPr lvl="0" algn="just">
              <a:spcAft>
                <a:spcPts val="800"/>
              </a:spcAft>
            </a:pPr>
            <a:endParaRPr lang="en-US" sz="1900" dirty="0">
              <a:latin typeface="Ank-Cast" pitchFamily="2" charset="0"/>
              <a:cs typeface="Kalimati" panose="00000400000000000000" pitchFamily="2"/>
            </a:endParaRPr>
          </a:p>
        </p:txBody>
      </p:sp>
      <p:sp>
        <p:nvSpPr>
          <p:cNvPr id="4" name="Title 3">
            <a:extLst>
              <a:ext uri="{FF2B5EF4-FFF2-40B4-BE49-F238E27FC236}">
                <a16:creationId xmlns:a16="http://schemas.microsoft.com/office/drawing/2014/main" id="{F13C4E62-A0CA-45EB-9A33-37019BA679FF}"/>
              </a:ext>
            </a:extLst>
          </p:cNvPr>
          <p:cNvSpPr>
            <a:spLocks noGrp="1"/>
          </p:cNvSpPr>
          <p:nvPr>
            <p:ph type="ctrTitle"/>
          </p:nvPr>
        </p:nvSpPr>
        <p:spPr>
          <a:xfrm>
            <a:off x="731520" y="123986"/>
            <a:ext cx="11255534" cy="490163"/>
          </a:xfrm>
        </p:spPr>
        <p:txBody>
          <a:bodyPr>
            <a:noAutofit/>
          </a:bodyPr>
          <a:lstStyle/>
          <a:p>
            <a:pPr>
              <a:lnSpc>
                <a:spcPct val="150000"/>
              </a:lnSpc>
            </a:pPr>
            <a:r>
              <a:rPr lang="ne-NP" sz="2800" dirty="0">
                <a:solidFill>
                  <a:schemeClr val="accent2"/>
                </a:solidFill>
                <a:cs typeface="Kalimati" panose="00000400000000000000" pitchFamily="2"/>
              </a:rPr>
              <a:t>मन्त्रालयको कार्य जिम्मेवारी</a:t>
            </a:r>
            <a:endParaRPr lang="en-US" sz="2800" dirty="0">
              <a:solidFill>
                <a:schemeClr val="accent2"/>
              </a:solidFill>
              <a:cs typeface="Kalimati" panose="00000400000000000000" pitchFamily="2"/>
            </a:endParaRPr>
          </a:p>
        </p:txBody>
      </p:sp>
    </p:spTree>
    <p:extLst>
      <p:ext uri="{BB962C8B-B14F-4D97-AF65-F5344CB8AC3E}">
        <p14:creationId xmlns:p14="http://schemas.microsoft.com/office/powerpoint/2010/main" val="2253006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C5311-5F25-412A-83EF-C94D82FEB9BA}"/>
              </a:ext>
            </a:extLst>
          </p:cNvPr>
          <p:cNvSpPr>
            <a:spLocks noGrp="1"/>
          </p:cNvSpPr>
          <p:nvPr>
            <p:ph type="subTitle" idx="1"/>
          </p:nvPr>
        </p:nvSpPr>
        <p:spPr>
          <a:xfrm>
            <a:off x="731519" y="928255"/>
            <a:ext cx="10959737" cy="5832763"/>
          </a:xfrm>
        </p:spPr>
        <p:txBody>
          <a:bodyPr>
            <a:noAutofit/>
          </a:bodyPr>
          <a:lstStyle/>
          <a:p>
            <a:pPr marL="342900" lvl="0" indent="-342900" algn="just">
              <a:spcAft>
                <a:spcPts val="800"/>
              </a:spcAft>
              <a:buFont typeface="Symbol" panose="05050102010706020507" pitchFamily="18" charset="2"/>
              <a:buChar char=""/>
            </a:pPr>
            <a:r>
              <a:rPr lang="hi-IN" sz="2000" dirty="0">
                <a:solidFill>
                  <a:srgbClr val="000000"/>
                </a:solidFill>
                <a:latin typeface="Ank-Cast" pitchFamily="2" charset="0"/>
                <a:ea typeface="Times New Roman" panose="02020603050405020304" pitchFamily="18" charset="0"/>
                <a:cs typeface="Kalimati" panose="00000400000000000000" pitchFamily="2"/>
              </a:rPr>
              <a:t>प्रदेश राजश्व सम्बन्धी नीति तथा कानुनको तर्जुमा</a:t>
            </a:r>
            <a:r>
              <a:rPr lang="en-US" sz="2000" dirty="0">
                <a:solidFill>
                  <a:srgbClr val="000000"/>
                </a:solidFill>
                <a:latin typeface="Ank-Cast" pitchFamily="2" charset="0"/>
                <a:ea typeface="Times New Roman" panose="02020603050405020304" pitchFamily="18" charset="0"/>
                <a:cs typeface="Kalimati" panose="00000400000000000000" pitchFamily="2"/>
              </a:rPr>
              <a:t>, </a:t>
            </a:r>
            <a:r>
              <a:rPr lang="hi-IN" sz="2000" dirty="0">
                <a:solidFill>
                  <a:srgbClr val="000000"/>
                </a:solidFill>
                <a:latin typeface="Ank-Cast" pitchFamily="2" charset="0"/>
                <a:ea typeface="Times New Roman" panose="02020603050405020304" pitchFamily="18" charset="0"/>
                <a:cs typeface="Kalimati" panose="00000400000000000000" pitchFamily="2"/>
              </a:rPr>
              <a:t>कार्यान्वयन र नियमन</a:t>
            </a:r>
            <a:endParaRPr lang="en-US" sz="2000" dirty="0">
              <a:latin typeface="Ank-Cast" pitchFamily="2" charset="0"/>
              <a:cs typeface="Kalimati" panose="00000400000000000000" pitchFamily="2"/>
            </a:endParaRPr>
          </a:p>
          <a:p>
            <a:pPr marL="342900" lvl="0" indent="-342900" algn="just">
              <a:spcAft>
                <a:spcPts val="800"/>
              </a:spcAft>
              <a:buFont typeface="Symbol" panose="05050102010706020507" pitchFamily="18" charset="2"/>
              <a:buChar char=""/>
            </a:pPr>
            <a:r>
              <a:rPr lang="hi-IN" sz="2000" dirty="0">
                <a:solidFill>
                  <a:srgbClr val="000000"/>
                </a:solidFill>
                <a:latin typeface="Ank-Cast" pitchFamily="2" charset="0"/>
                <a:ea typeface="Times New Roman" panose="02020603050405020304" pitchFamily="18" charset="0"/>
                <a:cs typeface="Kalimati" panose="00000400000000000000" pitchFamily="2"/>
              </a:rPr>
              <a:t>प्रदेश सार्वजनिक खर्च सम्बन्धी नीतिको तर्जुमा</a:t>
            </a:r>
            <a:r>
              <a:rPr lang="en-US" sz="2000" dirty="0">
                <a:solidFill>
                  <a:srgbClr val="000000"/>
                </a:solidFill>
                <a:latin typeface="Ank-Cast" pitchFamily="2" charset="0"/>
                <a:ea typeface="Times New Roman" panose="02020603050405020304" pitchFamily="18" charset="0"/>
                <a:cs typeface="Kalimati" panose="00000400000000000000" pitchFamily="2"/>
              </a:rPr>
              <a:t>, </a:t>
            </a:r>
            <a:r>
              <a:rPr lang="hi-IN" sz="2000" dirty="0">
                <a:solidFill>
                  <a:srgbClr val="000000"/>
                </a:solidFill>
                <a:latin typeface="Ank-Cast" pitchFamily="2" charset="0"/>
                <a:ea typeface="Times New Roman" panose="02020603050405020304" pitchFamily="18" charset="0"/>
                <a:cs typeface="Kalimati" panose="00000400000000000000" pitchFamily="2"/>
              </a:rPr>
              <a:t>कार्यान्वयन र नियमन तथा स्थानीय तह अनुदान</a:t>
            </a:r>
            <a:endParaRPr lang="ne-NP" sz="2000" dirty="0">
              <a:solidFill>
                <a:srgbClr val="000000"/>
              </a:solidFill>
              <a:latin typeface="Ank-Cast" pitchFamily="2" charset="0"/>
              <a:ea typeface="Times New Roman" panose="02020603050405020304" pitchFamily="18" charset="0"/>
              <a:cs typeface="Kalimati" panose="00000400000000000000" pitchFamily="2"/>
            </a:endParaRPr>
          </a:p>
          <a:p>
            <a:pPr marL="342900" indent="-342900" algn="just">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संघीय नीति अनुरुप सहवित्तीयकरण/प्रदेश आर्थिक कार्यविधि सम्बन्धी नीति तथा कानूनको निर्माण</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कार्यान्वयन र नियमन</a:t>
            </a:r>
            <a:endParaRPr lang="en-US" sz="2000"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प्रदेश बिनियोजन ऐन तथा प्रदेशको बजेट तर्जुमा</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कार्यान्वयन</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नियमन र आर्थिक अनुशासन</a:t>
            </a:r>
            <a:endParaRPr lang="en-US" sz="2000"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प्रदेश संचित कोषको संचालन तथा व्यवस्थापन र प्रदेश लेखा नियन्त्रण एवं व्यवस्थापन/प्रदेश पुरक अनुमान तथा पेश्की खर्च र प्रदेश आकस्मिक कोष व्यवस्था</a:t>
            </a:r>
            <a:endParaRPr lang="en-US" sz="2000"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प्रदेश सरकारी लगानी र लाभांशको लेखा व्यवस्थापन</a:t>
            </a:r>
            <a:endParaRPr lang="en-US" sz="2000"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प्रदेशगत विनियोजन</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राज</a:t>
            </a:r>
            <a:r>
              <a:rPr lang="ne-NP"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स्व</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धरौटी</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कार्यसंचालन कोष र अन्य सरकारी कोष तथा सम्पत्तिको एकिकृत विवरण र लेखा परीक्षण</a:t>
            </a:r>
            <a:endParaRPr lang="en-US" sz="2000"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घरजग्गा रजिष्ट्रेशन शुल्क</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सवारी साधन कर</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मनोरञ्जन कर</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विज्ञापन कर</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पर्यटन शुल्क</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कृषि आयमा कर</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सेवा शुल्क</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दस्तुर र दण्ड जरिवाना संकलन</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बाँडफाँट र उपयोग सम्बन्धी नीति तथा कानून तर्जुमा</a:t>
            </a:r>
            <a:r>
              <a:rPr lang="en-US"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sz="2000"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कार्यान्वयन र नियमन</a:t>
            </a:r>
            <a:endParaRPr lang="en-US" sz="2000" dirty="0">
              <a:cs typeface="Kalimati" panose="00000400000000000000" pitchFamily="2"/>
            </a:endParaRPr>
          </a:p>
        </p:txBody>
      </p:sp>
      <p:sp>
        <p:nvSpPr>
          <p:cNvPr id="5" name="Title 3">
            <a:extLst>
              <a:ext uri="{FF2B5EF4-FFF2-40B4-BE49-F238E27FC236}">
                <a16:creationId xmlns:a16="http://schemas.microsoft.com/office/drawing/2014/main" id="{F13C4E62-A0CA-45EB-9A33-37019BA679FF}"/>
              </a:ext>
            </a:extLst>
          </p:cNvPr>
          <p:cNvSpPr txBox="1">
            <a:spLocks/>
          </p:cNvSpPr>
          <p:nvPr/>
        </p:nvSpPr>
        <p:spPr>
          <a:xfrm>
            <a:off x="984067" y="191937"/>
            <a:ext cx="10454640" cy="597773"/>
          </a:xfrm>
          <a:prstGeom prst="rect">
            <a:avLst/>
          </a:prstGeom>
        </p:spPr>
        <p:txBody>
          <a:bodyPr vert="horz" lIns="91440" tIns="45720" rIns="91440" bIns="45720" rtlCol="0" anchor="t" anchorCtr="0">
            <a:noAutofit/>
          </a:bodyPr>
          <a:lstStyle>
            <a:lvl1pPr algn="ctr" defTabSz="914400" rtl="0" eaLnBrk="1" latinLnBrk="0" hangingPunct="1">
              <a:lnSpc>
                <a:spcPct val="110000"/>
              </a:lnSpc>
              <a:spcBef>
                <a:spcPct val="0"/>
              </a:spcBef>
              <a:buNone/>
              <a:defRPr sz="5500" b="1" kern="1200">
                <a:solidFill>
                  <a:schemeClr val="bg2">
                    <a:lumMod val="50000"/>
                  </a:schemeClr>
                </a:solidFill>
                <a:latin typeface="Utsaah" pitchFamily="34" charset="0"/>
                <a:ea typeface="+mj-ea"/>
                <a:cs typeface="Kalimati" panose="00000400000000000000" pitchFamily="2"/>
              </a:defRPr>
            </a:lvl1pPr>
          </a:lstStyle>
          <a:p>
            <a:pPr>
              <a:lnSpc>
                <a:spcPct val="150000"/>
              </a:lnSpc>
            </a:pPr>
            <a:r>
              <a:rPr lang="ne-NP" sz="2800" dirty="0">
                <a:solidFill>
                  <a:schemeClr val="accent2"/>
                </a:solidFill>
              </a:rPr>
              <a:t>मन्त्रालयको कार्य जिम्मेवारी....</a:t>
            </a:r>
            <a:endParaRPr lang="en-US" sz="2800" dirty="0">
              <a:solidFill>
                <a:schemeClr val="accent2"/>
              </a:solidFill>
            </a:endParaRPr>
          </a:p>
        </p:txBody>
      </p:sp>
    </p:spTree>
    <p:extLst>
      <p:ext uri="{BB962C8B-B14F-4D97-AF65-F5344CB8AC3E}">
        <p14:creationId xmlns:p14="http://schemas.microsoft.com/office/powerpoint/2010/main" val="37170907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C5311-5F25-412A-83EF-C94D82FEB9BA}"/>
              </a:ext>
            </a:extLst>
          </p:cNvPr>
          <p:cNvSpPr>
            <a:spLocks noGrp="1"/>
          </p:cNvSpPr>
          <p:nvPr>
            <p:ph type="subTitle" idx="1"/>
          </p:nvPr>
        </p:nvSpPr>
        <p:spPr>
          <a:xfrm>
            <a:off x="731519" y="928255"/>
            <a:ext cx="10959737" cy="5832763"/>
          </a:xfrm>
        </p:spPr>
        <p:txBody>
          <a:bodyPr>
            <a:noAutofit/>
          </a:bodyPr>
          <a:lstStyle/>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संघीय कानून अनुसार प्रकृतिक </a:t>
            </a:r>
            <a:r>
              <a:rPr lang="ne-NP"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स्रो</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तबाट प्राप्त रोयल्टी र शुल्क संकलन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नियमन र हस्तानान्तरण</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राज</a:t>
            </a:r>
            <a:r>
              <a:rPr lang="ne-NP"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स्व</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 चुहावट नियन्त्रण सम्बन्धी प्रादेशिक नीति</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कानून तथा मापदण्ड तर्जुमा</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कार्यान्वयन र नियमन</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संघसँगको अन्तरसरकारी </a:t>
            </a:r>
            <a:r>
              <a:rPr lang="ne-NP" dirty="0">
                <a:solidFill>
                  <a:srgbClr val="000000"/>
                </a:solidFill>
                <a:latin typeface="Times New Roman" panose="02020603050405020304" pitchFamily="18" charset="0"/>
                <a:ea typeface="Times New Roman" panose="02020603050405020304" pitchFamily="18" charset="0"/>
                <a:cs typeface="Kalimati" panose="00000400000000000000" pitchFamily="2"/>
              </a:rPr>
              <a:t>वि</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त्तीय सम्पर्क</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सम्बन्ध र सहकार्य</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तथ्याङ्क</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a:t>
            </a:r>
            <a:r>
              <a:rPr lang="ne-NP"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सूचना प्रणाली तथा अभिलेख व्यवस्थापन सम्बन्धमा प्रदेशिक नीति</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कानून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मापदण्ड एवं योजना तर्जुमा</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कार्यान्वयन र नियमन तथा संघ र स्थानीय तहसँग सहयोग</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समन्वय र सहकार्य</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बीमा र बीमा व्यवसायको संचालन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व्यवस्थापन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प्रबर्धन तथा विस्तार र नियमन</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प्रदेशस्तरका सार्वजनिक संस्थान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वित्तीय संस्था</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समिति</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प्रतिष्ठान तथा कम्पनी आदिको सञ्चालन</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व्यवस्थापन सुधार र नियमन</a:t>
            </a:r>
            <a:endParaRPr lang="en-US" dirty="0">
              <a:cs typeface="Kalimati" panose="00000400000000000000" pitchFamily="2"/>
            </a:endParaRPr>
          </a:p>
          <a:p>
            <a:pPr marL="342900" lvl="0" indent="-342900" algn="just">
              <a:lnSpc>
                <a:spcPct val="100000"/>
              </a:lnSpc>
              <a:spcAft>
                <a:spcPts val="800"/>
              </a:spcAft>
              <a:buFont typeface="Symbol" panose="05050102010706020507" pitchFamily="18" charset="2"/>
              <a:buChar char=""/>
            </a:pP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आर्थिक विकासमा निजी</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hi-IN" dirty="0">
                <a:solidFill>
                  <a:srgbClr val="000000"/>
                </a:solidFill>
                <a:latin typeface="Times New Roman" panose="02020603050405020304" pitchFamily="18" charset="0"/>
                <a:ea typeface="Times New Roman" panose="02020603050405020304" pitchFamily="18" charset="0"/>
                <a:cs typeface="Kalimati" panose="00000400000000000000" pitchFamily="2"/>
              </a:rPr>
              <a:t>सहकारी तथ गैरसरकारी क्षेत्रसँगको समन्वय र सहकार्य</a:t>
            </a:r>
            <a:r>
              <a:rPr lang="en-US" dirty="0">
                <a:solidFill>
                  <a:srgbClr val="000000"/>
                </a:solidFill>
                <a:latin typeface="Times New Roman" panose="02020603050405020304" pitchFamily="18" charset="0"/>
                <a:ea typeface="Times New Roman" panose="02020603050405020304" pitchFamily="18" charset="0"/>
                <a:cs typeface="Kalimati" panose="00000400000000000000" pitchFamily="2"/>
              </a:rPr>
              <a:t> </a:t>
            </a:r>
            <a:r>
              <a:rPr lang="ne-NP" dirty="0">
                <a:solidFill>
                  <a:srgbClr val="000000"/>
                </a:solidFill>
                <a:latin typeface="Times New Roman" panose="02020603050405020304" pitchFamily="18" charset="0"/>
                <a:ea typeface="Times New Roman" panose="02020603050405020304" pitchFamily="18" charset="0"/>
                <a:cs typeface="Kalimati" panose="00000400000000000000" pitchFamily="2"/>
              </a:rPr>
              <a:t>।</a:t>
            </a:r>
            <a:endParaRPr lang="en-US" sz="2800" dirty="0">
              <a:cs typeface="Kalimati" panose="00000400000000000000" pitchFamily="2"/>
            </a:endParaRPr>
          </a:p>
          <a:p>
            <a:pPr>
              <a:lnSpc>
                <a:spcPct val="115000"/>
              </a:lnSpc>
              <a:spcAft>
                <a:spcPts val="1000"/>
              </a:spcAft>
            </a:pPr>
            <a:r>
              <a:rPr lang="ne-NP" sz="1700" dirty="0">
                <a:latin typeface="Kalimati" panose="00000400000000000000" pitchFamily="2"/>
                <a:ea typeface="Calibri" panose="020F0502020204030204" pitchFamily="34" charset="0"/>
              </a:rPr>
              <a:t> </a:t>
            </a:r>
            <a:endParaRPr lang="en-US" sz="1700" dirty="0">
              <a:effectLst/>
              <a:latin typeface="Kalimati" panose="00000400000000000000" pitchFamily="2"/>
              <a:ea typeface="Calibri" panose="020F0502020204030204" pitchFamily="34" charset="0"/>
            </a:endParaRPr>
          </a:p>
        </p:txBody>
      </p:sp>
      <p:sp>
        <p:nvSpPr>
          <p:cNvPr id="5" name="Title 3">
            <a:extLst>
              <a:ext uri="{FF2B5EF4-FFF2-40B4-BE49-F238E27FC236}">
                <a16:creationId xmlns:a16="http://schemas.microsoft.com/office/drawing/2014/main" id="{F13C4E62-A0CA-45EB-9A33-37019BA679FF}"/>
              </a:ext>
            </a:extLst>
          </p:cNvPr>
          <p:cNvSpPr txBox="1">
            <a:spLocks/>
          </p:cNvSpPr>
          <p:nvPr/>
        </p:nvSpPr>
        <p:spPr>
          <a:xfrm>
            <a:off x="984067" y="191937"/>
            <a:ext cx="10454640" cy="597773"/>
          </a:xfrm>
          <a:prstGeom prst="rect">
            <a:avLst/>
          </a:prstGeom>
        </p:spPr>
        <p:txBody>
          <a:bodyPr vert="horz" lIns="91440" tIns="45720" rIns="91440" bIns="45720" rtlCol="0" anchor="t" anchorCtr="0">
            <a:noAutofit/>
          </a:bodyPr>
          <a:lstStyle>
            <a:lvl1pPr algn="ctr" defTabSz="914400" rtl="0" eaLnBrk="1" latinLnBrk="0" hangingPunct="1">
              <a:lnSpc>
                <a:spcPct val="110000"/>
              </a:lnSpc>
              <a:spcBef>
                <a:spcPct val="0"/>
              </a:spcBef>
              <a:buNone/>
              <a:defRPr sz="5500" b="1" kern="1200">
                <a:solidFill>
                  <a:schemeClr val="bg2">
                    <a:lumMod val="50000"/>
                  </a:schemeClr>
                </a:solidFill>
                <a:latin typeface="Utsaah" pitchFamily="34" charset="0"/>
                <a:ea typeface="+mj-ea"/>
                <a:cs typeface="Kalimati" panose="00000400000000000000" pitchFamily="2"/>
              </a:defRPr>
            </a:lvl1pPr>
          </a:lstStyle>
          <a:p>
            <a:pPr>
              <a:lnSpc>
                <a:spcPct val="150000"/>
              </a:lnSpc>
            </a:pPr>
            <a:r>
              <a:rPr lang="ne-NP" sz="2800" dirty="0">
                <a:solidFill>
                  <a:schemeClr val="accent2"/>
                </a:solidFill>
              </a:rPr>
              <a:t>मन्त्रालयको कार्य जिम्मेवारी....</a:t>
            </a:r>
            <a:endParaRPr lang="en-US" sz="2800" dirty="0">
              <a:solidFill>
                <a:schemeClr val="accent2"/>
              </a:solidFill>
            </a:endParaRPr>
          </a:p>
        </p:txBody>
      </p:sp>
    </p:spTree>
    <p:extLst>
      <p:ext uri="{BB962C8B-B14F-4D97-AF65-F5344CB8AC3E}">
        <p14:creationId xmlns:p14="http://schemas.microsoft.com/office/powerpoint/2010/main" val="1069555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8788"/>
          </a:xfrm>
        </p:spPr>
        <p:txBody>
          <a:bodyPr>
            <a:normAutofit/>
          </a:bodyPr>
          <a:lstStyle/>
          <a:p>
            <a:r>
              <a:rPr lang="ne-NP" sz="2400" dirty="0"/>
              <a:t>विगत पाँच आर्थिक वर्षहरुको विनियोजित बजेट र खर्चको अवस्था</a:t>
            </a:r>
            <a:endParaRPr lang="en-US" sz="24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82239056"/>
              </p:ext>
            </p:extLst>
          </p:nvPr>
        </p:nvGraphicFramePr>
        <p:xfrm>
          <a:off x="1491421" y="1453975"/>
          <a:ext cx="9010323" cy="3722810"/>
        </p:xfrm>
        <a:graphic>
          <a:graphicData uri="http://schemas.openxmlformats.org/drawingml/2006/table">
            <a:tbl>
              <a:tblPr firstRow="1" bandRow="1">
                <a:tableStyleId>{5C22544A-7EE6-4342-B048-85BDC9FD1C3A}</a:tableStyleId>
              </a:tblPr>
              <a:tblGrid>
                <a:gridCol w="3594214">
                  <a:extLst>
                    <a:ext uri="{9D8B030D-6E8A-4147-A177-3AD203B41FA5}">
                      <a16:colId xmlns:a16="http://schemas.microsoft.com/office/drawing/2014/main" val="20000"/>
                    </a:ext>
                  </a:extLst>
                </a:gridCol>
                <a:gridCol w="2666293">
                  <a:extLst>
                    <a:ext uri="{9D8B030D-6E8A-4147-A177-3AD203B41FA5}">
                      <a16:colId xmlns:a16="http://schemas.microsoft.com/office/drawing/2014/main" val="20001"/>
                    </a:ext>
                  </a:extLst>
                </a:gridCol>
                <a:gridCol w="2749816">
                  <a:extLst>
                    <a:ext uri="{9D8B030D-6E8A-4147-A177-3AD203B41FA5}">
                      <a16:colId xmlns:a16="http://schemas.microsoft.com/office/drawing/2014/main" val="20002"/>
                    </a:ext>
                  </a:extLst>
                </a:gridCol>
              </a:tblGrid>
              <a:tr h="859374">
                <a:tc>
                  <a:txBody>
                    <a:bodyPr/>
                    <a:lstStyle/>
                    <a:p>
                      <a:pPr algn="ctr"/>
                      <a:endParaRPr lang="ne-NP" sz="2000" dirty="0">
                        <a:cs typeface="Kalimati" panose="00000400000000000000" pitchFamily="2"/>
                      </a:endParaRPr>
                    </a:p>
                    <a:p>
                      <a:pPr algn="ctr"/>
                      <a:r>
                        <a:rPr lang="ne-NP" sz="2000" dirty="0">
                          <a:cs typeface="Kalimati" panose="00000400000000000000" pitchFamily="2"/>
                        </a:rPr>
                        <a:t>आर्थिक</a:t>
                      </a:r>
                      <a:r>
                        <a:rPr lang="ne-NP" sz="2000" baseline="0" dirty="0">
                          <a:cs typeface="Kalimati" panose="00000400000000000000" pitchFamily="2"/>
                        </a:rPr>
                        <a:t> बर्ष</a:t>
                      </a:r>
                      <a:endParaRPr lang="en-US" sz="2000" dirty="0">
                        <a:cs typeface="Kalimati" panose="00000400000000000000" pitchFamily="2"/>
                      </a:endParaRPr>
                    </a:p>
                  </a:txBody>
                  <a:tcPr/>
                </a:tc>
                <a:tc>
                  <a:txBody>
                    <a:bodyPr/>
                    <a:lstStyle/>
                    <a:p>
                      <a:pPr algn="ctr"/>
                      <a:endParaRPr lang="ne-NP" sz="2000" dirty="0">
                        <a:cs typeface="Kalimati" panose="00000400000000000000" pitchFamily="2"/>
                      </a:endParaRPr>
                    </a:p>
                    <a:p>
                      <a:pPr algn="ctr"/>
                      <a:r>
                        <a:rPr lang="ne-NP" sz="2000" dirty="0">
                          <a:cs typeface="Kalimati" panose="00000400000000000000" pitchFamily="2"/>
                        </a:rPr>
                        <a:t>बिनियोजित</a:t>
                      </a:r>
                      <a:r>
                        <a:rPr lang="ne-NP" sz="2000" baseline="0" dirty="0">
                          <a:cs typeface="Kalimati" panose="00000400000000000000" pitchFamily="2"/>
                        </a:rPr>
                        <a:t> बजेट(करोड)</a:t>
                      </a:r>
                      <a:endParaRPr lang="en-US" sz="2000" dirty="0">
                        <a:cs typeface="Kalimati" panose="00000400000000000000" pitchFamily="2"/>
                      </a:endParaRPr>
                    </a:p>
                  </a:txBody>
                  <a:tcPr/>
                </a:tc>
                <a:tc>
                  <a:txBody>
                    <a:bodyPr/>
                    <a:lstStyle/>
                    <a:p>
                      <a:pPr algn="ctr"/>
                      <a:endParaRPr lang="ne-NP" sz="2000" dirty="0">
                        <a:cs typeface="Kalimati" panose="00000400000000000000" pitchFamily="2"/>
                      </a:endParaRPr>
                    </a:p>
                    <a:p>
                      <a:pPr algn="ctr"/>
                      <a:r>
                        <a:rPr lang="ne-NP" sz="2000" dirty="0">
                          <a:cs typeface="Kalimati" panose="00000400000000000000" pitchFamily="2"/>
                        </a:rPr>
                        <a:t>खर्च प्रतिशत</a:t>
                      </a:r>
                      <a:endParaRPr lang="en-US" sz="2000" dirty="0">
                        <a:cs typeface="Kalimati" panose="00000400000000000000" pitchFamily="2"/>
                      </a:endParaRPr>
                    </a:p>
                  </a:txBody>
                  <a:tcPr/>
                </a:tc>
                <a:extLst>
                  <a:ext uri="{0D108BD9-81ED-4DB2-BD59-A6C34878D82A}">
                    <a16:rowId xmlns:a16="http://schemas.microsoft.com/office/drawing/2014/main" val="10000"/>
                  </a:ext>
                </a:extLst>
              </a:tr>
              <a:tr h="52884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२०७६/७७</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४७६०.७७</a:t>
                      </a:r>
                      <a:endParaRPr lang="en-US" sz="2000" dirty="0">
                        <a:cs typeface="Kalimati" panose="00000400000000000000" pitchFamily="2"/>
                      </a:endParaRPr>
                    </a:p>
                  </a:txBody>
                  <a:tcPr/>
                </a:tc>
                <a:tc>
                  <a:txBody>
                    <a:bodyPr/>
                    <a:lstStyle/>
                    <a:p>
                      <a:pPr algn="r"/>
                      <a:r>
                        <a:rPr lang="ne-NP" sz="2000" dirty="0">
                          <a:cs typeface="Kalimati" panose="00000400000000000000" pitchFamily="2"/>
                        </a:rPr>
                        <a:t>58.71</a:t>
                      </a:r>
                      <a:endParaRPr lang="en-US" sz="2000" dirty="0">
                        <a:cs typeface="Kalimati" panose="00000400000000000000" pitchFamily="2"/>
                      </a:endParaRPr>
                    </a:p>
                  </a:txBody>
                  <a:tcPr/>
                </a:tc>
                <a:extLst>
                  <a:ext uri="{0D108BD9-81ED-4DB2-BD59-A6C34878D82A}">
                    <a16:rowId xmlns:a16="http://schemas.microsoft.com/office/drawing/2014/main" val="10003"/>
                  </a:ext>
                </a:extLst>
              </a:tr>
              <a:tr h="4369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२०७७/७८</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५१४२.७४</a:t>
                      </a:r>
                      <a:endParaRPr lang="en-US" sz="2000" dirty="0">
                        <a:cs typeface="Kalimati" panose="00000400000000000000" pitchFamily="2"/>
                      </a:endParaRPr>
                    </a:p>
                  </a:txBody>
                  <a:tcPr/>
                </a:tc>
                <a:tc>
                  <a:txBody>
                    <a:bodyPr/>
                    <a:lstStyle/>
                    <a:p>
                      <a:pPr algn="r"/>
                      <a:r>
                        <a:rPr lang="ne-NP" sz="2000" dirty="0">
                          <a:cs typeface="Kalimati" panose="00000400000000000000" pitchFamily="2"/>
                        </a:rPr>
                        <a:t>69.21</a:t>
                      </a:r>
                      <a:endParaRPr lang="en-US" sz="2000" dirty="0">
                        <a:cs typeface="Kalimati" panose="00000400000000000000" pitchFamily="2"/>
                      </a:endParaRPr>
                    </a:p>
                  </a:txBody>
                  <a:tcPr/>
                </a:tc>
                <a:extLst>
                  <a:ext uri="{0D108BD9-81ED-4DB2-BD59-A6C34878D82A}">
                    <a16:rowId xmlns:a16="http://schemas.microsoft.com/office/drawing/2014/main" val="10004"/>
                  </a:ext>
                </a:extLst>
              </a:tr>
              <a:tr h="506808">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२०७८/७९</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५७७२.०९</a:t>
                      </a:r>
                      <a:endParaRPr lang="en-US" sz="2000" dirty="0">
                        <a:cs typeface="Kalimati" panose="00000400000000000000" pitchFamily="2"/>
                      </a:endParaRPr>
                    </a:p>
                  </a:txBody>
                  <a:tcPr/>
                </a:tc>
                <a:tc>
                  <a:txBody>
                    <a:bodyPr/>
                    <a:lstStyle/>
                    <a:p>
                      <a:pPr algn="r"/>
                      <a:r>
                        <a:rPr lang="ne-NP" sz="2000" dirty="0">
                          <a:cs typeface="Kalimati" panose="00000400000000000000" pitchFamily="2"/>
                        </a:rPr>
                        <a:t>65.83</a:t>
                      </a:r>
                      <a:endParaRPr lang="en-US" sz="2000" dirty="0">
                        <a:cs typeface="Kalimati" panose="00000400000000000000" pitchFamily="2"/>
                      </a:endParaRPr>
                    </a:p>
                  </a:txBody>
                  <a:tcPr/>
                </a:tc>
                <a:extLst>
                  <a:ext uri="{0D108BD9-81ED-4DB2-BD59-A6C34878D82A}">
                    <a16:rowId xmlns:a16="http://schemas.microsoft.com/office/drawing/2014/main" val="10005"/>
                  </a:ext>
                </a:extLst>
              </a:tr>
              <a:tr h="43695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२०७९/८०</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७०९३.९३</a:t>
                      </a:r>
                      <a:endParaRPr lang="en-US" sz="2000" dirty="0">
                        <a:cs typeface="Kalimati" panose="00000400000000000000" pitchFamily="2"/>
                      </a:endParaRPr>
                    </a:p>
                  </a:txBody>
                  <a:tcPr/>
                </a:tc>
                <a:tc>
                  <a:txBody>
                    <a:bodyPr/>
                    <a:lstStyle/>
                    <a:p>
                      <a:pPr algn="r"/>
                      <a:r>
                        <a:rPr lang="ne-NP" sz="2000" dirty="0">
                          <a:cs typeface="Kalimati" panose="00000400000000000000" pitchFamily="2"/>
                        </a:rPr>
                        <a:t>66.06</a:t>
                      </a:r>
                      <a:endParaRPr lang="en-US" sz="2000" dirty="0">
                        <a:cs typeface="Kalimati" panose="00000400000000000000" pitchFamily="2"/>
                      </a:endParaRPr>
                    </a:p>
                  </a:txBody>
                  <a:tcPr/>
                </a:tc>
                <a:extLst>
                  <a:ext uri="{0D108BD9-81ED-4DB2-BD59-A6C34878D82A}">
                    <a16:rowId xmlns:a16="http://schemas.microsoft.com/office/drawing/2014/main" val="10006"/>
                  </a:ext>
                </a:extLst>
              </a:tr>
              <a:tr h="451314">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२०८०/८१</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६२७०.९१</a:t>
                      </a:r>
                      <a:endParaRPr lang="en-US" sz="2000" dirty="0">
                        <a:cs typeface="Kalimati" panose="00000400000000000000" pitchFamily="2"/>
                      </a:endParaRPr>
                    </a:p>
                  </a:txBody>
                  <a:tcPr/>
                </a:tc>
                <a:tc>
                  <a:txBody>
                    <a:bodyPr/>
                    <a:lstStyle/>
                    <a:p>
                      <a:pPr algn="r"/>
                      <a:r>
                        <a:rPr lang="ne-NP" sz="2000" dirty="0">
                          <a:cs typeface="Kalimati" panose="00000400000000000000" pitchFamily="2"/>
                        </a:rPr>
                        <a:t>72.83</a:t>
                      </a:r>
                      <a:endParaRPr lang="en-US" sz="2000" dirty="0">
                        <a:cs typeface="Kalimati" panose="00000400000000000000" pitchFamily="2"/>
                      </a:endParaRPr>
                    </a:p>
                  </a:txBody>
                  <a:tcPr/>
                </a:tc>
                <a:extLst>
                  <a:ext uri="{0D108BD9-81ED-4DB2-BD59-A6C34878D82A}">
                    <a16:rowId xmlns:a16="http://schemas.microsoft.com/office/drawing/2014/main" val="10007"/>
                  </a:ext>
                </a:extLst>
              </a:tr>
              <a:tr h="502571">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e-NP" sz="2000" dirty="0">
                          <a:cs typeface="Kalimati" panose="00000400000000000000" pitchFamily="2"/>
                        </a:rPr>
                        <a:t>२०८१/८२</a:t>
                      </a:r>
                      <a:endParaRPr lang="en-US" sz="2000" dirty="0">
                        <a:cs typeface="Kalimati" panose="00000400000000000000" pitchFamily="2"/>
                      </a:endParaRPr>
                    </a:p>
                  </a:txBody>
                  <a:tcPr/>
                </a:tc>
                <a:tc>
                  <a:txBody>
                    <a:bodyPr/>
                    <a:lstStyle/>
                    <a:p>
                      <a:pPr algn="r"/>
                      <a:r>
                        <a:rPr lang="ne-NP" sz="2000" dirty="0">
                          <a:cs typeface="Kalimati" panose="00000400000000000000" pitchFamily="2"/>
                        </a:rPr>
                        <a:t>६४५४.०४</a:t>
                      </a:r>
                      <a:endParaRPr lang="en-US" sz="2000" dirty="0">
                        <a:cs typeface="Kalimati" panose="00000400000000000000" pitchFamily="2"/>
                      </a:endParaRPr>
                    </a:p>
                  </a:txBody>
                  <a:tcPr/>
                </a:tc>
                <a:tc>
                  <a:txBody>
                    <a:bodyPr/>
                    <a:lstStyle/>
                    <a:p>
                      <a:pPr algn="r"/>
                      <a:r>
                        <a:rPr lang="ne-NP" sz="2000" dirty="0">
                          <a:cs typeface="Kalimati" panose="00000400000000000000" pitchFamily="2"/>
                        </a:rPr>
                        <a:t>---</a:t>
                      </a:r>
                      <a:endParaRPr lang="en-US" sz="2000" dirty="0">
                        <a:cs typeface="Kalimati" panose="00000400000000000000" pitchFamily="2"/>
                      </a:endParaRPr>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606801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ne-NP" dirty="0"/>
              <a:t>बागमती प्रदेशको आर्थिक अवस्था </a:t>
            </a:r>
            <a:endParaRPr lang="en-US" dirty="0"/>
          </a:p>
        </p:txBody>
      </p:sp>
      <p:sp>
        <p:nvSpPr>
          <p:cNvPr id="3" name="Content Placeholder 2"/>
          <p:cNvSpPr>
            <a:spLocks noGrp="1"/>
          </p:cNvSpPr>
          <p:nvPr>
            <p:ph idx="1"/>
          </p:nvPr>
        </p:nvSpPr>
        <p:spPr>
          <a:xfrm>
            <a:off x="838200" y="1445080"/>
            <a:ext cx="10380260" cy="5023959"/>
          </a:xfrm>
        </p:spPr>
        <p:txBody>
          <a:bodyPr>
            <a:normAutofit fontScale="92500" lnSpcReduction="20000"/>
          </a:bodyPr>
          <a:lstStyle/>
          <a:p>
            <a:pPr>
              <a:lnSpc>
                <a:spcPct val="150000"/>
              </a:lnSpc>
            </a:pPr>
            <a:r>
              <a:rPr lang="ne-NP" sz="2600" dirty="0"/>
              <a:t>कुल ग्राहस्थ उत्पादन 57 खर्व 4 अर्व 84 करोड रहेकोमा बागमती प्रदेशको 20 खर्व 74 अर्व 27 करोड अर्थात 36.36 प्रतिशत रहेको ।</a:t>
            </a:r>
          </a:p>
          <a:p>
            <a:pPr>
              <a:lnSpc>
                <a:spcPct val="150000"/>
              </a:lnSpc>
            </a:pPr>
            <a:r>
              <a:rPr lang="ne-NP" sz="2600" dirty="0"/>
              <a:t>बागमती प्रदेशको प्रतिव्यक्ति आय 2 हजार 4 सय 84 अमेरिकी डलर रहेको ।</a:t>
            </a:r>
          </a:p>
          <a:p>
            <a:pPr>
              <a:lnSpc>
                <a:spcPct val="150000"/>
              </a:lnSpc>
            </a:pPr>
            <a:r>
              <a:rPr lang="ne-NP" sz="2600" dirty="0"/>
              <a:t>कुल गार</a:t>
            </a:r>
          </a:p>
          <a:p>
            <a:pPr>
              <a:lnSpc>
                <a:spcPct val="150000"/>
              </a:lnSpc>
            </a:pPr>
            <a:r>
              <a:rPr lang="ne-NP" sz="2600" dirty="0"/>
              <a:t>गार्हस्थ्य उत्पादनमा कृषि क्षेत्रको योगदान 12 प्रतिशत उद्योग क्षेत्रको 10.6 प्रतिशत र सेवा क्षेत्रको 77.4 प्रतिशत रहेको ।</a:t>
            </a:r>
          </a:p>
          <a:p>
            <a:pPr>
              <a:lnSpc>
                <a:spcPct val="150000"/>
              </a:lnSpc>
            </a:pPr>
            <a:r>
              <a:rPr lang="ne-NP" sz="2600" dirty="0"/>
              <a:t>राष्ट्रिय कृषि उत्पादनमा बागमती प्रदेशको हिस्सा 17.1 प्रतिशत रहेको ।</a:t>
            </a:r>
          </a:p>
          <a:p>
            <a:pPr>
              <a:lnSpc>
                <a:spcPct val="150000"/>
              </a:lnSpc>
            </a:pPr>
            <a:r>
              <a:rPr lang="ne-NP" sz="2600" dirty="0"/>
              <a:t>उत्पादनमूलक उद्योगको उत्पादनमा बागमती प्रदेशको प्रदेशगत हिस्सा सबैभन्दा बढी 36.2 प्रतिशत रहेको ।</a:t>
            </a:r>
          </a:p>
          <a:p>
            <a:endParaRPr lang="en-US" dirty="0"/>
          </a:p>
        </p:txBody>
      </p:sp>
    </p:spTree>
    <p:extLst>
      <p:ext uri="{BB962C8B-B14F-4D97-AF65-F5344CB8AC3E}">
        <p14:creationId xmlns:p14="http://schemas.microsoft.com/office/powerpoint/2010/main" val="17701262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498</TotalTime>
  <Words>1943</Words>
  <Application>Microsoft Office PowerPoint</Application>
  <PresentationFormat>Widescreen</PresentationFormat>
  <Paragraphs>549</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Ank-Cast</vt:lpstr>
      <vt:lpstr>Arial</vt:lpstr>
      <vt:lpstr>Calibri</vt:lpstr>
      <vt:lpstr>Calibri Light</vt:lpstr>
      <vt:lpstr>Fontasy Himali</vt:lpstr>
      <vt:lpstr>Kalimati</vt:lpstr>
      <vt:lpstr>Symbol</vt:lpstr>
      <vt:lpstr>Times New Roman</vt:lpstr>
      <vt:lpstr>Office Theme</vt:lpstr>
      <vt:lpstr>बागमती प्रदेश सरकार आर्थिक मामिला तथा योजना मन्त्रालय</vt:lpstr>
      <vt:lpstr>PowerPoint Presentation</vt:lpstr>
      <vt:lpstr>PowerPoint Presentation</vt:lpstr>
      <vt:lpstr>मन्त्रालय मातहका कार्यालय विवरण</vt:lpstr>
      <vt:lpstr>मन्त्रालयको कार्य जिम्मेवारी</vt:lpstr>
      <vt:lpstr>PowerPoint Presentation</vt:lpstr>
      <vt:lpstr>PowerPoint Presentation</vt:lpstr>
      <vt:lpstr>विगत पाँच आर्थिक वर्षहरुको विनियोजित बजेट र खर्चको अवस्था</vt:lpstr>
      <vt:lpstr>बागमती प्रदेशको आर्थिक अवस्था </vt:lpstr>
      <vt:lpstr>प्रदेशगत आर्थिक सामाजिक परिसूचकको अवस्था</vt:lpstr>
      <vt:lpstr>प्रदेश सरकारको आ.व २०८०/८१ को बजेट र खर्चको विवरण</vt:lpstr>
      <vt:lpstr>विगत ४ वर्षको राजस्वको अवस्था         (रु. करोडमा)</vt:lpstr>
      <vt:lpstr>आर्थिक वर्ष 2080/81 को आय विवरण</vt:lpstr>
      <vt:lpstr>विगत पाँच आ.व. को प्रदेश सरकारलाई प्राप्‍त वित्तीय हस्तान्तरणको विवरण</vt:lpstr>
      <vt:lpstr>गत आ.व. २०८०/८१ मा मन्त्रालयले सम्पन्न गरेका क्रियाकलापहरु</vt:lpstr>
      <vt:lpstr>आ.ब. 2081/82 को कुल अनुमानित बजेट विवरण                                             </vt:lpstr>
      <vt:lpstr>चालु आ.व.मा मन्त्रालयबाट सम्पन्न भएका प्रमुख कार्यहरु:</vt:lpstr>
      <vt:lpstr>चालु आ.व.मा मन्त्रालयबाट सम्पन्न भएका प्रमुख कार्यहरु:</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आर्थिक मामिला मन्त्रालय वागमति प्रदेश, हेटौडा वितिय हस्तान्तरण रकमको प्रोयोग र खर्चको विवरण</dc:title>
  <dc:creator>DELL</dc:creator>
  <cp:lastModifiedBy>MoEAP Bagamati</cp:lastModifiedBy>
  <cp:revision>87</cp:revision>
  <cp:lastPrinted>2024-12-11T08:32:06Z</cp:lastPrinted>
  <dcterms:created xsi:type="dcterms:W3CDTF">2024-07-18T06:46:02Z</dcterms:created>
  <dcterms:modified xsi:type="dcterms:W3CDTF">2024-12-11T08:32:10Z</dcterms:modified>
</cp:coreProperties>
</file>