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5075" cx="9145575"/>
  <p:notesSz cx="6858000" cy="9144000"/>
  <p:embeddedFontLst>
    <p:embeddedFont>
      <p:font typeface="Plus Jakarta Sans"/>
      <p:regular r:id="rId33"/>
      <p:bold r:id="rId34"/>
      <p:italic r:id="rId35"/>
      <p:boldItalic r:id="rId36"/>
    </p:embeddedFont>
    <p:embeddedFont>
      <p:font typeface="Plus Jakarta Sans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41" roundtripDataSignature="AMtx7mgdQCdSHi0lj5D16s9XUdUM4LF4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usJakartaSansMedium-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usJakartaSan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usJakartaSans-italic.fntdata"/><Relationship Id="rId12" Type="http://schemas.openxmlformats.org/officeDocument/2006/relationships/slide" Target="slides/slide6.xml"/><Relationship Id="rId34" Type="http://schemas.openxmlformats.org/officeDocument/2006/relationships/font" Target="fonts/PlusJakartaSans-bold.fntdata"/><Relationship Id="rId15" Type="http://schemas.openxmlformats.org/officeDocument/2006/relationships/slide" Target="slides/slide9.xml"/><Relationship Id="rId37" Type="http://schemas.openxmlformats.org/officeDocument/2006/relationships/font" Target="fonts/PlusJakartaSansMedium-regular.fntdata"/><Relationship Id="rId14" Type="http://schemas.openxmlformats.org/officeDocument/2006/relationships/slide" Target="slides/slide8.xml"/><Relationship Id="rId36" Type="http://schemas.openxmlformats.org/officeDocument/2006/relationships/font" Target="fonts/PlusJakartaSans-boldItalic.fntdata"/><Relationship Id="rId17" Type="http://schemas.openxmlformats.org/officeDocument/2006/relationships/slide" Target="slides/slide11.xml"/><Relationship Id="rId39" Type="http://schemas.openxmlformats.org/officeDocument/2006/relationships/font" Target="fonts/PlusJakartaSansMedium-italic.fntdata"/><Relationship Id="rId16" Type="http://schemas.openxmlformats.org/officeDocument/2006/relationships/slide" Target="slides/slide10.xml"/><Relationship Id="rId38" Type="http://schemas.openxmlformats.org/officeDocument/2006/relationships/font" Target="fonts/PlusJakartaSans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40695e590a_0_8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340695e590a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970def0ca_0_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35970def0ca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93b39df65_1_39: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3593b39df65_1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585e5a41e_0_2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6585e5a41e_0_2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40695e590a_0_2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340695e590a_0_278: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93b39df65_1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3593b39df65_1_96: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93b39df65_1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3593b39df65_1_110: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b5c27eaf0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35b5c27eaf0_0_8: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5b5c27eaf0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35b5c27eaf0_0_21: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593b39df65_1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3593b39df65_1_124: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0695e590a_0_7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40695e590a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4ced163a66_0_20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34ced163a66_0_2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40695e590a_0_41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340695e590a_0_4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b5c27eaf0_0_39: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35b5c27eaf0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4ced163a66_0_3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34ced163a66_0_3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93b39df65_1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3593b39df65_1_136:notes"/>
          <p:cNvSpPr/>
          <p:nvPr>
            <p:ph idx="2" type="sldImg"/>
          </p:nvPr>
        </p:nvSpPr>
        <p:spPr>
          <a:xfrm>
            <a:off x="1143531" y="685800"/>
            <a:ext cx="4571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40695e590a_0_17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g340695e590a_0_1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0695e590a_0_53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340695e590a_0_5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0695e590a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340695e590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ac1dbbfc0_0_2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5ac1dbbfc0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ac1dbbfc0_0_3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5ac1dbbfc0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ac1dbbfc0_0_6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35ac1dbbfc0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8788b013c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58788b013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8788b013c_0_1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358788b013c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23.png"/><Relationship Id="rId7" Type="http://schemas.openxmlformats.org/officeDocument/2006/relationships/image" Target="../media/image15.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drive.google.com/file/d/1lyM4_V68r7WFzO_Ri3wFkB2uVAiNX5V-/view?usp=sharing" TargetMode="External"/><Relationship Id="rId4" Type="http://schemas.openxmlformats.org/officeDocument/2006/relationships/hyperlink" Target="https://drive.google.com/file/d/11tCk95ImRFmTL9AVA9Z3zQZORV5lAy6d/view?usp=sharing" TargetMode="External"/><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www.linkedin.com/in/dimasadiprasetyo99/" TargetMode="External"/><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hyperlink" Target="https://github.com/Dadipp/People_Analytics" TargetMode="External"/><Relationship Id="rId7" Type="http://schemas.openxmlformats.org/officeDocument/2006/relationships/hyperlink" Target="https://github.com/Dadipp/Customer_Satisfaction_and_Sentiment_Analysi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2054351"/>
            <a:ext cx="5605200" cy="1468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15000"/>
              </a:lnSpc>
              <a:spcBef>
                <a:spcPts val="1200"/>
              </a:spcBef>
              <a:spcAft>
                <a:spcPts val="0"/>
              </a:spcAft>
              <a:buClr>
                <a:schemeClr val="dk1"/>
              </a:buClr>
              <a:buSzPct val="33333"/>
              <a:buFont typeface="Arial"/>
              <a:buNone/>
            </a:pPr>
            <a:r>
              <a:rPr b="1" i="1" lang="en-US" sz="3300">
                <a:solidFill>
                  <a:schemeClr val="lt1"/>
                </a:solidFill>
                <a:latin typeface="Plus Jakarta Sans"/>
                <a:ea typeface="Plus Jakarta Sans"/>
                <a:cs typeface="Plus Jakarta Sans"/>
                <a:sym typeface="Plus Jakarta Sans"/>
              </a:rPr>
              <a:t>Marketing Analysis Campaign Performance DataTech Solution</a:t>
            </a:r>
            <a:endParaRPr b="1" i="1" sz="3300">
              <a:solidFill>
                <a:schemeClr val="lt1"/>
              </a:solidFill>
              <a:latin typeface="Plus Jakarta Sans"/>
              <a:ea typeface="Plus Jakarta Sans"/>
              <a:cs typeface="Plus Jakarta Sans"/>
              <a:sym typeface="Plus Jakarta Sans"/>
            </a:endParaRPr>
          </a:p>
          <a:p>
            <a:pPr indent="0" lvl="0" marL="0" rtl="0" algn="l">
              <a:lnSpc>
                <a:spcPct val="85000"/>
              </a:lnSpc>
              <a:spcBef>
                <a:spcPts val="1200"/>
              </a:spcBef>
              <a:spcAft>
                <a:spcPts val="0"/>
              </a:spcAft>
              <a:buSzPct val="37500"/>
              <a:buNone/>
            </a:pPr>
            <a:r>
              <a:t/>
            </a:r>
            <a:endParaRPr b="1" i="1" sz="480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508650" y="3641075"/>
            <a:ext cx="4789500" cy="792900"/>
          </a:xfrm>
          <a:prstGeom prst="rect">
            <a:avLst/>
          </a:prstGeom>
          <a:noFill/>
          <a:ln>
            <a:noFill/>
          </a:ln>
        </p:spPr>
        <p:txBody>
          <a:bodyPr anchorCtr="0" anchor="t" bIns="45700" lIns="91425" spcFirstLastPara="1" rIns="91425" wrap="square" tIns="45700">
            <a:normAutofit/>
          </a:bodyPr>
          <a:lstStyle/>
          <a:p>
            <a:pPr indent="-1314450" lvl="0" marL="131445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Batch 32B</a:t>
            </a:r>
            <a:r>
              <a:rPr lang="en-US" sz="1800">
                <a:solidFill>
                  <a:schemeClr val="lt1"/>
                </a:solidFill>
                <a:latin typeface="Plus Jakarta Sans Medium"/>
                <a:ea typeface="Plus Jakarta Sans Medium"/>
                <a:cs typeface="Plus Jakarta Sans Medium"/>
                <a:sym typeface="Plus Jakarta Sans Medium"/>
              </a:rPr>
              <a:t> |	Bootcamp Data Science </a:t>
            </a:r>
            <a:br>
              <a:rPr lang="en-US" sz="1800">
                <a:solidFill>
                  <a:schemeClr val="lt1"/>
                </a:solidFill>
                <a:latin typeface="Plus Jakarta Sans Medium"/>
                <a:ea typeface="Plus Jakarta Sans Medium"/>
                <a:cs typeface="Plus Jakarta Sans Medium"/>
                <a:sym typeface="Plus Jakarta Sans Medium"/>
              </a:rPr>
            </a:br>
            <a:r>
              <a:rPr lang="en-US" sz="1800">
                <a:solidFill>
                  <a:schemeClr val="lt1"/>
                </a:solidFill>
                <a:latin typeface="Plus Jakarta Sans Medium"/>
                <a:ea typeface="Plus Jakarta Sans Medium"/>
                <a:cs typeface="Plus Jakarta Sans Medium"/>
                <a:sym typeface="Plus Jakarta Sans Medium"/>
              </a:rPr>
              <a:t>and Data Analyst</a:t>
            </a:r>
            <a:endParaRPr b="1" sz="1800">
              <a:solidFill>
                <a:schemeClr val="lt1"/>
              </a:solidFill>
              <a:latin typeface="Plus Jakarta Sans"/>
              <a:ea typeface="Plus Jakarta Sans"/>
              <a:cs typeface="Plus Jakarta Sans"/>
              <a:sym typeface="Plus Jakarta Sans"/>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648763" y="2306056"/>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5" name="Shape 265"/>
        <p:cNvGrpSpPr/>
        <p:nvPr/>
      </p:nvGrpSpPr>
      <p:grpSpPr>
        <a:xfrm>
          <a:off x="0" y="0"/>
          <a:ext cx="0" cy="0"/>
          <a:chOff x="0" y="0"/>
          <a:chExt cx="0" cy="0"/>
        </a:xfrm>
      </p:grpSpPr>
      <p:sp>
        <p:nvSpPr>
          <p:cNvPr id="266" name="Google Shape;266;g340695e590a_0_8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g340695e590a_0_82"/>
          <p:cNvSpPr txBox="1"/>
          <p:nvPr>
            <p:ph type="ctrTitle"/>
          </p:nvPr>
        </p:nvSpPr>
        <p:spPr>
          <a:xfrm>
            <a:off x="539200" y="0"/>
            <a:ext cx="69339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i="1" lang="en-US" sz="3600">
                <a:solidFill>
                  <a:schemeClr val="lt1"/>
                </a:solidFill>
                <a:latin typeface="Plus Jakarta Sans"/>
                <a:ea typeface="Plus Jakarta Sans"/>
                <a:cs typeface="Plus Jakarta Sans"/>
                <a:sym typeface="Plus Jakarta Sans"/>
              </a:rPr>
              <a:t>Data Understanding</a:t>
            </a:r>
            <a:endParaRPr b="1" i="1" sz="3600">
              <a:solidFill>
                <a:schemeClr val="lt1"/>
              </a:solidFill>
              <a:latin typeface="Plus Jakarta Sans"/>
              <a:ea typeface="Plus Jakarta Sans"/>
              <a:cs typeface="Plus Jakarta Sans"/>
              <a:sym typeface="Plus Jakarta Sans"/>
            </a:endParaRPr>
          </a:p>
        </p:txBody>
      </p:sp>
      <p:pic>
        <p:nvPicPr>
          <p:cNvPr id="268" name="Google Shape;268;g340695e590a_0_8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269" name="Google Shape;269;g340695e590a_0_82"/>
          <p:cNvSpPr txBox="1"/>
          <p:nvPr>
            <p:ph type="ctrTitle"/>
          </p:nvPr>
        </p:nvSpPr>
        <p:spPr>
          <a:xfrm>
            <a:off x="4070050" y="1135575"/>
            <a:ext cx="4034400" cy="22815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15000"/>
              </a:lnSpc>
              <a:spcBef>
                <a:spcPts val="1200"/>
              </a:spcBef>
              <a:spcAft>
                <a:spcPts val="0"/>
              </a:spcAft>
              <a:buClr>
                <a:schemeClr val="dk1"/>
              </a:buClr>
              <a:buSzPct val="78570"/>
              <a:buFont typeface="Arial"/>
              <a:buNone/>
            </a:pPr>
            <a:r>
              <a:rPr lang="en-US" sz="1400">
                <a:solidFill>
                  <a:schemeClr val="lt1"/>
                </a:solidFill>
                <a:latin typeface="Plus Jakarta Sans"/>
                <a:ea typeface="Plus Jakarta Sans"/>
                <a:cs typeface="Plus Jakarta Sans"/>
                <a:sym typeface="Plus Jakarta Sans"/>
              </a:rPr>
              <a:t>Collected from an internal marketing dataset company DataTech Solution, focusing on marketing campaign performance analysis across various channels.</a:t>
            </a:r>
            <a:endParaRPr sz="1400">
              <a:solidFill>
                <a:schemeClr val="lt1"/>
              </a:solidFill>
              <a:latin typeface="Plus Jakarta Sans"/>
              <a:ea typeface="Plus Jakarta Sans"/>
              <a:cs typeface="Plus Jakarta Sans"/>
              <a:sym typeface="Plus Jakarta Sans"/>
            </a:endParaRPr>
          </a:p>
          <a:p>
            <a:pPr indent="0" lvl="0" marL="0" rtl="0" algn="l">
              <a:lnSpc>
                <a:spcPct val="115000"/>
              </a:lnSpc>
              <a:spcBef>
                <a:spcPts val="1200"/>
              </a:spcBef>
              <a:spcAft>
                <a:spcPts val="0"/>
              </a:spcAft>
              <a:buClr>
                <a:schemeClr val="dk1"/>
              </a:buClr>
              <a:buSzPct val="78570"/>
              <a:buFont typeface="Arial"/>
              <a:buNone/>
            </a:pPr>
            <a:r>
              <a:rPr lang="en-US" sz="1400">
                <a:solidFill>
                  <a:schemeClr val="lt1"/>
                </a:solidFill>
                <a:latin typeface="Plus Jakarta Sans"/>
                <a:ea typeface="Plus Jakarta Sans"/>
                <a:cs typeface="Plus Jakarta Sans"/>
                <a:sym typeface="Plus Jakarta Sans"/>
              </a:rPr>
              <a:t>Includes campaign details, channel usage, customer segments, and performance metrics such as ROI, Conversion Rate, Clicks, Impressions, and Engagement Score.</a:t>
            </a:r>
            <a:endParaRPr sz="1400">
              <a:solidFill>
                <a:schemeClr val="lt1"/>
              </a:solidFill>
              <a:latin typeface="Plus Jakarta Sans"/>
              <a:ea typeface="Plus Jakarta Sans"/>
              <a:cs typeface="Plus Jakarta Sans"/>
              <a:sym typeface="Plus Jakarta Sans"/>
            </a:endParaRPr>
          </a:p>
          <a:p>
            <a:pPr indent="0" lvl="0" marL="0" rtl="0" algn="l">
              <a:lnSpc>
                <a:spcPct val="115000"/>
              </a:lnSpc>
              <a:spcBef>
                <a:spcPts val="1200"/>
              </a:spcBef>
              <a:spcAft>
                <a:spcPts val="0"/>
              </a:spcAft>
              <a:buClr>
                <a:schemeClr val="dk1"/>
              </a:buClr>
              <a:buSzPct val="78571"/>
              <a:buFont typeface="Arial"/>
              <a:buNone/>
            </a:pPr>
            <a:r>
              <a:rPr lang="en-US" sz="1400">
                <a:solidFill>
                  <a:schemeClr val="lt1"/>
                </a:solidFill>
                <a:latin typeface="Plus Jakarta Sans"/>
                <a:ea typeface="Plus Jakarta Sans"/>
                <a:cs typeface="Plus Jakarta Sans"/>
                <a:sym typeface="Plus Jakarta Sans"/>
              </a:rPr>
              <a:t>Covers data 2021,  Contains 40,012 transaction records and 16 columns.</a:t>
            </a:r>
            <a:endParaRPr sz="1400">
              <a:solidFill>
                <a:schemeClr val="lt1"/>
              </a:solidFill>
              <a:latin typeface="Plus Jakarta Sans"/>
              <a:ea typeface="Plus Jakarta Sans"/>
              <a:cs typeface="Plus Jakarta Sans"/>
              <a:sym typeface="Plus Jakarta Sans"/>
            </a:endParaRPr>
          </a:p>
        </p:txBody>
      </p:sp>
      <p:sp>
        <p:nvSpPr>
          <p:cNvPr id="270" name="Google Shape;270;g340695e590a_0_8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g340695e590a_0_8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a cartoon drawing of a bar graph with eyes and an arrow pointing to the right (Provided by Tenor)" id="272" name="Google Shape;272;g340695e590a_0_82"/>
          <p:cNvPicPr preferRelativeResize="0"/>
          <p:nvPr/>
        </p:nvPicPr>
        <p:blipFill rotWithShape="1">
          <a:blip r:embed="rId4">
            <a:alphaModFix/>
          </a:blip>
          <a:srcRect b="0" l="0" r="0" t="0"/>
          <a:stretch/>
        </p:blipFill>
        <p:spPr>
          <a:xfrm>
            <a:off x="0" y="1179800"/>
            <a:ext cx="3898549" cy="347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6" name="Shape 276"/>
        <p:cNvGrpSpPr/>
        <p:nvPr/>
      </p:nvGrpSpPr>
      <p:grpSpPr>
        <a:xfrm>
          <a:off x="0" y="0"/>
          <a:ext cx="0" cy="0"/>
          <a:chOff x="0" y="0"/>
          <a:chExt cx="0" cy="0"/>
        </a:xfrm>
      </p:grpSpPr>
      <p:sp>
        <p:nvSpPr>
          <p:cNvPr id="277" name="Google Shape;277;g35970def0ca_0_1"/>
          <p:cNvSpPr txBox="1"/>
          <p:nvPr/>
        </p:nvSpPr>
        <p:spPr>
          <a:xfrm>
            <a:off x="518664" y="108170"/>
            <a:ext cx="7112100" cy="845700"/>
          </a:xfrm>
          <a:prstGeom prst="rect">
            <a:avLst/>
          </a:prstGeom>
          <a:no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2000"/>
              <a:buFont typeface="Arial"/>
              <a:buNone/>
            </a:pPr>
            <a:r>
              <a:rPr b="1" i="0" lang="en-US" sz="3600" u="none" cap="none" strike="noStrike">
                <a:solidFill>
                  <a:srgbClr val="48A8C4"/>
                </a:solidFill>
                <a:latin typeface="Plus Jakarta Sans"/>
                <a:ea typeface="Plus Jakarta Sans"/>
                <a:cs typeface="Plus Jakarta Sans"/>
                <a:sym typeface="Plus Jakarta Sans"/>
              </a:rPr>
              <a:t>Channel</a:t>
            </a:r>
            <a:endParaRPr b="1" i="1" sz="3600" u="none" cap="none" strike="noStrike">
              <a:solidFill>
                <a:srgbClr val="48A8C4"/>
              </a:solidFill>
              <a:latin typeface="Plus Jakarta Sans"/>
              <a:ea typeface="Plus Jakarta Sans"/>
              <a:cs typeface="Plus Jakarta Sans"/>
              <a:sym typeface="Plus Jakarta Sans"/>
            </a:endParaRPr>
          </a:p>
        </p:txBody>
      </p:sp>
      <p:pic>
        <p:nvPicPr>
          <p:cNvPr id="278" name="Google Shape;278;g35970def0ca_0_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79" name="Google Shape;279;g35970def0ca_0_1"/>
          <p:cNvSpPr/>
          <p:nvPr/>
        </p:nvSpPr>
        <p:spPr>
          <a:xfrm>
            <a:off x="6358250" y="4270500"/>
            <a:ext cx="3012300" cy="14436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0" name="Google Shape;280;g35970def0ca_0_1"/>
          <p:cNvPicPr preferRelativeResize="0"/>
          <p:nvPr/>
        </p:nvPicPr>
        <p:blipFill rotWithShape="1">
          <a:blip r:embed="rId4">
            <a:alphaModFix/>
          </a:blip>
          <a:srcRect b="0" l="0" r="0" t="0"/>
          <a:stretch/>
        </p:blipFill>
        <p:spPr>
          <a:xfrm>
            <a:off x="518675" y="953871"/>
            <a:ext cx="1090600" cy="1090600"/>
          </a:xfrm>
          <a:prstGeom prst="rect">
            <a:avLst/>
          </a:prstGeom>
          <a:noFill/>
          <a:ln>
            <a:noFill/>
          </a:ln>
        </p:spPr>
      </p:pic>
      <p:sp>
        <p:nvSpPr>
          <p:cNvPr id="281" name="Google Shape;281;g35970def0ca_0_1"/>
          <p:cNvSpPr txBox="1"/>
          <p:nvPr/>
        </p:nvSpPr>
        <p:spPr>
          <a:xfrm>
            <a:off x="661375" y="2044475"/>
            <a:ext cx="8052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Email</a:t>
            </a:r>
            <a:endParaRPr b="0" i="0" sz="1400" u="none" cap="none" strike="noStrike">
              <a:solidFill>
                <a:schemeClr val="dk2"/>
              </a:solidFill>
              <a:latin typeface="Arial"/>
              <a:ea typeface="Arial"/>
              <a:cs typeface="Arial"/>
              <a:sym typeface="Arial"/>
            </a:endParaRPr>
          </a:p>
        </p:txBody>
      </p:sp>
      <p:pic>
        <p:nvPicPr>
          <p:cNvPr id="282" name="Google Shape;282;g35970def0ca_0_1"/>
          <p:cNvPicPr preferRelativeResize="0"/>
          <p:nvPr/>
        </p:nvPicPr>
        <p:blipFill rotWithShape="1">
          <a:blip r:embed="rId5">
            <a:alphaModFix/>
          </a:blip>
          <a:srcRect b="0" l="0" r="0" t="0"/>
          <a:stretch/>
        </p:blipFill>
        <p:spPr>
          <a:xfrm>
            <a:off x="2975400" y="953875"/>
            <a:ext cx="1090598" cy="1043200"/>
          </a:xfrm>
          <a:prstGeom prst="rect">
            <a:avLst/>
          </a:prstGeom>
          <a:noFill/>
          <a:ln>
            <a:noFill/>
          </a:ln>
        </p:spPr>
      </p:pic>
      <p:sp>
        <p:nvSpPr>
          <p:cNvPr id="283" name="Google Shape;283;g35970def0ca_0_1"/>
          <p:cNvSpPr txBox="1"/>
          <p:nvPr/>
        </p:nvSpPr>
        <p:spPr>
          <a:xfrm>
            <a:off x="3004400" y="2044475"/>
            <a:ext cx="10326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Facebook</a:t>
            </a:r>
            <a:endParaRPr b="0" i="0" sz="1400" u="none" cap="none" strike="noStrike">
              <a:solidFill>
                <a:schemeClr val="dk2"/>
              </a:solidFill>
              <a:latin typeface="Arial"/>
              <a:ea typeface="Arial"/>
              <a:cs typeface="Arial"/>
              <a:sym typeface="Arial"/>
            </a:endParaRPr>
          </a:p>
        </p:txBody>
      </p:sp>
      <p:pic>
        <p:nvPicPr>
          <p:cNvPr id="284" name="Google Shape;284;g35970def0ca_0_1"/>
          <p:cNvPicPr preferRelativeResize="0"/>
          <p:nvPr/>
        </p:nvPicPr>
        <p:blipFill rotWithShape="1">
          <a:blip r:embed="rId6">
            <a:alphaModFix/>
          </a:blip>
          <a:srcRect b="0" l="0" r="0" t="0"/>
          <a:stretch/>
        </p:blipFill>
        <p:spPr>
          <a:xfrm>
            <a:off x="5267649" y="953872"/>
            <a:ext cx="1090601" cy="1090601"/>
          </a:xfrm>
          <a:prstGeom prst="rect">
            <a:avLst/>
          </a:prstGeom>
          <a:noFill/>
          <a:ln>
            <a:noFill/>
          </a:ln>
        </p:spPr>
      </p:pic>
      <p:sp>
        <p:nvSpPr>
          <p:cNvPr id="285" name="Google Shape;285;g35970def0ca_0_1"/>
          <p:cNvSpPr txBox="1"/>
          <p:nvPr/>
        </p:nvSpPr>
        <p:spPr>
          <a:xfrm>
            <a:off x="5220600" y="2142000"/>
            <a:ext cx="1184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Google Ads</a:t>
            </a:r>
            <a:endParaRPr b="0" i="0" sz="1400" u="none" cap="none" strike="noStrike">
              <a:solidFill>
                <a:schemeClr val="dk2"/>
              </a:solidFill>
              <a:latin typeface="Arial"/>
              <a:ea typeface="Arial"/>
              <a:cs typeface="Arial"/>
              <a:sym typeface="Arial"/>
            </a:endParaRPr>
          </a:p>
        </p:txBody>
      </p:sp>
      <p:pic>
        <p:nvPicPr>
          <p:cNvPr id="286" name="Google Shape;286;g35970def0ca_0_1"/>
          <p:cNvPicPr preferRelativeResize="0"/>
          <p:nvPr/>
        </p:nvPicPr>
        <p:blipFill rotWithShape="1">
          <a:blip r:embed="rId7">
            <a:alphaModFix/>
          </a:blip>
          <a:srcRect b="0" l="0" r="0" t="0"/>
          <a:stretch/>
        </p:blipFill>
        <p:spPr>
          <a:xfrm>
            <a:off x="518675" y="2813175"/>
            <a:ext cx="1090601" cy="1090601"/>
          </a:xfrm>
          <a:prstGeom prst="rect">
            <a:avLst/>
          </a:prstGeom>
          <a:noFill/>
          <a:ln>
            <a:noFill/>
          </a:ln>
        </p:spPr>
      </p:pic>
      <p:sp>
        <p:nvSpPr>
          <p:cNvPr id="287" name="Google Shape;287;g35970def0ca_0_1"/>
          <p:cNvSpPr txBox="1"/>
          <p:nvPr/>
        </p:nvSpPr>
        <p:spPr>
          <a:xfrm>
            <a:off x="501925" y="4080525"/>
            <a:ext cx="11241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Instagram</a:t>
            </a:r>
            <a:endParaRPr b="0" i="0" sz="1400" u="none" cap="none" strike="noStrike">
              <a:solidFill>
                <a:schemeClr val="dk2"/>
              </a:solidFill>
              <a:latin typeface="Arial"/>
              <a:ea typeface="Arial"/>
              <a:cs typeface="Arial"/>
              <a:sym typeface="Arial"/>
            </a:endParaRPr>
          </a:p>
        </p:txBody>
      </p:sp>
      <p:pic>
        <p:nvPicPr>
          <p:cNvPr id="288" name="Google Shape;288;g35970def0ca_0_1"/>
          <p:cNvPicPr preferRelativeResize="0"/>
          <p:nvPr/>
        </p:nvPicPr>
        <p:blipFill rotWithShape="1">
          <a:blip r:embed="rId8">
            <a:alphaModFix/>
          </a:blip>
          <a:srcRect b="0" l="0" r="0" t="0"/>
          <a:stretch/>
        </p:blipFill>
        <p:spPr>
          <a:xfrm>
            <a:off x="2975400" y="2719175"/>
            <a:ext cx="1090601" cy="1184599"/>
          </a:xfrm>
          <a:prstGeom prst="rect">
            <a:avLst/>
          </a:prstGeom>
          <a:noFill/>
          <a:ln>
            <a:noFill/>
          </a:ln>
        </p:spPr>
      </p:pic>
      <p:sp>
        <p:nvSpPr>
          <p:cNvPr id="289" name="Google Shape;289;g35970def0ca_0_1"/>
          <p:cNvSpPr txBox="1"/>
          <p:nvPr/>
        </p:nvSpPr>
        <p:spPr>
          <a:xfrm>
            <a:off x="2958650" y="4080525"/>
            <a:ext cx="11241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Website</a:t>
            </a:r>
            <a:endParaRPr b="0" i="0" sz="1400" u="none" cap="none" strike="noStrike">
              <a:solidFill>
                <a:schemeClr val="dk2"/>
              </a:solidFill>
              <a:latin typeface="Arial"/>
              <a:ea typeface="Arial"/>
              <a:cs typeface="Arial"/>
              <a:sym typeface="Arial"/>
            </a:endParaRPr>
          </a:p>
        </p:txBody>
      </p:sp>
      <p:pic>
        <p:nvPicPr>
          <p:cNvPr id="290" name="Google Shape;290;g35970def0ca_0_1"/>
          <p:cNvPicPr preferRelativeResize="0"/>
          <p:nvPr/>
        </p:nvPicPr>
        <p:blipFill rotWithShape="1">
          <a:blip r:embed="rId9">
            <a:alphaModFix/>
          </a:blip>
          <a:srcRect b="0" l="0" r="0" t="0"/>
          <a:stretch/>
        </p:blipFill>
        <p:spPr>
          <a:xfrm>
            <a:off x="5220650" y="2901488"/>
            <a:ext cx="1184600" cy="819975"/>
          </a:xfrm>
          <a:prstGeom prst="rect">
            <a:avLst/>
          </a:prstGeom>
          <a:noFill/>
          <a:ln>
            <a:noFill/>
          </a:ln>
        </p:spPr>
      </p:pic>
      <p:sp>
        <p:nvSpPr>
          <p:cNvPr id="291" name="Google Shape;291;g35970def0ca_0_1"/>
          <p:cNvSpPr txBox="1"/>
          <p:nvPr/>
        </p:nvSpPr>
        <p:spPr>
          <a:xfrm>
            <a:off x="5250900" y="4080525"/>
            <a:ext cx="11241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Youtube</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3F3F3"/>
        </a:solidFill>
      </p:bgPr>
    </p:bg>
    <p:spTree>
      <p:nvGrpSpPr>
        <p:cNvPr id="295" name="Shape 295"/>
        <p:cNvGrpSpPr/>
        <p:nvPr/>
      </p:nvGrpSpPr>
      <p:grpSpPr>
        <a:xfrm>
          <a:off x="0" y="0"/>
          <a:ext cx="0" cy="0"/>
          <a:chOff x="0" y="0"/>
          <a:chExt cx="0" cy="0"/>
        </a:xfrm>
      </p:grpSpPr>
      <p:sp>
        <p:nvSpPr>
          <p:cNvPr id="296" name="Google Shape;296;g3593b39df65_1_39"/>
          <p:cNvSpPr txBox="1"/>
          <p:nvPr/>
        </p:nvSpPr>
        <p:spPr>
          <a:xfrm>
            <a:off x="518664" y="108170"/>
            <a:ext cx="7112100" cy="845700"/>
          </a:xfrm>
          <a:prstGeom prst="rect">
            <a:avLst/>
          </a:prstGeom>
          <a:no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2000"/>
              <a:buFont typeface="Arial"/>
              <a:buNone/>
            </a:pPr>
            <a:r>
              <a:rPr b="1" i="0" lang="en-US" sz="3600" u="none" cap="none" strike="noStrike">
                <a:solidFill>
                  <a:srgbClr val="48A8C4"/>
                </a:solidFill>
                <a:latin typeface="Plus Jakarta Sans"/>
                <a:ea typeface="Plus Jakarta Sans"/>
                <a:cs typeface="Plus Jakarta Sans"/>
                <a:sym typeface="Plus Jakarta Sans"/>
              </a:rPr>
              <a:t>Data Preprocessing</a:t>
            </a:r>
            <a:endParaRPr b="1" i="1" sz="3600" u="none" cap="none" strike="noStrike">
              <a:solidFill>
                <a:srgbClr val="48A8C4"/>
              </a:solidFill>
              <a:latin typeface="Plus Jakarta Sans"/>
              <a:ea typeface="Plus Jakarta Sans"/>
              <a:cs typeface="Plus Jakarta Sans"/>
              <a:sym typeface="Plus Jakarta Sans"/>
            </a:endParaRPr>
          </a:p>
        </p:txBody>
      </p:sp>
      <p:pic>
        <p:nvPicPr>
          <p:cNvPr id="297" name="Google Shape;297;g3593b39df65_1_39"/>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8" name="Google Shape;298;g3593b39df65_1_39"/>
          <p:cNvSpPr/>
          <p:nvPr/>
        </p:nvSpPr>
        <p:spPr>
          <a:xfrm>
            <a:off x="6358250" y="4270500"/>
            <a:ext cx="3012300" cy="14436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99" name="Google Shape;299;g3593b39df65_1_39"/>
          <p:cNvCxnSpPr/>
          <p:nvPr/>
        </p:nvCxnSpPr>
        <p:spPr>
          <a:xfrm>
            <a:off x="653650" y="1270476"/>
            <a:ext cx="6344100" cy="7200"/>
          </a:xfrm>
          <a:prstGeom prst="straightConnector1">
            <a:avLst/>
          </a:prstGeom>
          <a:noFill/>
          <a:ln cap="flat" cmpd="sng" w="9525">
            <a:solidFill>
              <a:schemeClr val="dk2"/>
            </a:solidFill>
            <a:prstDash val="solid"/>
            <a:round/>
            <a:headEnd len="sm" w="sm" type="none"/>
            <a:tailEnd len="sm" w="sm" type="none"/>
          </a:ln>
        </p:spPr>
      </p:cxnSp>
      <p:sp>
        <p:nvSpPr>
          <p:cNvPr id="300" name="Google Shape;300;g3593b39df65_1_39"/>
          <p:cNvSpPr/>
          <p:nvPr/>
        </p:nvSpPr>
        <p:spPr>
          <a:xfrm>
            <a:off x="603738" y="1212426"/>
            <a:ext cx="140100" cy="1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0000"/>
              </a:highlight>
              <a:latin typeface="Arial"/>
              <a:ea typeface="Arial"/>
              <a:cs typeface="Arial"/>
              <a:sym typeface="Arial"/>
            </a:endParaRPr>
          </a:p>
        </p:txBody>
      </p:sp>
      <p:cxnSp>
        <p:nvCxnSpPr>
          <p:cNvPr id="301" name="Google Shape;301;g3593b39df65_1_39"/>
          <p:cNvCxnSpPr>
            <a:stCxn id="300" idx="2"/>
          </p:cNvCxnSpPr>
          <p:nvPr/>
        </p:nvCxnSpPr>
        <p:spPr>
          <a:xfrm>
            <a:off x="673788" y="1334526"/>
            <a:ext cx="3000" cy="466200"/>
          </a:xfrm>
          <a:prstGeom prst="straightConnector1">
            <a:avLst/>
          </a:prstGeom>
          <a:noFill/>
          <a:ln cap="flat" cmpd="sng" w="9525">
            <a:solidFill>
              <a:schemeClr val="dk2"/>
            </a:solidFill>
            <a:prstDash val="solid"/>
            <a:round/>
            <a:headEnd len="sm" w="sm" type="none"/>
            <a:tailEnd len="med" w="med" type="triangle"/>
          </a:ln>
        </p:spPr>
      </p:cxnSp>
      <p:sp>
        <p:nvSpPr>
          <p:cNvPr id="302" name="Google Shape;302;g3593b39df65_1_39"/>
          <p:cNvSpPr txBox="1"/>
          <p:nvPr/>
        </p:nvSpPr>
        <p:spPr>
          <a:xfrm>
            <a:off x="226038" y="1800726"/>
            <a:ext cx="8955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Step 1</a:t>
            </a:r>
            <a:endParaRPr b="0" i="0" sz="1200" u="none" cap="none" strike="noStrike">
              <a:solidFill>
                <a:schemeClr val="dk2"/>
              </a:solidFill>
              <a:latin typeface="Arial"/>
              <a:ea typeface="Arial"/>
              <a:cs typeface="Arial"/>
              <a:sym typeface="Arial"/>
            </a:endParaRPr>
          </a:p>
        </p:txBody>
      </p:sp>
      <p:sp>
        <p:nvSpPr>
          <p:cNvPr id="303" name="Google Shape;303;g3593b39df65_1_39"/>
          <p:cNvSpPr txBox="1"/>
          <p:nvPr/>
        </p:nvSpPr>
        <p:spPr>
          <a:xfrm>
            <a:off x="254688" y="2213651"/>
            <a:ext cx="8412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Removing Duplicate</a:t>
            </a:r>
            <a:endParaRPr b="0" i="0" sz="1100" u="none" cap="none" strike="noStrike">
              <a:solidFill>
                <a:schemeClr val="dk2"/>
              </a:solidFill>
              <a:latin typeface="Arial"/>
              <a:ea typeface="Arial"/>
              <a:cs typeface="Arial"/>
              <a:sym typeface="Arial"/>
            </a:endParaRPr>
          </a:p>
        </p:txBody>
      </p:sp>
      <p:sp>
        <p:nvSpPr>
          <p:cNvPr id="304" name="Google Shape;304;g3593b39df65_1_39"/>
          <p:cNvSpPr/>
          <p:nvPr/>
        </p:nvSpPr>
        <p:spPr>
          <a:xfrm>
            <a:off x="527538" y="2728625"/>
            <a:ext cx="292500" cy="58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593b39df65_1_39"/>
          <p:cNvSpPr txBox="1"/>
          <p:nvPr/>
        </p:nvSpPr>
        <p:spPr>
          <a:xfrm>
            <a:off x="226038" y="3312650"/>
            <a:ext cx="895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Arial"/>
                <a:ea typeface="Arial"/>
                <a:cs typeface="Arial"/>
                <a:sym typeface="Arial"/>
              </a:rPr>
              <a:t>No duplicate data </a:t>
            </a:r>
            <a:endParaRPr b="0" i="0" sz="1000" u="none" cap="none" strike="noStrike">
              <a:solidFill>
                <a:schemeClr val="dk2"/>
              </a:solidFill>
              <a:latin typeface="Arial"/>
              <a:ea typeface="Arial"/>
              <a:cs typeface="Arial"/>
              <a:sym typeface="Arial"/>
            </a:endParaRPr>
          </a:p>
        </p:txBody>
      </p:sp>
      <p:sp>
        <p:nvSpPr>
          <p:cNvPr id="306" name="Google Shape;306;g3593b39df65_1_39"/>
          <p:cNvSpPr/>
          <p:nvPr/>
        </p:nvSpPr>
        <p:spPr>
          <a:xfrm>
            <a:off x="2055688" y="1212426"/>
            <a:ext cx="140100" cy="1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0000"/>
              </a:highlight>
              <a:latin typeface="Arial"/>
              <a:ea typeface="Arial"/>
              <a:cs typeface="Arial"/>
              <a:sym typeface="Arial"/>
            </a:endParaRPr>
          </a:p>
        </p:txBody>
      </p:sp>
      <p:cxnSp>
        <p:nvCxnSpPr>
          <p:cNvPr id="307" name="Google Shape;307;g3593b39df65_1_39"/>
          <p:cNvCxnSpPr>
            <a:stCxn id="306" idx="2"/>
          </p:cNvCxnSpPr>
          <p:nvPr/>
        </p:nvCxnSpPr>
        <p:spPr>
          <a:xfrm>
            <a:off x="2125738" y="1334526"/>
            <a:ext cx="3000" cy="466200"/>
          </a:xfrm>
          <a:prstGeom prst="straightConnector1">
            <a:avLst/>
          </a:prstGeom>
          <a:noFill/>
          <a:ln cap="flat" cmpd="sng" w="9525">
            <a:solidFill>
              <a:schemeClr val="dk2"/>
            </a:solidFill>
            <a:prstDash val="solid"/>
            <a:round/>
            <a:headEnd len="sm" w="sm" type="none"/>
            <a:tailEnd len="med" w="med" type="triangle"/>
          </a:ln>
        </p:spPr>
      </p:cxnSp>
      <p:sp>
        <p:nvSpPr>
          <p:cNvPr id="308" name="Google Shape;308;g3593b39df65_1_39"/>
          <p:cNvSpPr txBox="1"/>
          <p:nvPr/>
        </p:nvSpPr>
        <p:spPr>
          <a:xfrm>
            <a:off x="1677988" y="1800726"/>
            <a:ext cx="8955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Step 2</a:t>
            </a:r>
            <a:endParaRPr b="0" i="0" sz="1200" u="none" cap="none" strike="noStrike">
              <a:solidFill>
                <a:schemeClr val="dk2"/>
              </a:solidFill>
              <a:latin typeface="Arial"/>
              <a:ea typeface="Arial"/>
              <a:cs typeface="Arial"/>
              <a:sym typeface="Arial"/>
            </a:endParaRPr>
          </a:p>
        </p:txBody>
      </p:sp>
      <p:sp>
        <p:nvSpPr>
          <p:cNvPr id="309" name="Google Shape;309;g3593b39df65_1_39"/>
          <p:cNvSpPr txBox="1"/>
          <p:nvPr/>
        </p:nvSpPr>
        <p:spPr>
          <a:xfrm>
            <a:off x="1561138" y="2213651"/>
            <a:ext cx="11292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Handling missing values</a:t>
            </a:r>
            <a:endParaRPr b="0" i="0" sz="1100" u="none" cap="none" strike="noStrike">
              <a:solidFill>
                <a:schemeClr val="dk2"/>
              </a:solidFill>
              <a:latin typeface="Arial"/>
              <a:ea typeface="Arial"/>
              <a:cs typeface="Arial"/>
              <a:sym typeface="Arial"/>
            </a:endParaRPr>
          </a:p>
        </p:txBody>
      </p:sp>
      <p:sp>
        <p:nvSpPr>
          <p:cNvPr id="310" name="Google Shape;310;g3593b39df65_1_39"/>
          <p:cNvSpPr/>
          <p:nvPr/>
        </p:nvSpPr>
        <p:spPr>
          <a:xfrm>
            <a:off x="1979488" y="2728625"/>
            <a:ext cx="292500" cy="58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3593b39df65_1_39"/>
          <p:cNvSpPr txBox="1"/>
          <p:nvPr/>
        </p:nvSpPr>
        <p:spPr>
          <a:xfrm>
            <a:off x="1677988" y="3312650"/>
            <a:ext cx="895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Arial"/>
                <a:ea typeface="Arial"/>
                <a:cs typeface="Arial"/>
                <a:sym typeface="Arial"/>
              </a:rPr>
              <a:t>No missing data </a:t>
            </a:r>
            <a:endParaRPr b="0" i="0" sz="1000" u="none" cap="none" strike="noStrike">
              <a:solidFill>
                <a:schemeClr val="dk2"/>
              </a:solidFill>
              <a:latin typeface="Arial"/>
              <a:ea typeface="Arial"/>
              <a:cs typeface="Arial"/>
              <a:sym typeface="Arial"/>
            </a:endParaRPr>
          </a:p>
        </p:txBody>
      </p:sp>
      <p:sp>
        <p:nvSpPr>
          <p:cNvPr id="312" name="Google Shape;312;g3593b39df65_1_39"/>
          <p:cNvSpPr/>
          <p:nvPr/>
        </p:nvSpPr>
        <p:spPr>
          <a:xfrm>
            <a:off x="3622325" y="1212426"/>
            <a:ext cx="140100" cy="1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0000"/>
              </a:highlight>
              <a:latin typeface="Arial"/>
              <a:ea typeface="Arial"/>
              <a:cs typeface="Arial"/>
              <a:sym typeface="Arial"/>
            </a:endParaRPr>
          </a:p>
        </p:txBody>
      </p:sp>
      <p:cxnSp>
        <p:nvCxnSpPr>
          <p:cNvPr id="313" name="Google Shape;313;g3593b39df65_1_39"/>
          <p:cNvCxnSpPr>
            <a:stCxn id="312" idx="2"/>
          </p:cNvCxnSpPr>
          <p:nvPr/>
        </p:nvCxnSpPr>
        <p:spPr>
          <a:xfrm>
            <a:off x="3692375" y="1334526"/>
            <a:ext cx="3000" cy="466200"/>
          </a:xfrm>
          <a:prstGeom prst="straightConnector1">
            <a:avLst/>
          </a:prstGeom>
          <a:noFill/>
          <a:ln cap="flat" cmpd="sng" w="9525">
            <a:solidFill>
              <a:schemeClr val="dk2"/>
            </a:solidFill>
            <a:prstDash val="solid"/>
            <a:round/>
            <a:headEnd len="sm" w="sm" type="none"/>
            <a:tailEnd len="med" w="med" type="triangle"/>
          </a:ln>
        </p:spPr>
      </p:cxnSp>
      <p:sp>
        <p:nvSpPr>
          <p:cNvPr id="314" name="Google Shape;314;g3593b39df65_1_39"/>
          <p:cNvSpPr txBox="1"/>
          <p:nvPr/>
        </p:nvSpPr>
        <p:spPr>
          <a:xfrm>
            <a:off x="3244626" y="1800726"/>
            <a:ext cx="8955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Step 3</a:t>
            </a:r>
            <a:endParaRPr b="0" i="0" sz="1200" u="none" cap="none" strike="noStrike">
              <a:solidFill>
                <a:schemeClr val="dk2"/>
              </a:solidFill>
              <a:latin typeface="Arial"/>
              <a:ea typeface="Arial"/>
              <a:cs typeface="Arial"/>
              <a:sym typeface="Arial"/>
            </a:endParaRPr>
          </a:p>
        </p:txBody>
      </p:sp>
      <p:sp>
        <p:nvSpPr>
          <p:cNvPr id="315" name="Google Shape;315;g3593b39df65_1_39"/>
          <p:cNvSpPr txBox="1"/>
          <p:nvPr/>
        </p:nvSpPr>
        <p:spPr>
          <a:xfrm>
            <a:off x="3273276" y="2213651"/>
            <a:ext cx="8412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Outlier Check</a:t>
            </a:r>
            <a:endParaRPr b="0" i="0" sz="1100" u="none" cap="none" strike="noStrike">
              <a:solidFill>
                <a:schemeClr val="dk2"/>
              </a:solidFill>
              <a:latin typeface="Arial"/>
              <a:ea typeface="Arial"/>
              <a:cs typeface="Arial"/>
              <a:sym typeface="Arial"/>
            </a:endParaRPr>
          </a:p>
        </p:txBody>
      </p:sp>
      <p:sp>
        <p:nvSpPr>
          <p:cNvPr id="316" name="Google Shape;316;g3593b39df65_1_39"/>
          <p:cNvSpPr/>
          <p:nvPr/>
        </p:nvSpPr>
        <p:spPr>
          <a:xfrm>
            <a:off x="3546125" y="2728625"/>
            <a:ext cx="292500" cy="58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3593b39df65_1_39"/>
          <p:cNvSpPr txBox="1"/>
          <p:nvPr/>
        </p:nvSpPr>
        <p:spPr>
          <a:xfrm>
            <a:off x="3244626" y="3312650"/>
            <a:ext cx="895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Arial"/>
                <a:ea typeface="Arial"/>
                <a:cs typeface="Arial"/>
                <a:sym typeface="Arial"/>
              </a:rPr>
              <a:t>No extreme outlier</a:t>
            </a:r>
            <a:endParaRPr b="0" i="0" sz="1000" u="none" cap="none" strike="noStrike">
              <a:solidFill>
                <a:schemeClr val="dk2"/>
              </a:solidFill>
              <a:latin typeface="Arial"/>
              <a:ea typeface="Arial"/>
              <a:cs typeface="Arial"/>
              <a:sym typeface="Arial"/>
            </a:endParaRPr>
          </a:p>
        </p:txBody>
      </p:sp>
      <p:sp>
        <p:nvSpPr>
          <p:cNvPr id="318" name="Google Shape;318;g3593b39df65_1_39"/>
          <p:cNvSpPr/>
          <p:nvPr/>
        </p:nvSpPr>
        <p:spPr>
          <a:xfrm>
            <a:off x="5126651" y="1212426"/>
            <a:ext cx="140100" cy="1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0000"/>
              </a:highlight>
              <a:latin typeface="Arial"/>
              <a:ea typeface="Arial"/>
              <a:cs typeface="Arial"/>
              <a:sym typeface="Arial"/>
            </a:endParaRPr>
          </a:p>
        </p:txBody>
      </p:sp>
      <p:cxnSp>
        <p:nvCxnSpPr>
          <p:cNvPr id="319" name="Google Shape;319;g3593b39df65_1_39"/>
          <p:cNvCxnSpPr>
            <a:stCxn id="318" idx="2"/>
          </p:cNvCxnSpPr>
          <p:nvPr/>
        </p:nvCxnSpPr>
        <p:spPr>
          <a:xfrm>
            <a:off x="5196701" y="1334526"/>
            <a:ext cx="3000" cy="466200"/>
          </a:xfrm>
          <a:prstGeom prst="straightConnector1">
            <a:avLst/>
          </a:prstGeom>
          <a:noFill/>
          <a:ln cap="flat" cmpd="sng" w="9525">
            <a:solidFill>
              <a:schemeClr val="dk2"/>
            </a:solidFill>
            <a:prstDash val="solid"/>
            <a:round/>
            <a:headEnd len="sm" w="sm" type="none"/>
            <a:tailEnd len="med" w="med" type="triangle"/>
          </a:ln>
        </p:spPr>
      </p:cxnSp>
      <p:sp>
        <p:nvSpPr>
          <p:cNvPr id="320" name="Google Shape;320;g3593b39df65_1_39"/>
          <p:cNvSpPr txBox="1"/>
          <p:nvPr/>
        </p:nvSpPr>
        <p:spPr>
          <a:xfrm>
            <a:off x="4748951" y="1800726"/>
            <a:ext cx="8955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Step 4</a:t>
            </a:r>
            <a:endParaRPr b="0" i="0" sz="1200" u="none" cap="none" strike="noStrike">
              <a:solidFill>
                <a:schemeClr val="dk2"/>
              </a:solidFill>
              <a:latin typeface="Arial"/>
              <a:ea typeface="Arial"/>
              <a:cs typeface="Arial"/>
              <a:sym typeface="Arial"/>
            </a:endParaRPr>
          </a:p>
        </p:txBody>
      </p:sp>
      <p:sp>
        <p:nvSpPr>
          <p:cNvPr id="321" name="Google Shape;321;g3593b39df65_1_39"/>
          <p:cNvSpPr txBox="1"/>
          <p:nvPr/>
        </p:nvSpPr>
        <p:spPr>
          <a:xfrm>
            <a:off x="4686703" y="2213651"/>
            <a:ext cx="10200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Transformasi Data</a:t>
            </a:r>
            <a:endParaRPr b="0" i="0" sz="1100" u="none" cap="none" strike="noStrike">
              <a:solidFill>
                <a:schemeClr val="dk2"/>
              </a:solidFill>
              <a:latin typeface="Arial"/>
              <a:ea typeface="Arial"/>
              <a:cs typeface="Arial"/>
              <a:sym typeface="Arial"/>
            </a:endParaRPr>
          </a:p>
        </p:txBody>
      </p:sp>
      <p:sp>
        <p:nvSpPr>
          <p:cNvPr id="322" name="Google Shape;322;g3593b39df65_1_39"/>
          <p:cNvSpPr/>
          <p:nvPr/>
        </p:nvSpPr>
        <p:spPr>
          <a:xfrm>
            <a:off x="5050451" y="2728625"/>
            <a:ext cx="292500" cy="58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3593b39df65_1_39"/>
          <p:cNvSpPr txBox="1"/>
          <p:nvPr/>
        </p:nvSpPr>
        <p:spPr>
          <a:xfrm>
            <a:off x="4254851" y="3204626"/>
            <a:ext cx="1883700" cy="80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Arial"/>
                <a:ea typeface="Arial"/>
                <a:cs typeface="Arial"/>
                <a:sym typeface="Arial"/>
              </a:rPr>
              <a:t>Numerical data transform Acquisition_Cost to numeric</a:t>
            </a:r>
            <a:endParaRPr b="0" i="0" sz="1000" u="none" cap="none" strike="noStrike">
              <a:solidFill>
                <a:schemeClr val="dk2"/>
              </a:solidFill>
              <a:latin typeface="Arial"/>
              <a:ea typeface="Arial"/>
              <a:cs typeface="Arial"/>
              <a:sym typeface="Arial"/>
            </a:endParaRPr>
          </a:p>
        </p:txBody>
      </p:sp>
      <p:sp>
        <p:nvSpPr>
          <p:cNvPr id="324" name="Google Shape;324;g3593b39df65_1_39"/>
          <p:cNvSpPr/>
          <p:nvPr/>
        </p:nvSpPr>
        <p:spPr>
          <a:xfrm>
            <a:off x="6932463" y="1212426"/>
            <a:ext cx="140100" cy="1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0000"/>
              </a:highlight>
              <a:latin typeface="Arial"/>
              <a:ea typeface="Arial"/>
              <a:cs typeface="Arial"/>
              <a:sym typeface="Arial"/>
            </a:endParaRPr>
          </a:p>
        </p:txBody>
      </p:sp>
      <p:cxnSp>
        <p:nvCxnSpPr>
          <p:cNvPr id="325" name="Google Shape;325;g3593b39df65_1_39"/>
          <p:cNvCxnSpPr>
            <a:stCxn id="324" idx="2"/>
          </p:cNvCxnSpPr>
          <p:nvPr/>
        </p:nvCxnSpPr>
        <p:spPr>
          <a:xfrm>
            <a:off x="7002513" y="1334526"/>
            <a:ext cx="3000" cy="466200"/>
          </a:xfrm>
          <a:prstGeom prst="straightConnector1">
            <a:avLst/>
          </a:prstGeom>
          <a:noFill/>
          <a:ln cap="flat" cmpd="sng" w="9525">
            <a:solidFill>
              <a:schemeClr val="dk2"/>
            </a:solidFill>
            <a:prstDash val="solid"/>
            <a:round/>
            <a:headEnd len="sm" w="sm" type="none"/>
            <a:tailEnd len="med" w="med" type="triangle"/>
          </a:ln>
        </p:spPr>
      </p:cxnSp>
      <p:sp>
        <p:nvSpPr>
          <p:cNvPr id="326" name="Google Shape;326;g3593b39df65_1_39"/>
          <p:cNvSpPr txBox="1"/>
          <p:nvPr/>
        </p:nvSpPr>
        <p:spPr>
          <a:xfrm>
            <a:off x="6554763" y="1800726"/>
            <a:ext cx="895500" cy="46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Step 5</a:t>
            </a:r>
            <a:endParaRPr b="0" i="0" sz="1200" u="none" cap="none" strike="noStrike">
              <a:solidFill>
                <a:schemeClr val="dk2"/>
              </a:solidFill>
              <a:latin typeface="Arial"/>
              <a:ea typeface="Arial"/>
              <a:cs typeface="Arial"/>
              <a:sym typeface="Arial"/>
            </a:endParaRPr>
          </a:p>
        </p:txBody>
      </p:sp>
      <p:sp>
        <p:nvSpPr>
          <p:cNvPr id="327" name="Google Shape;327;g3593b39df65_1_39"/>
          <p:cNvSpPr txBox="1"/>
          <p:nvPr/>
        </p:nvSpPr>
        <p:spPr>
          <a:xfrm>
            <a:off x="6112573" y="2213650"/>
            <a:ext cx="17799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Saving preprocessed </a:t>
            </a:r>
            <a:endParaRPr b="0" i="0" sz="11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data for the dashboard</a:t>
            </a:r>
            <a:endParaRPr b="0" i="0" sz="1100" u="none" cap="none" strike="noStrike">
              <a:solidFill>
                <a:schemeClr val="dk2"/>
              </a:solidFill>
              <a:latin typeface="Arial"/>
              <a:ea typeface="Arial"/>
              <a:cs typeface="Arial"/>
              <a:sym typeface="Arial"/>
            </a:endParaRPr>
          </a:p>
        </p:txBody>
      </p:sp>
      <p:sp>
        <p:nvSpPr>
          <p:cNvPr id="328" name="Google Shape;328;g3593b39df65_1_39"/>
          <p:cNvSpPr/>
          <p:nvPr/>
        </p:nvSpPr>
        <p:spPr>
          <a:xfrm>
            <a:off x="6856263" y="2728625"/>
            <a:ext cx="292500" cy="58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3593b39df65_1_39"/>
          <p:cNvSpPr txBox="1"/>
          <p:nvPr/>
        </p:nvSpPr>
        <p:spPr>
          <a:xfrm>
            <a:off x="6366526" y="3312650"/>
            <a:ext cx="12720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Arial"/>
                <a:ea typeface="Arial"/>
                <a:cs typeface="Arial"/>
                <a:sym typeface="Arial"/>
              </a:rPr>
              <a:t>csv cleaned data ready to use </a:t>
            </a:r>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3" name="Shape 333"/>
        <p:cNvGrpSpPr/>
        <p:nvPr/>
      </p:nvGrpSpPr>
      <p:grpSpPr>
        <a:xfrm>
          <a:off x="0" y="0"/>
          <a:ext cx="0" cy="0"/>
          <a:chOff x="0" y="0"/>
          <a:chExt cx="0" cy="0"/>
        </a:xfrm>
      </p:grpSpPr>
      <p:sp>
        <p:nvSpPr>
          <p:cNvPr id="334" name="Google Shape;334;g26585e5a41e_0_267"/>
          <p:cNvSpPr txBox="1"/>
          <p:nvPr/>
        </p:nvSpPr>
        <p:spPr>
          <a:xfrm>
            <a:off x="518664" y="108170"/>
            <a:ext cx="7112100" cy="845700"/>
          </a:xfrm>
          <a:prstGeom prst="rect">
            <a:avLst/>
          </a:prstGeom>
          <a:no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2000"/>
              <a:buFont typeface="Arial"/>
              <a:buNone/>
            </a:pPr>
            <a:r>
              <a:rPr b="1" i="0" lang="en-US" sz="3600" u="none" cap="none" strike="noStrike">
                <a:solidFill>
                  <a:srgbClr val="48A8C4"/>
                </a:solidFill>
                <a:latin typeface="Plus Jakarta Sans"/>
                <a:ea typeface="Plus Jakarta Sans"/>
                <a:cs typeface="Plus Jakarta Sans"/>
                <a:sym typeface="Plus Jakarta Sans"/>
              </a:rPr>
              <a:t>Data Preprocessing Result</a:t>
            </a:r>
            <a:endParaRPr b="1" i="1" sz="3600" u="none" cap="none" strike="noStrike">
              <a:solidFill>
                <a:srgbClr val="48A8C4"/>
              </a:solidFill>
              <a:latin typeface="Plus Jakarta Sans"/>
              <a:ea typeface="Plus Jakarta Sans"/>
              <a:cs typeface="Plus Jakarta Sans"/>
              <a:sym typeface="Plus Jakarta Sans"/>
            </a:endParaRPr>
          </a:p>
        </p:txBody>
      </p:sp>
      <p:pic>
        <p:nvPicPr>
          <p:cNvPr id="335" name="Google Shape;335;g26585e5a41e_0_26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36" name="Google Shape;336;g26585e5a41e_0_267"/>
          <p:cNvSpPr/>
          <p:nvPr/>
        </p:nvSpPr>
        <p:spPr>
          <a:xfrm>
            <a:off x="1067963" y="2097838"/>
            <a:ext cx="1321500" cy="951000"/>
          </a:xfrm>
          <a:prstGeom prst="roundRect">
            <a:avLst>
              <a:gd fmla="val 16667" name="adj"/>
            </a:avLst>
          </a:prstGeom>
          <a:solidFill>
            <a:schemeClr val="lt2"/>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9900"/>
                </a:solidFill>
                <a:latin typeface="Arial"/>
                <a:ea typeface="Arial"/>
                <a:cs typeface="Arial"/>
                <a:sym typeface="Arial"/>
              </a:rPr>
              <a:t>200,000</a:t>
            </a:r>
            <a:endParaRPr b="0" i="0" sz="1400" u="none" cap="none" strike="noStrike">
              <a:solidFill>
                <a:srgbClr val="FF99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FF9900"/>
                </a:solidFill>
                <a:latin typeface="Arial"/>
                <a:ea typeface="Arial"/>
                <a:cs typeface="Arial"/>
                <a:sym typeface="Arial"/>
              </a:rPr>
              <a:t>Data</a:t>
            </a:r>
            <a:endParaRPr b="0" i="0" sz="1400" u="none" cap="none" strike="noStrike">
              <a:solidFill>
                <a:srgbClr val="FF99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9900"/>
                </a:solidFill>
                <a:latin typeface="Arial"/>
                <a:ea typeface="Arial"/>
                <a:cs typeface="Arial"/>
                <a:sym typeface="Arial"/>
              </a:rPr>
              <a:t>16 </a:t>
            </a:r>
            <a:endParaRPr b="0" i="0" sz="1400" u="none" cap="none" strike="noStrike">
              <a:solidFill>
                <a:srgbClr val="FF99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9900"/>
                </a:solidFill>
                <a:latin typeface="Arial"/>
                <a:ea typeface="Arial"/>
                <a:cs typeface="Arial"/>
                <a:sym typeface="Arial"/>
              </a:rPr>
              <a:t>Columns</a:t>
            </a:r>
            <a:endParaRPr b="0" i="0" sz="1400" u="none" cap="none" strike="noStrike">
              <a:solidFill>
                <a:srgbClr val="FF9900"/>
              </a:solidFill>
              <a:latin typeface="Arial"/>
              <a:ea typeface="Arial"/>
              <a:cs typeface="Arial"/>
              <a:sym typeface="Arial"/>
            </a:endParaRPr>
          </a:p>
        </p:txBody>
      </p:sp>
      <p:cxnSp>
        <p:nvCxnSpPr>
          <p:cNvPr id="337" name="Google Shape;337;g26585e5a41e_0_267"/>
          <p:cNvCxnSpPr>
            <a:stCxn id="336" idx="3"/>
          </p:cNvCxnSpPr>
          <p:nvPr/>
        </p:nvCxnSpPr>
        <p:spPr>
          <a:xfrm>
            <a:off x="2389463" y="2573338"/>
            <a:ext cx="568200" cy="0"/>
          </a:xfrm>
          <a:prstGeom prst="straightConnector1">
            <a:avLst/>
          </a:prstGeom>
          <a:noFill/>
          <a:ln cap="flat" cmpd="sng" w="9525">
            <a:solidFill>
              <a:schemeClr val="dk2"/>
            </a:solidFill>
            <a:prstDash val="solid"/>
            <a:round/>
            <a:headEnd len="sm" w="sm" type="none"/>
            <a:tailEnd len="med" w="med" type="triangle"/>
          </a:ln>
        </p:spPr>
      </p:cxnSp>
      <p:sp>
        <p:nvSpPr>
          <p:cNvPr id="338" name="Google Shape;338;g26585e5a41e_0_267"/>
          <p:cNvSpPr/>
          <p:nvPr/>
        </p:nvSpPr>
        <p:spPr>
          <a:xfrm>
            <a:off x="2957663" y="2317288"/>
            <a:ext cx="1804500" cy="51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Preprocessing</a:t>
            </a:r>
            <a:endParaRPr b="0" i="0" sz="1400" u="none" cap="none" strike="noStrike">
              <a:solidFill>
                <a:srgbClr val="000000"/>
              </a:solidFill>
              <a:latin typeface="Arial"/>
              <a:ea typeface="Arial"/>
              <a:cs typeface="Arial"/>
              <a:sym typeface="Arial"/>
            </a:endParaRPr>
          </a:p>
        </p:txBody>
      </p:sp>
      <p:sp>
        <p:nvSpPr>
          <p:cNvPr id="339" name="Google Shape;339;g26585e5a41e_0_267"/>
          <p:cNvSpPr/>
          <p:nvPr/>
        </p:nvSpPr>
        <p:spPr>
          <a:xfrm>
            <a:off x="5612363" y="2076538"/>
            <a:ext cx="1469100" cy="993600"/>
          </a:xfrm>
          <a:prstGeom prst="roundRect">
            <a:avLst>
              <a:gd fmla="val 16667" name="adj"/>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FF"/>
                </a:solidFill>
                <a:latin typeface="Arial"/>
                <a:ea typeface="Arial"/>
                <a:cs typeface="Arial"/>
                <a:sym typeface="Arial"/>
              </a:rPr>
              <a:t>40,012  </a:t>
            </a:r>
            <a:endParaRPr b="0" i="0" sz="14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FF"/>
                </a:solidFill>
                <a:latin typeface="Arial"/>
                <a:ea typeface="Arial"/>
                <a:cs typeface="Arial"/>
                <a:sym typeface="Arial"/>
              </a:rPr>
              <a:t>Cleaned Data  </a:t>
            </a:r>
            <a:endParaRPr b="0" i="0" sz="14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Arial"/>
                <a:ea typeface="Arial"/>
                <a:cs typeface="Arial"/>
                <a:sym typeface="Arial"/>
              </a:rPr>
              <a:t>16 </a:t>
            </a:r>
            <a:endParaRPr b="0" i="0" sz="14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Arial"/>
                <a:ea typeface="Arial"/>
                <a:cs typeface="Arial"/>
                <a:sym typeface="Arial"/>
              </a:rPr>
              <a:t>Columns</a:t>
            </a:r>
            <a:endParaRPr b="0" i="0" sz="1400" u="none" cap="none" strike="noStrike">
              <a:solidFill>
                <a:srgbClr val="0000FF"/>
              </a:solidFill>
              <a:latin typeface="Arial"/>
              <a:ea typeface="Arial"/>
              <a:cs typeface="Arial"/>
              <a:sym typeface="Arial"/>
            </a:endParaRPr>
          </a:p>
        </p:txBody>
      </p:sp>
      <p:cxnSp>
        <p:nvCxnSpPr>
          <p:cNvPr id="340" name="Google Shape;340;g26585e5a41e_0_267"/>
          <p:cNvCxnSpPr>
            <a:stCxn id="338" idx="3"/>
          </p:cNvCxnSpPr>
          <p:nvPr/>
        </p:nvCxnSpPr>
        <p:spPr>
          <a:xfrm flipH="1" rot="10800000">
            <a:off x="4762163" y="2573038"/>
            <a:ext cx="850200" cy="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g340695e590a_0_278"/>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346" name="Google Shape;346;g340695e590a_0_278"/>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7" name="Google Shape;347;g340695e590a_0_278"/>
          <p:cNvSpPr/>
          <p:nvPr/>
        </p:nvSpPr>
        <p:spPr>
          <a:xfrm>
            <a:off x="-97552" y="4436268"/>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8" name="Google Shape;348;g340695e590a_0_278"/>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49" name="Google Shape;349;g340695e590a_0_278"/>
          <p:cNvSpPr txBox="1"/>
          <p:nvPr/>
        </p:nvSpPr>
        <p:spPr>
          <a:xfrm>
            <a:off x="1119750" y="700875"/>
            <a:ext cx="7267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chemeClr val="dk1"/>
              </a:buClr>
              <a:buSzPts val="1100"/>
              <a:buFont typeface="Arial"/>
              <a:buNone/>
            </a:pPr>
            <a:r>
              <a:rPr b="0" i="0" lang="en-US" sz="1200" u="none" cap="none" strike="noStrike">
                <a:solidFill>
                  <a:schemeClr val="dk1"/>
                </a:solidFill>
                <a:latin typeface="Calibri"/>
                <a:ea typeface="Calibri"/>
                <a:cs typeface="Calibri"/>
                <a:sym typeface="Calibri"/>
              </a:rPr>
              <a:t>What are the total and average values related to campaign performance metrics?</a:t>
            </a:r>
            <a:endParaRPr b="0" i="0" sz="1200" u="none" cap="none" strike="noStrike">
              <a:solidFill>
                <a:schemeClr val="dk1"/>
              </a:solidFill>
              <a:latin typeface="Calibri"/>
              <a:ea typeface="Calibri"/>
              <a:cs typeface="Calibri"/>
              <a:sym typeface="Calibri"/>
            </a:endParaRPr>
          </a:p>
        </p:txBody>
      </p:sp>
      <p:sp>
        <p:nvSpPr>
          <p:cNvPr id="350" name="Google Shape;350;g340695e590a_0_278"/>
          <p:cNvSpPr txBox="1"/>
          <p:nvPr/>
        </p:nvSpPr>
        <p:spPr>
          <a:xfrm>
            <a:off x="1119750" y="1797950"/>
            <a:ext cx="7347000" cy="2690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 </a:t>
            </a:r>
            <a:r>
              <a:rPr b="1" lang="en-US" sz="1100">
                <a:solidFill>
                  <a:schemeClr val="dk1"/>
                </a:solidFill>
              </a:rPr>
              <a:t>:</a:t>
            </a:r>
            <a:endParaRPr b="1"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High Total Conversions (40K)</a:t>
            </a:r>
            <a:r>
              <a:rPr b="0" i="0" lang="en-US" sz="1100" u="none" cap="none" strike="noStrike">
                <a:solidFill>
                  <a:schemeClr val="dk1"/>
                </a:solidFill>
                <a:latin typeface="Arial"/>
                <a:ea typeface="Arial"/>
                <a:cs typeface="Arial"/>
                <a:sym typeface="Arial"/>
              </a:rPr>
              <a:t>: Reflects strong customer response to campaigns, indicating high conversion potential and effective channel targeting.</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Average CTR of 14.08</a:t>
            </a:r>
            <a:r>
              <a:rPr b="1" i="0" lang="en-US" sz="1100" u="none" cap="none" strike="noStrike">
                <a:solidFill>
                  <a:schemeClr val="dk1"/>
                </a:solidFill>
                <a:latin typeface="Arial"/>
                <a:ea typeface="Arial"/>
                <a:cs typeface="Arial"/>
                <a:sym typeface="Arial"/>
              </a:rPr>
              <a:t>%</a:t>
            </a:r>
            <a:r>
              <a:rPr b="0" i="0" lang="en-US" sz="1100" u="none" cap="none" strike="noStrike">
                <a:solidFill>
                  <a:schemeClr val="dk1"/>
                </a:solidFill>
                <a:latin typeface="Arial"/>
                <a:ea typeface="Arial"/>
                <a:cs typeface="Arial"/>
                <a:sym typeface="Arial"/>
              </a:rPr>
              <a:t>: Shows decent campaign attraction level. Further improvement may be achieved through enhanced audience segmentation and creative optimization.</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Efficiency Score of 124</a:t>
            </a:r>
            <a:r>
              <a:rPr b="0" i="0" lang="en-US" sz="1100" u="none" cap="none" strike="noStrike">
                <a:solidFill>
                  <a:schemeClr val="dk1"/>
                </a:solidFill>
                <a:latin typeface="Arial"/>
                <a:ea typeface="Arial"/>
                <a:cs typeface="Arial"/>
                <a:sym typeface="Arial"/>
              </a:rPr>
              <a:t>: Indicates excellent resource utilization. Channels with high efficiency scores should be prioritized in future budget planning.</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Strong ROI (40K)</a:t>
            </a:r>
            <a:r>
              <a:rPr b="0" i="0" lang="en-US" sz="1100" u="none" cap="none" strike="noStrike">
                <a:solidFill>
                  <a:schemeClr val="dk1"/>
                </a:solidFill>
                <a:latin typeface="Arial"/>
                <a:ea typeface="Arial"/>
                <a:cs typeface="Arial"/>
                <a:sym typeface="Arial"/>
              </a:rPr>
              <a:t>: Suggests substantial returns from marketing investments, confirming the success of current channel strategies.</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High Engagement (26K)</a:t>
            </a:r>
            <a:r>
              <a:rPr b="0" i="0" lang="en-US" sz="1100" u="none" cap="none" strike="noStrike">
                <a:solidFill>
                  <a:schemeClr val="dk1"/>
                </a:solidFill>
                <a:latin typeface="Arial"/>
                <a:ea typeface="Arial"/>
                <a:cs typeface="Arial"/>
                <a:sym typeface="Arial"/>
              </a:rPr>
              <a:t>: Demonstrates solid customer interaction. High-engagement channels are valuable for retention campaigns and brand awareness.</a:t>
            </a:r>
            <a:endParaRPr b="0" i="0" sz="1100" u="none" cap="none" strike="noStrike">
              <a:solidFill>
                <a:schemeClr val="dk1"/>
              </a:solidFill>
              <a:latin typeface="Arial"/>
              <a:ea typeface="Arial"/>
              <a:cs typeface="Arial"/>
              <a:sym typeface="Arial"/>
            </a:endParaRPr>
          </a:p>
          <a:p>
            <a:pPr indent="-298450" lvl="0" marL="457200" marR="0" rtl="0" algn="just">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Low Average CPC (3K)</a:t>
            </a:r>
            <a:r>
              <a:rPr b="0" i="0" lang="en-US" sz="1100" u="none" cap="none" strike="noStrike">
                <a:solidFill>
                  <a:schemeClr val="dk1"/>
                </a:solidFill>
                <a:latin typeface="Arial"/>
                <a:ea typeface="Arial"/>
                <a:cs typeface="Arial"/>
                <a:sym typeface="Arial"/>
              </a:rPr>
              <a:t>: Low cost per click highlights cost-efficiency, allowing for broader campaign reach at minimal spend.</a:t>
            </a:r>
            <a:endParaRPr b="1" i="0" sz="1100" u="none" cap="none" strike="noStrike">
              <a:solidFill>
                <a:schemeClr val="dk1"/>
              </a:solidFill>
              <a:latin typeface="Arial"/>
              <a:ea typeface="Arial"/>
              <a:cs typeface="Arial"/>
              <a:sym typeface="Arial"/>
            </a:endParaRPr>
          </a:p>
        </p:txBody>
      </p:sp>
      <p:pic>
        <p:nvPicPr>
          <p:cNvPr id="351" name="Google Shape;351;g340695e590a_0_278"/>
          <p:cNvPicPr preferRelativeResize="0"/>
          <p:nvPr/>
        </p:nvPicPr>
        <p:blipFill rotWithShape="1">
          <a:blip r:embed="rId4">
            <a:alphaModFix/>
          </a:blip>
          <a:srcRect b="0" l="0" r="0" t="0"/>
          <a:stretch/>
        </p:blipFill>
        <p:spPr>
          <a:xfrm>
            <a:off x="1660562" y="1070175"/>
            <a:ext cx="6095116" cy="72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g3593b39df65_1_96"/>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357" name="Google Shape;357;g3593b39df65_1_96"/>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8" name="Google Shape;358;g3593b39df65_1_96"/>
          <p:cNvSpPr/>
          <p:nvPr/>
        </p:nvSpPr>
        <p:spPr>
          <a:xfrm>
            <a:off x="-115827" y="4503343"/>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59" name="Google Shape;359;g3593b39df65_1_96"/>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60" name="Google Shape;360;g3593b39df65_1_96"/>
          <p:cNvSpPr txBox="1"/>
          <p:nvPr/>
        </p:nvSpPr>
        <p:spPr>
          <a:xfrm>
            <a:off x="1217300" y="700875"/>
            <a:ext cx="7510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What are the total and average values related to campaign performance metrics channels for DataTech Solutions?</a:t>
            </a:r>
            <a:endParaRPr b="0" i="0" sz="1200" u="none" cap="none" strike="noStrike">
              <a:solidFill>
                <a:schemeClr val="dk1"/>
              </a:solidFill>
              <a:latin typeface="Calibri"/>
              <a:ea typeface="Calibri"/>
              <a:cs typeface="Calibri"/>
              <a:sym typeface="Calibri"/>
            </a:endParaRPr>
          </a:p>
        </p:txBody>
      </p:sp>
      <p:sp>
        <p:nvSpPr>
          <p:cNvPr id="361" name="Google Shape;361;g3593b39df65_1_96"/>
          <p:cNvSpPr txBox="1"/>
          <p:nvPr/>
        </p:nvSpPr>
        <p:spPr>
          <a:xfrm>
            <a:off x="1217288" y="2243250"/>
            <a:ext cx="7347000" cy="249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 :</a:t>
            </a:r>
            <a:endParaRPr b="1" i="0" sz="1100" u="none" cap="none" strike="noStrike">
              <a:solidFill>
                <a:schemeClr val="dk1"/>
              </a:solidFill>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rPr lang="en-US" sz="1100">
                <a:solidFill>
                  <a:schemeClr val="dk1"/>
                </a:solidFill>
              </a:rPr>
              <a:t>The performance metrics across marketing channels show only </a:t>
            </a:r>
            <a:r>
              <a:rPr b="1" lang="en-US" sz="1100">
                <a:solidFill>
                  <a:schemeClr val="dk1"/>
                </a:solidFill>
              </a:rPr>
              <a:t>minor variations</a:t>
            </a:r>
            <a:r>
              <a:rPr lang="en-US" sz="1100">
                <a:solidFill>
                  <a:schemeClr val="dk1"/>
                </a:solidFill>
              </a:rPr>
              <a:t>, suggesting a </a:t>
            </a:r>
            <a:r>
              <a:rPr b="1" lang="en-US" sz="1100">
                <a:solidFill>
                  <a:schemeClr val="dk1"/>
                </a:solidFill>
              </a:rPr>
              <a:t>balanced outcome</a:t>
            </a:r>
            <a:r>
              <a:rPr lang="en-US" sz="1100">
                <a:solidFill>
                  <a:schemeClr val="dk1"/>
                </a:solidFill>
              </a:rPr>
              <a:t>. For example, the difference between the </a:t>
            </a:r>
            <a:r>
              <a:rPr b="1" lang="en-US" sz="1100">
                <a:solidFill>
                  <a:schemeClr val="dk1"/>
                </a:solidFill>
              </a:rPr>
              <a:t>highest and lowest average ROI</a:t>
            </a:r>
            <a:r>
              <a:rPr lang="en-US" sz="1100">
                <a:solidFill>
                  <a:schemeClr val="dk1"/>
                </a:solidFill>
              </a:rPr>
              <a:t> is just </a:t>
            </a:r>
            <a:r>
              <a:rPr b="1" lang="en-US" sz="1100">
                <a:solidFill>
                  <a:schemeClr val="dk1"/>
                </a:solidFill>
              </a:rPr>
              <a:t>9.89 points</a:t>
            </a:r>
            <a:r>
              <a:rPr lang="en-US" sz="1100">
                <a:solidFill>
                  <a:schemeClr val="dk1"/>
                </a:solidFill>
              </a:rPr>
              <a:t>—from </a:t>
            </a:r>
            <a:r>
              <a:rPr b="1" lang="en-US" sz="1100">
                <a:solidFill>
                  <a:schemeClr val="dk1"/>
                </a:solidFill>
              </a:rPr>
              <a:t>459.98 (Website)</a:t>
            </a:r>
            <a:r>
              <a:rPr lang="en-US" sz="1100">
                <a:solidFill>
                  <a:schemeClr val="dk1"/>
                </a:solidFill>
              </a:rPr>
              <a:t> to </a:t>
            </a:r>
            <a:r>
              <a:rPr b="1" lang="en-US" sz="1100">
                <a:solidFill>
                  <a:schemeClr val="dk1"/>
                </a:solidFill>
              </a:rPr>
              <a:t>450.09 (YouTube)</a:t>
            </a:r>
            <a:r>
              <a:rPr lang="en-US" sz="1100">
                <a:solidFill>
                  <a:schemeClr val="dk1"/>
                </a:solidFill>
              </a:rPr>
              <a:t>. Similarly, </a:t>
            </a:r>
            <a:r>
              <a:rPr b="1" lang="en-US" sz="1100">
                <a:solidFill>
                  <a:schemeClr val="dk1"/>
                </a:solidFill>
              </a:rPr>
              <a:t>Conversion Rate</a:t>
            </a:r>
            <a:r>
              <a:rPr lang="en-US" sz="1100">
                <a:solidFill>
                  <a:schemeClr val="dk1"/>
                </a:solidFill>
              </a:rPr>
              <a:t> (7.47% to 7.25%) and </a:t>
            </a:r>
            <a:r>
              <a:rPr b="1" lang="en-US" sz="1100">
                <a:solidFill>
                  <a:schemeClr val="dk1"/>
                </a:solidFill>
              </a:rPr>
              <a:t>CTR</a:t>
            </a:r>
            <a:r>
              <a:rPr lang="en-US" sz="1100">
                <a:solidFill>
                  <a:schemeClr val="dk1"/>
                </a:solidFill>
              </a:rPr>
              <a:t> (16.87% to 16.38%) also show </a:t>
            </a:r>
            <a:r>
              <a:rPr b="1" lang="en-US" sz="1100">
                <a:solidFill>
                  <a:schemeClr val="dk1"/>
                </a:solidFill>
              </a:rPr>
              <a:t>minimal gaps</a:t>
            </a:r>
            <a:r>
              <a:rPr lang="en-US" sz="1100">
                <a:solidFill>
                  <a:schemeClr val="dk1"/>
                </a:solidFill>
              </a:rPr>
              <a:t>. Even the </a:t>
            </a:r>
            <a:r>
              <a:rPr b="1" lang="en-US" sz="1100">
                <a:solidFill>
                  <a:schemeClr val="dk1"/>
                </a:solidFill>
              </a:rPr>
              <a:t>Efficiency Score</a:t>
            </a:r>
            <a:r>
              <a:rPr lang="en-US" sz="1100">
                <a:solidFill>
                  <a:schemeClr val="dk1"/>
                </a:solidFill>
              </a:rPr>
              <a:t> varies only slightly (from </a:t>
            </a:r>
            <a:r>
              <a:rPr b="1" lang="en-US" sz="1100">
                <a:solidFill>
                  <a:schemeClr val="dk1"/>
                </a:solidFill>
              </a:rPr>
              <a:t>21.48 to 20.15</a:t>
            </a:r>
            <a:r>
              <a:rPr lang="en-US" sz="1100">
                <a:solidFill>
                  <a:schemeClr val="dk1"/>
                </a:solidFill>
              </a:rPr>
              <a:t>), indicating no channel significantly outperforms or underperforms the others.</a:t>
            </a:r>
            <a:endParaRPr sz="1100">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sz="1100">
                <a:solidFill>
                  <a:schemeClr val="dk1"/>
                </a:solidFill>
              </a:rPr>
              <a:t>These small margins suggest that all channels contributed </a:t>
            </a:r>
            <a:r>
              <a:rPr b="1" lang="en-US" sz="1100">
                <a:solidFill>
                  <a:schemeClr val="dk1"/>
                </a:solidFill>
              </a:rPr>
              <a:t>relatively evenly</a:t>
            </a:r>
            <a:r>
              <a:rPr lang="en-US" sz="1100">
                <a:solidFill>
                  <a:schemeClr val="dk1"/>
                </a:solidFill>
              </a:rPr>
              <a:t>, with </a:t>
            </a:r>
            <a:r>
              <a:rPr b="1" lang="en-US" sz="1100">
                <a:solidFill>
                  <a:schemeClr val="dk1"/>
                </a:solidFill>
              </a:rPr>
              <a:t>no clear dominant platform</a:t>
            </a:r>
            <a:r>
              <a:rPr lang="en-US" sz="1100">
                <a:solidFill>
                  <a:schemeClr val="dk1"/>
                </a:solidFill>
              </a:rPr>
              <a:t>. Thus, strategic decisions should focus less on metric comparisons and more on </a:t>
            </a:r>
            <a:r>
              <a:rPr b="1" lang="en-US" sz="1100">
                <a:solidFill>
                  <a:schemeClr val="dk1"/>
                </a:solidFill>
              </a:rPr>
              <a:t>channel alignment with campaign goals, audience fit, and cost-efficiency</a:t>
            </a:r>
            <a:r>
              <a:rPr lang="en-US" sz="1100">
                <a:solidFill>
                  <a:schemeClr val="dk1"/>
                </a:solidFill>
              </a:rPr>
              <a:t>.</a:t>
            </a:r>
            <a:endParaRPr sz="1100">
              <a:solidFill>
                <a:schemeClr val="dk1"/>
              </a:solidFill>
            </a:endParaRPr>
          </a:p>
          <a:p>
            <a:pPr indent="0" lvl="0" marL="0" rtl="0" algn="just">
              <a:lnSpc>
                <a:spcPct val="115000"/>
              </a:lnSpc>
              <a:spcBef>
                <a:spcPts val="1000"/>
              </a:spcBef>
              <a:spcAft>
                <a:spcPts val="0"/>
              </a:spcAft>
              <a:buNone/>
            </a:pPr>
            <a:r>
              <a:rPr lang="en-US" sz="1100">
                <a:solidFill>
                  <a:schemeClr val="dk1"/>
                </a:solidFill>
              </a:rPr>
              <a:t>In conclusion, the data supports adopting a </a:t>
            </a:r>
            <a:r>
              <a:rPr b="1" lang="en-US" sz="1100">
                <a:solidFill>
                  <a:schemeClr val="dk1"/>
                </a:solidFill>
              </a:rPr>
              <a:t>multi-channel strategy</a:t>
            </a:r>
            <a:r>
              <a:rPr lang="en-US" sz="1100">
                <a:solidFill>
                  <a:schemeClr val="dk1"/>
                </a:solidFill>
              </a:rPr>
              <a:t>, leveraging each platform’s strengths based on </a:t>
            </a:r>
            <a:r>
              <a:rPr b="1" lang="en-US" sz="1100">
                <a:solidFill>
                  <a:schemeClr val="dk1"/>
                </a:solidFill>
              </a:rPr>
              <a:t>context and objectives</a:t>
            </a:r>
            <a:r>
              <a:rPr lang="en-US" sz="1100">
                <a:solidFill>
                  <a:schemeClr val="dk1"/>
                </a:solidFill>
              </a:rPr>
              <a:t>, rather than relying solely on top-line metrics.</a:t>
            </a:r>
            <a:endParaRPr sz="1100">
              <a:solidFill>
                <a:schemeClr val="dk1"/>
              </a:solidFill>
            </a:endParaRPr>
          </a:p>
        </p:txBody>
      </p:sp>
      <p:pic>
        <p:nvPicPr>
          <p:cNvPr id="362" name="Google Shape;362;g3593b39df65_1_96"/>
          <p:cNvPicPr preferRelativeResize="0"/>
          <p:nvPr/>
        </p:nvPicPr>
        <p:blipFill rotWithShape="1">
          <a:blip r:embed="rId4">
            <a:alphaModFix/>
          </a:blip>
          <a:srcRect b="0" l="0" r="0" t="0"/>
          <a:stretch/>
        </p:blipFill>
        <p:spPr>
          <a:xfrm>
            <a:off x="1660550" y="1070175"/>
            <a:ext cx="6077497" cy="117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g3593b39df65_1_110"/>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368" name="Google Shape;368;g3593b39df65_1_110"/>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69" name="Google Shape;369;g3593b39df65_1_110"/>
          <p:cNvSpPr/>
          <p:nvPr/>
        </p:nvSpPr>
        <p:spPr>
          <a:xfrm>
            <a:off x="-2" y="4655743"/>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70" name="Google Shape;370;g3593b39df65_1_110"/>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71" name="Google Shape;371;g3593b39df65_1_110"/>
          <p:cNvSpPr txBox="1"/>
          <p:nvPr/>
        </p:nvSpPr>
        <p:spPr>
          <a:xfrm>
            <a:off x="1119750" y="700875"/>
            <a:ext cx="7578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What are the relationships between Engagement Rate and ROI across marketing channels, and which channels deliver the best balance of audience interaction and returns?</a:t>
            </a:r>
            <a:endParaRPr b="0" i="0" sz="1200" u="none" cap="none" strike="noStrike">
              <a:solidFill>
                <a:schemeClr val="dk1"/>
              </a:solidFill>
              <a:latin typeface="Calibri"/>
              <a:ea typeface="Calibri"/>
              <a:cs typeface="Calibri"/>
              <a:sym typeface="Calibri"/>
            </a:endParaRPr>
          </a:p>
        </p:txBody>
      </p:sp>
      <p:sp>
        <p:nvSpPr>
          <p:cNvPr id="372" name="Google Shape;372;g3593b39df65_1_110"/>
          <p:cNvSpPr txBox="1"/>
          <p:nvPr/>
        </p:nvSpPr>
        <p:spPr>
          <a:xfrm>
            <a:off x="4393250" y="1254975"/>
            <a:ext cx="4157400" cy="3664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 </a:t>
            </a:r>
            <a:r>
              <a:rPr b="1" lang="en-US" sz="1100">
                <a:solidFill>
                  <a:schemeClr val="dk1"/>
                </a:solidFill>
              </a:rPr>
              <a:t>:</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Google Ads</a:t>
            </a:r>
            <a:r>
              <a:rPr b="0" i="0" lang="en-US" sz="1100" u="none" cap="none" strike="noStrike">
                <a:solidFill>
                  <a:schemeClr val="dk1"/>
                </a:solidFill>
                <a:latin typeface="Arial"/>
                <a:ea typeface="Arial"/>
                <a:cs typeface="Arial"/>
                <a:sym typeface="Arial"/>
              </a:rPr>
              <a:t> stands out with the highest engagement rate and strong ROI, making it the </a:t>
            </a:r>
            <a:r>
              <a:rPr b="1" i="0" lang="en-US" sz="1100" u="none" cap="none" strike="noStrike">
                <a:solidFill>
                  <a:schemeClr val="dk1"/>
                </a:solidFill>
                <a:latin typeface="Arial"/>
                <a:ea typeface="Arial"/>
                <a:cs typeface="Arial"/>
                <a:sym typeface="Arial"/>
              </a:rPr>
              <a:t>most balanced and effective</a:t>
            </a:r>
            <a:r>
              <a:rPr b="0" i="0" lang="en-US" sz="1100" u="none" cap="none" strike="noStrike">
                <a:solidFill>
                  <a:schemeClr val="dk1"/>
                </a:solidFill>
                <a:latin typeface="Arial"/>
                <a:ea typeface="Arial"/>
                <a:cs typeface="Arial"/>
                <a:sym typeface="Arial"/>
              </a:rPr>
              <a:t> marketing channel overall.</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Email</a:t>
            </a:r>
            <a:r>
              <a:rPr b="0" i="0" lang="en-US" sz="1100" u="none" cap="none" strike="noStrike">
                <a:solidFill>
                  <a:schemeClr val="dk1"/>
                </a:solidFill>
                <a:latin typeface="Arial"/>
                <a:ea typeface="Arial"/>
                <a:cs typeface="Arial"/>
                <a:sym typeface="Arial"/>
              </a:rPr>
              <a:t> delivers a well-balanced performance with high ROI and solid engagement, indicating </a:t>
            </a:r>
            <a:r>
              <a:rPr b="1" i="0" lang="en-US" sz="1100" u="none" cap="none" strike="noStrike">
                <a:solidFill>
                  <a:schemeClr val="dk1"/>
                </a:solidFill>
                <a:latin typeface="Arial"/>
                <a:ea typeface="Arial"/>
                <a:cs typeface="Arial"/>
                <a:sym typeface="Arial"/>
              </a:rPr>
              <a:t>consistent and cost-efficient</a:t>
            </a:r>
            <a:r>
              <a:rPr b="0" i="0" lang="en-US" sz="1100" u="none" cap="none" strike="noStrike">
                <a:solidFill>
                  <a:schemeClr val="dk1"/>
                </a:solidFill>
                <a:latin typeface="Arial"/>
                <a:ea typeface="Arial"/>
                <a:cs typeface="Arial"/>
                <a:sym typeface="Arial"/>
              </a:rPr>
              <a:t> campaign results.</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Facebook and YouTube</a:t>
            </a:r>
            <a:r>
              <a:rPr b="0" i="0" lang="en-US" sz="1100" u="none" cap="none" strike="noStrike">
                <a:solidFill>
                  <a:schemeClr val="dk1"/>
                </a:solidFill>
                <a:latin typeface="Arial"/>
                <a:ea typeface="Arial"/>
                <a:cs typeface="Arial"/>
                <a:sym typeface="Arial"/>
              </a:rPr>
              <a:t> have relatively low engagement rates but maintain competitive ROI, suggesting these platforms are </a:t>
            </a:r>
            <a:r>
              <a:rPr b="1" i="0" lang="en-US" sz="1100" u="none" cap="none" strike="noStrike">
                <a:solidFill>
                  <a:schemeClr val="dk1"/>
                </a:solidFill>
                <a:latin typeface="Arial"/>
                <a:ea typeface="Arial"/>
                <a:cs typeface="Arial"/>
                <a:sym typeface="Arial"/>
              </a:rPr>
              <a:t>good for awareness but need improved interaction strategies</a:t>
            </a:r>
            <a:r>
              <a:rPr b="0" i="0" lang="en-US" sz="1100" u="none" cap="none" strike="noStrike">
                <a:solidFill>
                  <a:schemeClr val="dk1"/>
                </a:solidFill>
                <a:latin typeface="Arial"/>
                <a:ea typeface="Arial"/>
                <a:cs typeface="Arial"/>
                <a:sym typeface="Arial"/>
              </a:rPr>
              <a:t>.</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Instagram and Website</a:t>
            </a:r>
            <a:r>
              <a:rPr b="0" i="0" lang="en-US" sz="1100" u="none" cap="none" strike="noStrike">
                <a:solidFill>
                  <a:schemeClr val="dk1"/>
                </a:solidFill>
                <a:latin typeface="Arial"/>
                <a:ea typeface="Arial"/>
                <a:cs typeface="Arial"/>
                <a:sym typeface="Arial"/>
              </a:rPr>
              <a:t> appear in lower ROI and engagement zones, indicating the </a:t>
            </a:r>
            <a:r>
              <a:rPr b="1" i="0" lang="en-US" sz="1100" u="none" cap="none" strike="noStrike">
                <a:solidFill>
                  <a:schemeClr val="dk1"/>
                </a:solidFill>
                <a:latin typeface="Arial"/>
                <a:ea typeface="Arial"/>
                <a:cs typeface="Arial"/>
                <a:sym typeface="Arial"/>
              </a:rPr>
              <a:t>need for optimization in content strategy or audience targeting</a:t>
            </a:r>
            <a:r>
              <a:rPr b="0" i="0" lang="en-US" sz="1100" u="none" cap="none" strike="noStrike">
                <a:solidFill>
                  <a:schemeClr val="dk1"/>
                </a:solidFill>
                <a:latin typeface="Arial"/>
                <a:ea typeface="Arial"/>
                <a:cs typeface="Arial"/>
                <a:sym typeface="Arial"/>
              </a:rPr>
              <a:t>.</a:t>
            </a:r>
            <a:endParaRPr b="1" i="0" sz="1100" u="none" cap="none" strike="noStrike">
              <a:solidFill>
                <a:schemeClr val="dk1"/>
              </a:solidFill>
              <a:latin typeface="Arial"/>
              <a:ea typeface="Arial"/>
              <a:cs typeface="Arial"/>
              <a:sym typeface="Arial"/>
            </a:endParaRPr>
          </a:p>
        </p:txBody>
      </p:sp>
      <p:pic>
        <p:nvPicPr>
          <p:cNvPr id="373" name="Google Shape;373;g3593b39df65_1_110"/>
          <p:cNvPicPr preferRelativeResize="0"/>
          <p:nvPr/>
        </p:nvPicPr>
        <p:blipFill rotWithShape="1">
          <a:blip r:embed="rId4">
            <a:alphaModFix/>
          </a:blip>
          <a:srcRect b="0" l="0" r="0" t="0"/>
          <a:stretch/>
        </p:blipFill>
        <p:spPr>
          <a:xfrm>
            <a:off x="909951" y="1565825"/>
            <a:ext cx="3229415" cy="137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7" name="Shape 377"/>
        <p:cNvGrpSpPr/>
        <p:nvPr/>
      </p:nvGrpSpPr>
      <p:grpSpPr>
        <a:xfrm>
          <a:off x="0" y="0"/>
          <a:ext cx="0" cy="0"/>
          <a:chOff x="0" y="0"/>
          <a:chExt cx="0" cy="0"/>
        </a:xfrm>
      </p:grpSpPr>
      <p:sp>
        <p:nvSpPr>
          <p:cNvPr id="378" name="Google Shape;378;g35b5c27eaf0_0_8"/>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379" name="Google Shape;379;g35b5c27eaf0_0_8"/>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80" name="Google Shape;380;g35b5c27eaf0_0_8"/>
          <p:cNvSpPr/>
          <p:nvPr/>
        </p:nvSpPr>
        <p:spPr>
          <a:xfrm>
            <a:off x="-2" y="4655743"/>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81" name="Google Shape;381;g35b5c27eaf0_0_8"/>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82" name="Google Shape;382;g35b5c27eaf0_0_8"/>
          <p:cNvSpPr txBox="1"/>
          <p:nvPr/>
        </p:nvSpPr>
        <p:spPr>
          <a:xfrm>
            <a:off x="1119750" y="700875"/>
            <a:ext cx="7578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How do marketing channels perform in terms of Click-Through Rate (CTR) and Conversion Rate, and which channels demonstrate the strongest ability to convert audience interest into action?</a:t>
            </a:r>
            <a:endParaRPr b="0" i="0" sz="1200" u="none" cap="none" strike="noStrike">
              <a:solidFill>
                <a:schemeClr val="dk1"/>
              </a:solidFill>
              <a:latin typeface="Calibri"/>
              <a:ea typeface="Calibri"/>
              <a:cs typeface="Calibri"/>
              <a:sym typeface="Calibri"/>
            </a:endParaRPr>
          </a:p>
        </p:txBody>
      </p:sp>
      <p:sp>
        <p:nvSpPr>
          <p:cNvPr id="383" name="Google Shape;383;g35b5c27eaf0_0_8"/>
          <p:cNvSpPr txBox="1"/>
          <p:nvPr/>
        </p:nvSpPr>
        <p:spPr>
          <a:xfrm>
            <a:off x="4393250" y="1254975"/>
            <a:ext cx="4157400" cy="3664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 :</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Google Ads</a:t>
            </a:r>
            <a:r>
              <a:rPr b="0" i="0" lang="en-US" sz="1100" u="none" cap="none" strike="noStrike">
                <a:solidFill>
                  <a:schemeClr val="dk1"/>
                </a:solidFill>
                <a:latin typeface="Arial"/>
                <a:ea typeface="Arial"/>
                <a:cs typeface="Arial"/>
                <a:sym typeface="Arial"/>
              </a:rPr>
              <a:t> ranks highest in both </a:t>
            </a:r>
            <a:r>
              <a:rPr b="1" i="0" lang="en-US" sz="1100" u="none" cap="none" strike="noStrike">
                <a:solidFill>
                  <a:schemeClr val="dk1"/>
                </a:solidFill>
                <a:latin typeface="Arial"/>
                <a:ea typeface="Arial"/>
                <a:cs typeface="Arial"/>
                <a:sym typeface="Arial"/>
              </a:rPr>
              <a:t>CTR and Conversion Rate</a:t>
            </a:r>
            <a:r>
              <a:rPr b="0" i="0" lang="en-US" sz="1100" u="none" cap="none" strike="noStrike">
                <a:solidFill>
                  <a:schemeClr val="dk1"/>
                </a:solidFill>
                <a:latin typeface="Arial"/>
                <a:ea typeface="Arial"/>
                <a:cs typeface="Arial"/>
                <a:sym typeface="Arial"/>
              </a:rPr>
              <a:t>, indicating its </a:t>
            </a:r>
            <a:r>
              <a:rPr b="1" i="0" lang="en-US" sz="1100" u="none" cap="none" strike="noStrike">
                <a:solidFill>
                  <a:schemeClr val="dk1"/>
                </a:solidFill>
                <a:latin typeface="Arial"/>
                <a:ea typeface="Arial"/>
                <a:cs typeface="Arial"/>
                <a:sym typeface="Arial"/>
              </a:rPr>
              <a:t>strong ability to attract clicks and convert them into meaningful actions</a:t>
            </a:r>
            <a:r>
              <a:rPr b="0" i="0" lang="en-US" sz="1100" u="none" cap="none" strike="noStrike">
                <a:solidFill>
                  <a:schemeClr val="dk1"/>
                </a:solidFill>
                <a:latin typeface="Arial"/>
                <a:ea typeface="Arial"/>
                <a:cs typeface="Arial"/>
                <a:sym typeface="Arial"/>
              </a:rPr>
              <a:t>. This reflects effective ad content and precise targeting.</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Email</a:t>
            </a:r>
            <a:r>
              <a:rPr b="0" i="0" lang="en-US" sz="1100" u="none" cap="none" strike="noStrike">
                <a:solidFill>
                  <a:schemeClr val="dk1"/>
                </a:solidFill>
                <a:latin typeface="Arial"/>
                <a:ea typeface="Arial"/>
                <a:cs typeface="Arial"/>
                <a:sym typeface="Arial"/>
              </a:rPr>
              <a:t> comes next with high conversion performance and solid CTR, making it a </a:t>
            </a:r>
            <a:r>
              <a:rPr b="1" i="0" lang="en-US" sz="1100" u="none" cap="none" strike="noStrike">
                <a:solidFill>
                  <a:schemeClr val="dk1"/>
                </a:solidFill>
                <a:latin typeface="Arial"/>
                <a:ea typeface="Arial"/>
                <a:cs typeface="Arial"/>
                <a:sym typeface="Arial"/>
              </a:rPr>
              <a:t>reliable channel for consistent conversion</a:t>
            </a:r>
            <a:r>
              <a:rPr b="0" i="0" lang="en-US" sz="1100" u="none" cap="none" strike="noStrike">
                <a:solidFill>
                  <a:schemeClr val="dk1"/>
                </a:solidFill>
                <a:latin typeface="Arial"/>
                <a:ea typeface="Arial"/>
                <a:cs typeface="Arial"/>
                <a:sym typeface="Arial"/>
              </a:rPr>
              <a:t>.</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Instagram, Facebook, and YouTube</a:t>
            </a:r>
            <a:r>
              <a:rPr b="0" i="0" lang="en-US" sz="1100" u="none" cap="none" strike="noStrike">
                <a:solidFill>
                  <a:schemeClr val="dk1"/>
                </a:solidFill>
                <a:latin typeface="Arial"/>
                <a:ea typeface="Arial"/>
                <a:cs typeface="Arial"/>
                <a:sym typeface="Arial"/>
              </a:rPr>
              <a:t> cluster in the middle range, suggesting </a:t>
            </a:r>
            <a:r>
              <a:rPr b="1" i="0" lang="en-US" sz="1100" u="none" cap="none" strike="noStrike">
                <a:solidFill>
                  <a:schemeClr val="dk1"/>
                </a:solidFill>
                <a:latin typeface="Arial"/>
                <a:ea typeface="Arial"/>
                <a:cs typeface="Arial"/>
                <a:sym typeface="Arial"/>
              </a:rPr>
              <a:t>moderate performance</a:t>
            </a:r>
            <a:r>
              <a:rPr b="0" i="0" lang="en-US" sz="1100" u="none" cap="none" strike="noStrike">
                <a:solidFill>
                  <a:schemeClr val="dk1"/>
                </a:solidFill>
                <a:latin typeface="Arial"/>
                <a:ea typeface="Arial"/>
                <a:cs typeface="Arial"/>
                <a:sym typeface="Arial"/>
              </a:rPr>
              <a:t> that could be enhanced with content or targeting improvements.</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Website</a:t>
            </a:r>
            <a:r>
              <a:rPr b="0" i="0" lang="en-US" sz="1100" u="none" cap="none" strike="noStrike">
                <a:solidFill>
                  <a:schemeClr val="dk1"/>
                </a:solidFill>
                <a:latin typeface="Arial"/>
                <a:ea typeface="Arial"/>
                <a:cs typeface="Arial"/>
                <a:sym typeface="Arial"/>
              </a:rPr>
              <a:t> shows the lowest performance in both CTR and Conversion Rate, suggesting </a:t>
            </a:r>
            <a:r>
              <a:rPr b="1" i="0" lang="en-US" sz="1100" u="none" cap="none" strike="noStrike">
                <a:solidFill>
                  <a:schemeClr val="dk1"/>
                </a:solidFill>
                <a:latin typeface="Arial"/>
                <a:ea typeface="Arial"/>
                <a:cs typeface="Arial"/>
                <a:sym typeface="Arial"/>
              </a:rPr>
              <a:t>a need to revisit its strategy or refine the target audience</a:t>
            </a:r>
            <a:r>
              <a:rPr b="0" i="0" lang="en-US" sz="1100" u="none" cap="none" strike="noStrike">
                <a:solidFill>
                  <a:schemeClr val="dk1"/>
                </a:solidFill>
                <a:latin typeface="Arial"/>
                <a:ea typeface="Arial"/>
                <a:cs typeface="Arial"/>
                <a:sym typeface="Arial"/>
              </a:rPr>
              <a:t>.</a:t>
            </a:r>
            <a:endParaRPr b="1" i="0" sz="1100" u="none" cap="none" strike="noStrike">
              <a:solidFill>
                <a:schemeClr val="dk1"/>
              </a:solidFill>
              <a:latin typeface="Arial"/>
              <a:ea typeface="Arial"/>
              <a:cs typeface="Arial"/>
              <a:sym typeface="Arial"/>
            </a:endParaRPr>
          </a:p>
        </p:txBody>
      </p:sp>
      <p:pic>
        <p:nvPicPr>
          <p:cNvPr id="384" name="Google Shape;384;g35b5c27eaf0_0_8"/>
          <p:cNvPicPr preferRelativeResize="0"/>
          <p:nvPr/>
        </p:nvPicPr>
        <p:blipFill rotWithShape="1">
          <a:blip r:embed="rId4">
            <a:alphaModFix/>
          </a:blip>
          <a:srcRect b="0" l="0" r="0" t="0"/>
          <a:stretch/>
        </p:blipFill>
        <p:spPr>
          <a:xfrm>
            <a:off x="909953" y="1565825"/>
            <a:ext cx="3178497" cy="18022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sp>
        <p:nvSpPr>
          <p:cNvPr id="389" name="Google Shape;389;g35b5c27eaf0_0_21"/>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390" name="Google Shape;390;g35b5c27eaf0_0_21"/>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1" name="Google Shape;391;g35b5c27eaf0_0_21"/>
          <p:cNvSpPr/>
          <p:nvPr/>
        </p:nvSpPr>
        <p:spPr>
          <a:xfrm>
            <a:off x="-2" y="4655743"/>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2" name="Google Shape;392;g35b5c27eaf0_0_21"/>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93" name="Google Shape;393;g35b5c27eaf0_0_21"/>
          <p:cNvSpPr txBox="1"/>
          <p:nvPr/>
        </p:nvSpPr>
        <p:spPr>
          <a:xfrm>
            <a:off x="1119750" y="700875"/>
            <a:ext cx="7578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How does Acquisition Cost relate to ROI across marketing channels, and which channels deliver the highest returns relative to their cost?</a:t>
            </a:r>
            <a:endParaRPr b="0" i="0" sz="1200" u="none" cap="none" strike="noStrike">
              <a:solidFill>
                <a:schemeClr val="dk1"/>
              </a:solidFill>
              <a:latin typeface="Calibri"/>
              <a:ea typeface="Calibri"/>
              <a:cs typeface="Calibri"/>
              <a:sym typeface="Calibri"/>
            </a:endParaRPr>
          </a:p>
        </p:txBody>
      </p:sp>
      <p:sp>
        <p:nvSpPr>
          <p:cNvPr id="394" name="Google Shape;394;g35b5c27eaf0_0_21"/>
          <p:cNvSpPr txBox="1"/>
          <p:nvPr/>
        </p:nvSpPr>
        <p:spPr>
          <a:xfrm>
            <a:off x="4393250" y="1254975"/>
            <a:ext cx="4157400" cy="3664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 :</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Google Ads</a:t>
            </a:r>
            <a:r>
              <a:rPr b="0" i="0" lang="en-US" sz="1100" u="none" cap="none" strike="noStrike">
                <a:solidFill>
                  <a:schemeClr val="dk1"/>
                </a:solidFill>
                <a:latin typeface="Arial"/>
                <a:ea typeface="Arial"/>
                <a:cs typeface="Arial"/>
                <a:sym typeface="Arial"/>
              </a:rPr>
              <a:t> delivers the </a:t>
            </a:r>
            <a:r>
              <a:rPr b="1" i="0" lang="en-US" sz="1100" u="none" cap="none" strike="noStrike">
                <a:solidFill>
                  <a:schemeClr val="dk1"/>
                </a:solidFill>
                <a:latin typeface="Arial"/>
                <a:ea typeface="Arial"/>
                <a:cs typeface="Arial"/>
                <a:sym typeface="Arial"/>
              </a:rPr>
              <a:t>highest ROI despite the highest acquisition cost</a:t>
            </a:r>
            <a:r>
              <a:rPr b="0" i="0" lang="en-US" sz="1100" u="none" cap="none" strike="noStrike">
                <a:solidFill>
                  <a:schemeClr val="dk1"/>
                </a:solidFill>
                <a:latin typeface="Arial"/>
                <a:ea typeface="Arial"/>
                <a:cs typeface="Arial"/>
                <a:sym typeface="Arial"/>
              </a:rPr>
              <a:t>, indicating that </a:t>
            </a:r>
            <a:r>
              <a:rPr b="1" i="0" lang="en-US" sz="1100" u="none" cap="none" strike="noStrike">
                <a:solidFill>
                  <a:schemeClr val="dk1"/>
                </a:solidFill>
                <a:latin typeface="Arial"/>
                <a:ea typeface="Arial"/>
                <a:cs typeface="Arial"/>
                <a:sym typeface="Arial"/>
              </a:rPr>
              <a:t>investments in this channel are highly profitable</a:t>
            </a:r>
            <a:r>
              <a:rPr b="0" i="0" lang="en-US" sz="1100" u="none" cap="none" strike="noStrike">
                <a:solidFill>
                  <a:schemeClr val="dk1"/>
                </a:solidFill>
                <a:latin typeface="Arial"/>
                <a:ea typeface="Arial"/>
                <a:cs typeface="Arial"/>
                <a:sym typeface="Arial"/>
              </a:rPr>
              <a:t>.</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Email</a:t>
            </a:r>
            <a:r>
              <a:rPr b="0" i="0" lang="en-US" sz="1100" u="none" cap="none" strike="noStrike">
                <a:solidFill>
                  <a:schemeClr val="dk1"/>
                </a:solidFill>
                <a:latin typeface="Arial"/>
                <a:ea typeface="Arial"/>
                <a:cs typeface="Arial"/>
                <a:sym typeface="Arial"/>
              </a:rPr>
              <a:t> stands out as the </a:t>
            </a:r>
            <a:r>
              <a:rPr b="1" i="0" lang="en-US" sz="1100" u="none" cap="none" strike="noStrike">
                <a:solidFill>
                  <a:schemeClr val="dk1"/>
                </a:solidFill>
                <a:latin typeface="Arial"/>
                <a:ea typeface="Arial"/>
                <a:cs typeface="Arial"/>
                <a:sym typeface="Arial"/>
              </a:rPr>
              <a:t>most cost-efficient channel</a:t>
            </a:r>
            <a:r>
              <a:rPr b="0" i="0" lang="en-US" sz="1100" u="none" cap="none" strike="noStrike">
                <a:solidFill>
                  <a:schemeClr val="dk1"/>
                </a:solidFill>
                <a:latin typeface="Arial"/>
                <a:ea typeface="Arial"/>
                <a:cs typeface="Arial"/>
                <a:sym typeface="Arial"/>
              </a:rPr>
              <a:t>, achieving high ROI with relatively lower acquisition costs, making it a strategic choice for scaled campaigns.</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Instagram, Facebook, and YouTube</a:t>
            </a:r>
            <a:r>
              <a:rPr b="0" i="0" lang="en-US" sz="1100" u="none" cap="none" strike="noStrike">
                <a:solidFill>
                  <a:schemeClr val="dk1"/>
                </a:solidFill>
                <a:latin typeface="Arial"/>
                <a:ea typeface="Arial"/>
                <a:cs typeface="Arial"/>
                <a:sym typeface="Arial"/>
              </a:rPr>
              <a:t> are positioned in the middle range, suggesting moderate ROI performance that may still justify their costs depending on campaign goals.</a:t>
            </a: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Website</a:t>
            </a:r>
            <a:r>
              <a:rPr b="0" i="0" lang="en-US" sz="1100" u="none" cap="none" strike="noStrike">
                <a:solidFill>
                  <a:schemeClr val="dk1"/>
                </a:solidFill>
                <a:latin typeface="Arial"/>
                <a:ea typeface="Arial"/>
                <a:cs typeface="Arial"/>
                <a:sym typeface="Arial"/>
              </a:rPr>
              <a:t> shows the </a:t>
            </a:r>
            <a:r>
              <a:rPr b="1" i="0" lang="en-US" sz="1100" u="none" cap="none" strike="noStrike">
                <a:solidFill>
                  <a:schemeClr val="dk1"/>
                </a:solidFill>
                <a:latin typeface="Arial"/>
                <a:ea typeface="Arial"/>
                <a:cs typeface="Arial"/>
                <a:sym typeface="Arial"/>
              </a:rPr>
              <a:t>lowest acquisition cost but also the lowest ROI</a:t>
            </a:r>
            <a:r>
              <a:rPr b="0" i="0" lang="en-US" sz="1100" u="none" cap="none" strike="noStrike">
                <a:solidFill>
                  <a:schemeClr val="dk1"/>
                </a:solidFill>
                <a:latin typeface="Arial"/>
                <a:ea typeface="Arial"/>
                <a:cs typeface="Arial"/>
                <a:sym typeface="Arial"/>
              </a:rPr>
              <a:t>, implying that </a:t>
            </a:r>
            <a:r>
              <a:rPr b="1" i="0" lang="en-US" sz="1100" u="none" cap="none" strike="noStrike">
                <a:solidFill>
                  <a:schemeClr val="dk1"/>
                </a:solidFill>
                <a:latin typeface="Arial"/>
                <a:ea typeface="Arial"/>
                <a:cs typeface="Arial"/>
                <a:sym typeface="Arial"/>
              </a:rPr>
              <a:t>low cost does not necessarily translate to high value</a:t>
            </a:r>
            <a:r>
              <a:rPr b="0" i="0" lang="en-US" sz="1100" u="none" cap="none" strike="noStrike">
                <a:solidFill>
                  <a:schemeClr val="dk1"/>
                </a:solidFill>
                <a:latin typeface="Arial"/>
                <a:ea typeface="Arial"/>
                <a:cs typeface="Arial"/>
                <a:sym typeface="Arial"/>
              </a:rPr>
              <a:t>, and content or targeting strategies might need improvement.</a:t>
            </a:r>
            <a:endParaRPr b="1" i="0" sz="1100" u="none" cap="none" strike="noStrike">
              <a:solidFill>
                <a:schemeClr val="dk1"/>
              </a:solidFill>
              <a:latin typeface="Arial"/>
              <a:ea typeface="Arial"/>
              <a:cs typeface="Arial"/>
              <a:sym typeface="Arial"/>
            </a:endParaRPr>
          </a:p>
        </p:txBody>
      </p:sp>
      <p:pic>
        <p:nvPicPr>
          <p:cNvPr id="395" name="Google Shape;395;g35b5c27eaf0_0_21"/>
          <p:cNvPicPr preferRelativeResize="0"/>
          <p:nvPr/>
        </p:nvPicPr>
        <p:blipFill rotWithShape="1">
          <a:blip r:embed="rId4">
            <a:alphaModFix/>
          </a:blip>
          <a:srcRect b="0" l="0" r="0" t="0"/>
          <a:stretch/>
        </p:blipFill>
        <p:spPr>
          <a:xfrm>
            <a:off x="909950" y="1565825"/>
            <a:ext cx="3290925" cy="173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g3593b39df65_1_124"/>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401" name="Google Shape;401;g3593b39df65_1_124"/>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02" name="Google Shape;402;g3593b39df65_1_124"/>
          <p:cNvSpPr/>
          <p:nvPr/>
        </p:nvSpPr>
        <p:spPr>
          <a:xfrm>
            <a:off x="-2" y="4655743"/>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03" name="Google Shape;403;g3593b39df65_1_124"/>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04" name="Google Shape;404;g3593b39df65_1_124"/>
          <p:cNvSpPr txBox="1"/>
          <p:nvPr/>
        </p:nvSpPr>
        <p:spPr>
          <a:xfrm>
            <a:off x="1119750" y="700875"/>
            <a:ext cx="7578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How does ROI fluctuate month-to-month, and what patterns can be observed to inform strategic campaign timing throughout the year?</a:t>
            </a:r>
            <a:endParaRPr b="0" i="0" sz="1200" u="none" cap="none" strike="noStrike">
              <a:solidFill>
                <a:schemeClr val="dk1"/>
              </a:solidFill>
              <a:latin typeface="Calibri"/>
              <a:ea typeface="Calibri"/>
              <a:cs typeface="Calibri"/>
              <a:sym typeface="Calibri"/>
            </a:endParaRPr>
          </a:p>
        </p:txBody>
      </p:sp>
      <p:sp>
        <p:nvSpPr>
          <p:cNvPr id="405" name="Google Shape;405;g3593b39df65_1_124"/>
          <p:cNvSpPr txBox="1"/>
          <p:nvPr/>
        </p:nvSpPr>
        <p:spPr>
          <a:xfrm>
            <a:off x="899275" y="2696950"/>
            <a:ext cx="7347000" cy="191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 :</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December shows the highest ROI (3,475)</a:t>
            </a:r>
            <a:r>
              <a:rPr b="0" i="0" lang="en-US" sz="1100" u="none" cap="none" strike="noStrike">
                <a:solidFill>
                  <a:schemeClr val="dk1"/>
                </a:solidFill>
                <a:latin typeface="Arial"/>
                <a:ea typeface="Arial"/>
                <a:cs typeface="Arial"/>
                <a:sym typeface="Arial"/>
              </a:rPr>
              <a:t>, indicating strong end-of-year campaign performance. This highlights a key opportunity for seasonal or holiday marketing strategies.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July and May also recorded high ROI values</a:t>
            </a:r>
            <a:r>
              <a:rPr b="0" i="0" lang="en-US" sz="1100" u="none" cap="none" strike="noStrike">
                <a:solidFill>
                  <a:schemeClr val="dk1"/>
                </a:solidFill>
                <a:latin typeface="Arial"/>
                <a:ea typeface="Arial"/>
                <a:cs typeface="Arial"/>
                <a:sym typeface="Arial"/>
              </a:rPr>
              <a:t>, making them favorable months for launching major campaigns or boosting promotional efforts.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February had the lowest ROI (3,057)</a:t>
            </a:r>
            <a:r>
              <a:rPr b="0" i="0" lang="en-US" sz="1100" u="none" cap="none" strike="noStrike">
                <a:solidFill>
                  <a:schemeClr val="dk1"/>
                </a:solidFill>
                <a:latin typeface="Arial"/>
                <a:ea typeface="Arial"/>
                <a:cs typeface="Arial"/>
                <a:sym typeface="Arial"/>
              </a:rPr>
              <a:t>, likely reflecting post-holiday slowdown. This period may benefit from either reduced spend or adjusted targeting strategies.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Overall, ROI demonstrates </a:t>
            </a:r>
            <a:r>
              <a:rPr b="1" i="0" lang="en-US" sz="1100" u="none" cap="none" strike="noStrike">
                <a:solidFill>
                  <a:schemeClr val="dk1"/>
                </a:solidFill>
                <a:latin typeface="Arial"/>
                <a:ea typeface="Arial"/>
                <a:cs typeface="Arial"/>
                <a:sym typeface="Arial"/>
              </a:rPr>
              <a:t>a bi-monthly fluctuation pattern</a:t>
            </a:r>
            <a:r>
              <a:rPr b="0" i="0" lang="en-US" sz="1100" u="none" cap="none" strike="noStrike">
                <a:solidFill>
                  <a:schemeClr val="dk1"/>
                </a:solidFill>
                <a:latin typeface="Arial"/>
                <a:ea typeface="Arial"/>
                <a:cs typeface="Arial"/>
                <a:sym typeface="Arial"/>
              </a:rPr>
              <a:t>, suggesting that campaign planning should align with market seasonality and consumer behavior.</a:t>
            </a:r>
            <a:endParaRPr b="0" i="0" sz="1100" u="none" cap="none" strike="noStrike">
              <a:solidFill>
                <a:schemeClr val="dk1"/>
              </a:solidFill>
              <a:latin typeface="Arial"/>
              <a:ea typeface="Arial"/>
              <a:cs typeface="Arial"/>
              <a:sym typeface="Arial"/>
            </a:endParaRPr>
          </a:p>
        </p:txBody>
      </p:sp>
      <p:pic>
        <p:nvPicPr>
          <p:cNvPr id="406" name="Google Shape;406;g3593b39df65_1_124"/>
          <p:cNvPicPr preferRelativeResize="0"/>
          <p:nvPr/>
        </p:nvPicPr>
        <p:blipFill rotWithShape="1">
          <a:blip r:embed="rId4">
            <a:alphaModFix/>
          </a:blip>
          <a:srcRect b="0" l="0" r="0" t="0"/>
          <a:stretch/>
        </p:blipFill>
        <p:spPr>
          <a:xfrm>
            <a:off x="1859375" y="1254975"/>
            <a:ext cx="5426824" cy="138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340695e590a_0_72"/>
          <p:cNvSpPr/>
          <p:nvPr/>
        </p:nvSpPr>
        <p:spPr>
          <a:xfrm rot="-1974178">
            <a:off x="5877363" y="793656"/>
            <a:ext cx="1120545" cy="1120545"/>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0" name="Google Shape;150;g340695e590a_0_72"/>
          <p:cNvSpPr/>
          <p:nvPr/>
        </p:nvSpPr>
        <p:spPr>
          <a:xfrm rot="-4242470">
            <a:off x="6617651" y="104230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g340695e590a_0_72"/>
          <p:cNvSpPr/>
          <p:nvPr/>
        </p:nvSpPr>
        <p:spPr>
          <a:xfrm rot="-3576382">
            <a:off x="5141917" y="2250163"/>
            <a:ext cx="3914117" cy="3914117"/>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2" name="Google Shape;152;g340695e590a_0_7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53" name="Google Shape;153;g340695e590a_0_72"/>
          <p:cNvSpPr txBox="1"/>
          <p:nvPr>
            <p:ph type="ctrTitle"/>
          </p:nvPr>
        </p:nvSpPr>
        <p:spPr>
          <a:xfrm>
            <a:off x="5145075" y="3466125"/>
            <a:ext cx="3907800" cy="13578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SzPts val="1800"/>
              <a:buNone/>
            </a:pPr>
            <a:r>
              <a:rPr b="1" lang="en-US" sz="4800">
                <a:solidFill>
                  <a:srgbClr val="045870"/>
                </a:solidFill>
                <a:latin typeface="Plus Jakarta Sans"/>
                <a:ea typeface="Plus Jakarta Sans"/>
                <a:cs typeface="Plus Jakarta Sans"/>
                <a:sym typeface="Plus Jakarta Sans"/>
              </a:rPr>
              <a:t>TABLE OF CONTENTS</a:t>
            </a:r>
            <a:endParaRPr b="1" sz="4800">
              <a:solidFill>
                <a:srgbClr val="045870"/>
              </a:solidFill>
              <a:latin typeface="Plus Jakarta Sans"/>
              <a:ea typeface="Plus Jakarta Sans"/>
              <a:cs typeface="Plus Jakarta Sans"/>
              <a:sym typeface="Plus Jakarta Sans"/>
            </a:endParaRPr>
          </a:p>
        </p:txBody>
      </p:sp>
      <p:sp>
        <p:nvSpPr>
          <p:cNvPr id="154" name="Google Shape;154;g340695e590a_0_72"/>
          <p:cNvSpPr txBox="1"/>
          <p:nvPr/>
        </p:nvSpPr>
        <p:spPr>
          <a:xfrm>
            <a:off x="581550" y="911775"/>
            <a:ext cx="4563600" cy="2889300"/>
          </a:xfrm>
          <a:prstGeom prst="rect">
            <a:avLst/>
          </a:prstGeom>
          <a:noFill/>
          <a:ln>
            <a:noFill/>
          </a:ln>
        </p:spPr>
        <p:txBody>
          <a:bodyPr anchorCtr="0" anchor="t" bIns="0" lIns="0" spcFirstLastPara="1" rIns="0" wrap="square" tIns="13950">
            <a:sp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Plus Jakarta Sans"/>
                <a:ea typeface="Plus Jakarta Sans"/>
                <a:cs typeface="Plus Jakarta Sans"/>
                <a:sym typeface="Plus Jakarta Sans"/>
              </a:rPr>
              <a:t>Introduction</a:t>
            </a:r>
            <a:endParaRPr b="0" i="1" sz="2400" u="none" cap="none" strike="noStrike">
              <a:solidFill>
                <a:schemeClr val="dk1"/>
              </a:solidFill>
              <a:latin typeface="Plus Jakarta Sans"/>
              <a:ea typeface="Plus Jakarta Sans"/>
              <a:cs typeface="Plus Jakarta Sans"/>
              <a:sym typeface="Plus Jakarta Sans"/>
            </a:endParaRPr>
          </a:p>
          <a:p>
            <a:pPr indent="0" lvl="0" marL="0" marR="0" rtl="0" algn="l">
              <a:lnSpc>
                <a:spcPct val="115000"/>
              </a:lnSpc>
              <a:spcBef>
                <a:spcPts val="3200"/>
              </a:spcBef>
              <a:spcAft>
                <a:spcPts val="0"/>
              </a:spcAft>
              <a:buClr>
                <a:srgbClr val="000000"/>
              </a:buClr>
              <a:buSzPts val="2400"/>
              <a:buFont typeface="Arial"/>
              <a:buNone/>
            </a:pPr>
            <a:r>
              <a:rPr b="0" i="0" lang="en-US" sz="2400" u="none" cap="none" strike="noStrike">
                <a:solidFill>
                  <a:schemeClr val="dk1"/>
                </a:solidFill>
                <a:latin typeface="Plus Jakarta Sans"/>
                <a:ea typeface="Plus Jakarta Sans"/>
                <a:cs typeface="Plus Jakarta Sans"/>
                <a:sym typeface="Plus Jakarta Sans"/>
              </a:rPr>
              <a:t>Previous projects</a:t>
            </a:r>
            <a:endParaRPr b="0" i="1" sz="2400" u="none" cap="none" strike="noStrike">
              <a:solidFill>
                <a:schemeClr val="dk1"/>
              </a:solidFill>
              <a:latin typeface="Plus Jakarta Sans"/>
              <a:ea typeface="Plus Jakarta Sans"/>
              <a:cs typeface="Plus Jakarta Sans"/>
              <a:sym typeface="Plus Jakarta Sans"/>
            </a:endParaRPr>
          </a:p>
          <a:p>
            <a:pPr indent="0" lvl="0" marL="0" marR="0" rtl="0" algn="l">
              <a:lnSpc>
                <a:spcPct val="115000"/>
              </a:lnSpc>
              <a:spcBef>
                <a:spcPts val="3200"/>
              </a:spcBef>
              <a:spcAft>
                <a:spcPts val="0"/>
              </a:spcAft>
              <a:buClr>
                <a:srgbClr val="000000"/>
              </a:buClr>
              <a:buSzPts val="2400"/>
              <a:buFont typeface="Arial"/>
              <a:buNone/>
            </a:pPr>
            <a:r>
              <a:rPr b="0" i="0" lang="en-US" sz="2400" u="none" cap="none" strike="noStrike">
                <a:solidFill>
                  <a:schemeClr val="dk1"/>
                </a:solidFill>
                <a:latin typeface="Plus Jakarta Sans"/>
                <a:ea typeface="Plus Jakarta Sans"/>
                <a:cs typeface="Plus Jakarta Sans"/>
                <a:sym typeface="Plus Jakarta Sans"/>
              </a:rPr>
              <a:t>Main Project</a:t>
            </a:r>
            <a:endParaRPr b="0" i="0" sz="2400" u="none" cap="none" strike="noStrike">
              <a:solidFill>
                <a:schemeClr val="dk1"/>
              </a:solidFill>
              <a:latin typeface="Plus Jakarta Sans"/>
              <a:ea typeface="Plus Jakarta Sans"/>
              <a:cs typeface="Plus Jakarta Sans"/>
              <a:sym typeface="Plus Jakarta Sans"/>
            </a:endParaRPr>
          </a:p>
          <a:p>
            <a:pPr indent="0" lvl="0" marL="0" marR="0" rtl="0" algn="l">
              <a:lnSpc>
                <a:spcPct val="115000"/>
              </a:lnSpc>
              <a:spcBef>
                <a:spcPts val="3200"/>
              </a:spcBef>
              <a:spcAft>
                <a:spcPts val="0"/>
              </a:spcAft>
              <a:buClr>
                <a:srgbClr val="000000"/>
              </a:buClr>
              <a:buSzPts val="2400"/>
              <a:buFont typeface="Arial"/>
              <a:buNone/>
            </a:pPr>
            <a:r>
              <a:rPr b="0" i="0" lang="en-US" sz="2400" u="none" cap="none" strike="noStrike">
                <a:solidFill>
                  <a:schemeClr val="dk1"/>
                </a:solidFill>
                <a:latin typeface="Plus Jakarta Sans"/>
                <a:ea typeface="Plus Jakarta Sans"/>
                <a:cs typeface="Plus Jakarta Sans"/>
                <a:sym typeface="Plus Jakarta Sans"/>
              </a:rPr>
              <a:t>Appendix</a:t>
            </a:r>
            <a:endParaRPr b="0" i="0" sz="2400" u="none" cap="none" strike="noStrike">
              <a:solidFill>
                <a:schemeClr val="dk1"/>
              </a:solidFill>
              <a:latin typeface="Plus Jakarta Sans"/>
              <a:ea typeface="Plus Jakarta Sans"/>
              <a:cs typeface="Plus Jakarta Sans"/>
              <a:sym typeface="Plus Jakart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10" name="Shape 410"/>
        <p:cNvGrpSpPr/>
        <p:nvPr/>
      </p:nvGrpSpPr>
      <p:grpSpPr>
        <a:xfrm>
          <a:off x="0" y="0"/>
          <a:ext cx="0" cy="0"/>
          <a:chOff x="0" y="0"/>
          <a:chExt cx="0" cy="0"/>
        </a:xfrm>
      </p:grpSpPr>
      <p:sp>
        <p:nvSpPr>
          <p:cNvPr id="411" name="Google Shape;411;g34ced163a66_0_200"/>
          <p:cNvSpPr txBox="1"/>
          <p:nvPr/>
        </p:nvSpPr>
        <p:spPr>
          <a:xfrm>
            <a:off x="518664" y="74670"/>
            <a:ext cx="7112100" cy="845700"/>
          </a:xfrm>
          <a:prstGeom prst="rect">
            <a:avLst/>
          </a:prstGeom>
          <a:noFill/>
          <a:ln>
            <a:noFill/>
          </a:ln>
        </p:spPr>
        <p:txBody>
          <a:bodyPr anchorCtr="0" anchor="b" bIns="91450" lIns="91450" spcFirstLastPara="1" rIns="91450" wrap="square" tIns="91450">
            <a:noAutofit/>
          </a:bodyPr>
          <a:lstStyle/>
          <a:p>
            <a:pPr indent="0" lvl="0" marL="0" marR="0" rtl="0" algn="l">
              <a:lnSpc>
                <a:spcPct val="100000"/>
              </a:lnSpc>
              <a:spcBef>
                <a:spcPts val="0"/>
              </a:spcBef>
              <a:spcAft>
                <a:spcPts val="0"/>
              </a:spcAft>
              <a:buClr>
                <a:srgbClr val="000000"/>
              </a:buClr>
              <a:buSzPts val="2000"/>
              <a:buFont typeface="Arial"/>
              <a:buNone/>
            </a:pPr>
            <a:r>
              <a:rPr b="1" i="0" lang="en-US" sz="3600" u="none" cap="none" strike="noStrike">
                <a:solidFill>
                  <a:srgbClr val="48A8C4"/>
                </a:solidFill>
                <a:latin typeface="Plus Jakarta Sans"/>
                <a:ea typeface="Plus Jakarta Sans"/>
                <a:cs typeface="Plus Jakarta Sans"/>
                <a:sym typeface="Plus Jakarta Sans"/>
              </a:rPr>
              <a:t>Visualisasi Dashboard</a:t>
            </a:r>
            <a:endParaRPr b="1" i="1" sz="3600" u="none" cap="none" strike="noStrike">
              <a:solidFill>
                <a:srgbClr val="48A8C4"/>
              </a:solidFill>
              <a:latin typeface="Plus Jakarta Sans"/>
              <a:ea typeface="Plus Jakarta Sans"/>
              <a:cs typeface="Plus Jakarta Sans"/>
              <a:sym typeface="Plus Jakarta Sans"/>
            </a:endParaRPr>
          </a:p>
        </p:txBody>
      </p:sp>
      <p:pic>
        <p:nvPicPr>
          <p:cNvPr id="412" name="Google Shape;412;g34ced163a66_0_20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413" name="Google Shape;413;g34ced163a66_0_200"/>
          <p:cNvSpPr/>
          <p:nvPr/>
        </p:nvSpPr>
        <p:spPr>
          <a:xfrm>
            <a:off x="6118325" y="1259500"/>
            <a:ext cx="4460700" cy="40095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4" name="Google Shape;414;g34ced163a66_0_200"/>
          <p:cNvSpPr/>
          <p:nvPr/>
        </p:nvSpPr>
        <p:spPr>
          <a:xfrm>
            <a:off x="5443825" y="3825400"/>
            <a:ext cx="3012300" cy="14436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5" name="Google Shape;415;g34ced163a66_0_200"/>
          <p:cNvSpPr/>
          <p:nvPr/>
        </p:nvSpPr>
        <p:spPr>
          <a:xfrm>
            <a:off x="6118325" y="3371000"/>
            <a:ext cx="1321500" cy="9171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16" name="Google Shape;416;g34ced163a66_0_200"/>
          <p:cNvPicPr preferRelativeResize="0"/>
          <p:nvPr/>
        </p:nvPicPr>
        <p:blipFill rotWithShape="1">
          <a:blip r:embed="rId4">
            <a:alphaModFix/>
          </a:blip>
          <a:srcRect b="0" l="0" r="0" t="0"/>
          <a:stretch/>
        </p:blipFill>
        <p:spPr>
          <a:xfrm>
            <a:off x="518675" y="1127995"/>
            <a:ext cx="5139024" cy="2890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20" name="Shape 420"/>
        <p:cNvGrpSpPr/>
        <p:nvPr/>
      </p:nvGrpSpPr>
      <p:grpSpPr>
        <a:xfrm>
          <a:off x="0" y="0"/>
          <a:ext cx="0" cy="0"/>
          <a:chOff x="0" y="0"/>
          <a:chExt cx="0" cy="0"/>
        </a:xfrm>
      </p:grpSpPr>
      <p:sp>
        <p:nvSpPr>
          <p:cNvPr id="421" name="Google Shape;421;g340695e590a_0_412"/>
          <p:cNvSpPr txBox="1"/>
          <p:nvPr/>
        </p:nvSpPr>
        <p:spPr>
          <a:xfrm>
            <a:off x="518664" y="117345"/>
            <a:ext cx="7112100" cy="845700"/>
          </a:xfrm>
          <a:prstGeom prst="rect">
            <a:avLst/>
          </a:prstGeom>
          <a:noFill/>
          <a:ln>
            <a:noFill/>
          </a:ln>
        </p:spPr>
        <p:txBody>
          <a:bodyPr anchorCtr="0" anchor="b" bIns="91450" lIns="91450" spcFirstLastPara="1" rIns="91450" wrap="square" tIns="91450">
            <a:noAutofit/>
          </a:bodyPr>
          <a:lstStyle/>
          <a:p>
            <a:pPr indent="0" lvl="0" marL="0" marR="0" rtl="0" algn="l">
              <a:lnSpc>
                <a:spcPct val="100000"/>
              </a:lnSpc>
              <a:spcBef>
                <a:spcPts val="0"/>
              </a:spcBef>
              <a:spcAft>
                <a:spcPts val="0"/>
              </a:spcAft>
              <a:buClr>
                <a:srgbClr val="000000"/>
              </a:buClr>
              <a:buSzPts val="2000"/>
              <a:buFont typeface="Arial"/>
              <a:buNone/>
            </a:pPr>
            <a:r>
              <a:rPr b="1" i="0" lang="en-US" sz="3600" u="none" cap="none" strike="noStrike">
                <a:solidFill>
                  <a:srgbClr val="48A8C4"/>
                </a:solidFill>
                <a:latin typeface="Plus Jakarta Sans"/>
                <a:ea typeface="Plus Jakarta Sans"/>
                <a:cs typeface="Plus Jakarta Sans"/>
                <a:sym typeface="Plus Jakarta Sans"/>
              </a:rPr>
              <a:t>Recommendations</a:t>
            </a:r>
            <a:endParaRPr b="1" i="1" sz="3600" u="none" cap="none" strike="noStrike">
              <a:solidFill>
                <a:srgbClr val="48A8C4"/>
              </a:solidFill>
              <a:latin typeface="Plus Jakarta Sans"/>
              <a:ea typeface="Plus Jakarta Sans"/>
              <a:cs typeface="Plus Jakarta Sans"/>
              <a:sym typeface="Plus Jakarta Sans"/>
            </a:endParaRPr>
          </a:p>
        </p:txBody>
      </p:sp>
      <p:pic>
        <p:nvPicPr>
          <p:cNvPr id="422" name="Google Shape;422;g340695e590a_0_41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423" name="Google Shape;423;g340695e590a_0_412"/>
          <p:cNvSpPr/>
          <p:nvPr/>
        </p:nvSpPr>
        <p:spPr>
          <a:xfrm>
            <a:off x="8136075" y="1135575"/>
            <a:ext cx="4460700" cy="40095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4" name="Google Shape;424;g340695e590a_0_412"/>
          <p:cNvSpPr txBox="1"/>
          <p:nvPr/>
        </p:nvSpPr>
        <p:spPr>
          <a:xfrm>
            <a:off x="518675" y="963050"/>
            <a:ext cx="7844400" cy="3135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Strategic Recommendations to Improve Marketing Performance Based on Campaign Insights:</a:t>
            </a:r>
            <a:endParaRPr b="1" i="0" sz="1200" u="none" cap="none" strike="noStrike">
              <a:solidFill>
                <a:schemeClr val="dk1"/>
              </a:solidFill>
              <a:latin typeface="Arial"/>
              <a:ea typeface="Arial"/>
              <a:cs typeface="Arial"/>
              <a:sym typeface="Arial"/>
            </a:endParaRPr>
          </a:p>
          <a:p>
            <a:pPr indent="-304800" lvl="0" marL="457200" marR="0" rtl="0" algn="just">
              <a:lnSpc>
                <a:spcPct val="115000"/>
              </a:lnSpc>
              <a:spcBef>
                <a:spcPts val="1000"/>
              </a:spcBef>
              <a:spcAft>
                <a:spcPts val="0"/>
              </a:spcAft>
              <a:buClr>
                <a:schemeClr val="dk1"/>
              </a:buClr>
              <a:buSzPts val="1200"/>
              <a:buFont typeface="Arial"/>
              <a:buAutoNum type="arabicPeriod"/>
            </a:pPr>
            <a:r>
              <a:rPr b="1" i="0" lang="en-US" sz="1200" u="none" cap="none" strike="noStrike">
                <a:solidFill>
                  <a:schemeClr val="dk1"/>
                </a:solidFill>
                <a:latin typeface="Arial"/>
                <a:ea typeface="Arial"/>
                <a:cs typeface="Arial"/>
                <a:sym typeface="Arial"/>
              </a:rPr>
              <a:t>Prioritize High-Performance Channels</a:t>
            </a:r>
            <a:r>
              <a:rPr b="0" i="0" lang="en-US" sz="1200" u="none" cap="none" strike="noStrike">
                <a:solidFill>
                  <a:schemeClr val="dk1"/>
                </a:solidFill>
                <a:latin typeface="Arial"/>
                <a:ea typeface="Arial"/>
                <a:cs typeface="Arial"/>
                <a:sym typeface="Arial"/>
              </a:rPr>
              <a:t>: Allocate more budget to channels like Google Ads and Email, which show strong ROI, CTR, Conversion Rate, and Engagement.</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1000"/>
              </a:spcBef>
              <a:spcAft>
                <a:spcPts val="0"/>
              </a:spcAft>
              <a:buClr>
                <a:schemeClr val="dk1"/>
              </a:buClr>
              <a:buSzPts val="1200"/>
              <a:buFont typeface="Arial"/>
              <a:buAutoNum type="arabicPeriod"/>
            </a:pPr>
            <a:r>
              <a:rPr b="1" i="0" lang="en-US" sz="1200" u="none" cap="none" strike="noStrike">
                <a:solidFill>
                  <a:schemeClr val="dk1"/>
                </a:solidFill>
                <a:latin typeface="Arial"/>
                <a:ea typeface="Arial"/>
                <a:cs typeface="Arial"/>
                <a:sym typeface="Arial"/>
              </a:rPr>
              <a:t>Improve Content Strategy on Underperforming Channels</a:t>
            </a:r>
            <a:r>
              <a:rPr b="0" i="0" lang="en-US" sz="1200" u="none" cap="none" strike="noStrike">
                <a:solidFill>
                  <a:schemeClr val="dk1"/>
                </a:solidFill>
                <a:latin typeface="Arial"/>
                <a:ea typeface="Arial"/>
                <a:cs typeface="Arial"/>
                <a:sym typeface="Arial"/>
              </a:rPr>
              <a:t>: Revise content quality, visual appeal, and targeting for Instagram, YouTube, and Website to boost efficiency and engagement.</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1000"/>
              </a:spcBef>
              <a:spcAft>
                <a:spcPts val="0"/>
              </a:spcAft>
              <a:buClr>
                <a:schemeClr val="dk1"/>
              </a:buClr>
              <a:buSzPts val="1200"/>
              <a:buFont typeface="Arial"/>
              <a:buAutoNum type="arabicPeriod"/>
            </a:pPr>
            <a:r>
              <a:rPr b="1" i="0" lang="en-US" sz="1200" u="none" cap="none" strike="noStrike">
                <a:solidFill>
                  <a:schemeClr val="dk1"/>
                </a:solidFill>
                <a:latin typeface="Arial"/>
                <a:ea typeface="Arial"/>
                <a:cs typeface="Arial"/>
                <a:sym typeface="Arial"/>
              </a:rPr>
              <a:t>Capitalize on Seasonal ROI Trends</a:t>
            </a:r>
            <a:r>
              <a:rPr b="0" i="0" lang="en-US" sz="1200" u="none" cap="none" strike="noStrike">
                <a:solidFill>
                  <a:schemeClr val="dk1"/>
                </a:solidFill>
                <a:latin typeface="Arial"/>
                <a:ea typeface="Arial"/>
                <a:cs typeface="Arial"/>
                <a:sym typeface="Arial"/>
              </a:rPr>
              <a:t>: Schedule major campaigns in peak ROI months (May, July, December) and optimize resources in low-performing periods like February.</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1000"/>
              </a:spcBef>
              <a:spcAft>
                <a:spcPts val="0"/>
              </a:spcAft>
              <a:buClr>
                <a:schemeClr val="dk1"/>
              </a:buClr>
              <a:buSzPts val="1200"/>
              <a:buFont typeface="Arial"/>
              <a:buAutoNum type="arabicPeriod"/>
            </a:pPr>
            <a:r>
              <a:rPr b="1" i="0" lang="en-US" sz="1200" u="none" cap="none" strike="noStrike">
                <a:solidFill>
                  <a:schemeClr val="dk1"/>
                </a:solidFill>
                <a:latin typeface="Arial"/>
                <a:ea typeface="Arial"/>
                <a:cs typeface="Arial"/>
                <a:sym typeface="Arial"/>
              </a:rPr>
              <a:t>Optimize Ad Creative and Targeting</a:t>
            </a:r>
            <a:r>
              <a:rPr b="0" i="0" lang="en-US" sz="1200" u="none" cap="none" strike="noStrike">
                <a:solidFill>
                  <a:schemeClr val="dk1"/>
                </a:solidFill>
                <a:latin typeface="Arial"/>
                <a:ea typeface="Arial"/>
                <a:cs typeface="Arial"/>
                <a:sym typeface="Arial"/>
              </a:rPr>
              <a:t>: Use Google Ads’ successful strategies (precise targeting, strong ad copy) to improve CTR and conversions across other channels.</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1000"/>
              </a:spcBef>
              <a:spcAft>
                <a:spcPts val="1000"/>
              </a:spcAft>
              <a:buClr>
                <a:schemeClr val="dk1"/>
              </a:buClr>
              <a:buSzPts val="1200"/>
              <a:buFont typeface="Arial"/>
              <a:buAutoNum type="arabicPeriod"/>
            </a:pPr>
            <a:r>
              <a:rPr b="1" i="0" lang="en-US" sz="1200" u="none" cap="none" strike="noStrike">
                <a:solidFill>
                  <a:schemeClr val="dk1"/>
                </a:solidFill>
                <a:latin typeface="Arial"/>
                <a:ea typeface="Arial"/>
                <a:cs typeface="Arial"/>
                <a:sym typeface="Arial"/>
              </a:rPr>
              <a:t>Monitor Efficiency Scores for Budget Planning</a:t>
            </a:r>
            <a:r>
              <a:rPr b="0" i="0" lang="en-US" sz="1200" u="none" cap="none" strike="noStrike">
                <a:solidFill>
                  <a:schemeClr val="dk1"/>
                </a:solidFill>
                <a:latin typeface="Arial"/>
                <a:ea typeface="Arial"/>
                <a:cs typeface="Arial"/>
                <a:sym typeface="Arial"/>
              </a:rPr>
              <a:t>: Prioritize channels with high Efficiency Scores (e.g., Email, Facebook) to ensure optimal resource allocation.</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28" name="Shape 428"/>
        <p:cNvGrpSpPr/>
        <p:nvPr/>
      </p:nvGrpSpPr>
      <p:grpSpPr>
        <a:xfrm>
          <a:off x="0" y="0"/>
          <a:ext cx="0" cy="0"/>
          <a:chOff x="0" y="0"/>
          <a:chExt cx="0" cy="0"/>
        </a:xfrm>
      </p:grpSpPr>
      <p:sp>
        <p:nvSpPr>
          <p:cNvPr id="429" name="Google Shape;429;g35b5c27eaf0_0_39"/>
          <p:cNvSpPr/>
          <p:nvPr/>
        </p:nvSpPr>
        <p:spPr>
          <a:xfrm rot="-1974178">
            <a:off x="5877363" y="793656"/>
            <a:ext cx="1120545" cy="1120545"/>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0" name="Google Shape;430;g35b5c27eaf0_0_39"/>
          <p:cNvSpPr/>
          <p:nvPr/>
        </p:nvSpPr>
        <p:spPr>
          <a:xfrm rot="-4242470">
            <a:off x="6617651" y="104230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1" name="Google Shape;431;g35b5c27eaf0_0_39"/>
          <p:cNvSpPr/>
          <p:nvPr/>
        </p:nvSpPr>
        <p:spPr>
          <a:xfrm rot="-3576382">
            <a:off x="5139692" y="2219688"/>
            <a:ext cx="3914117" cy="3914117"/>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32" name="Google Shape;432;g35b5c27eaf0_0_39"/>
          <p:cNvPicPr preferRelativeResize="0"/>
          <p:nvPr/>
        </p:nvPicPr>
        <p:blipFill rotWithShape="1">
          <a:blip r:embed="rId3">
            <a:alphaModFix/>
          </a:blip>
          <a:srcRect b="0" l="0" r="0" t="0"/>
          <a:stretch/>
        </p:blipFill>
        <p:spPr>
          <a:xfrm>
            <a:off x="7219865" y="245600"/>
            <a:ext cx="1097426" cy="333575"/>
          </a:xfrm>
          <a:prstGeom prst="rect">
            <a:avLst/>
          </a:prstGeom>
          <a:noFill/>
          <a:ln>
            <a:noFill/>
          </a:ln>
        </p:spPr>
      </p:pic>
      <p:sp>
        <p:nvSpPr>
          <p:cNvPr id="433" name="Google Shape;433;g35b5c27eaf0_0_39"/>
          <p:cNvSpPr txBox="1"/>
          <p:nvPr/>
        </p:nvSpPr>
        <p:spPr>
          <a:xfrm>
            <a:off x="1123350" y="2250100"/>
            <a:ext cx="3511200" cy="6465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
        <p:nvSpPr>
          <p:cNvPr id="434" name="Google Shape;434;g35b5c27eaf0_0_39"/>
          <p:cNvSpPr txBox="1"/>
          <p:nvPr/>
        </p:nvSpPr>
        <p:spPr>
          <a:xfrm>
            <a:off x="1580600" y="2250100"/>
            <a:ext cx="351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Appendix</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38" name="Shape 438"/>
        <p:cNvGrpSpPr/>
        <p:nvPr/>
      </p:nvGrpSpPr>
      <p:grpSpPr>
        <a:xfrm>
          <a:off x="0" y="0"/>
          <a:ext cx="0" cy="0"/>
          <a:chOff x="0" y="0"/>
          <a:chExt cx="0" cy="0"/>
        </a:xfrm>
      </p:grpSpPr>
      <p:sp>
        <p:nvSpPr>
          <p:cNvPr id="439" name="Google Shape;439;g34ced163a66_0_375"/>
          <p:cNvSpPr txBox="1"/>
          <p:nvPr/>
        </p:nvSpPr>
        <p:spPr>
          <a:xfrm>
            <a:off x="518675" y="929525"/>
            <a:ext cx="6936300" cy="725100"/>
          </a:xfrm>
          <a:prstGeom prst="rect">
            <a:avLst/>
          </a:prstGeom>
          <a:noFill/>
          <a:ln>
            <a:noFill/>
          </a:ln>
        </p:spPr>
        <p:txBody>
          <a:bodyPr anchorCtr="0" anchor="t" bIns="0" lIns="0" spcFirstLastPara="1" rIns="0" wrap="square" tIns="1395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Plus Jakarta Sans"/>
                <a:ea typeface="Plus Jakarta Sans"/>
                <a:cs typeface="Plus Jakarta Sans"/>
                <a:sym typeface="Plus Jakarta Sans"/>
              </a:rPr>
              <a:t>Dashboard: </a:t>
            </a:r>
            <a:r>
              <a:rPr b="0" i="0" lang="en-US" sz="1400" u="sng" cap="none" strike="noStrike">
                <a:solidFill>
                  <a:schemeClr val="hlink"/>
                </a:solidFill>
                <a:latin typeface="Plus Jakarta Sans"/>
                <a:ea typeface="Plus Jakarta Sans"/>
                <a:cs typeface="Plus Jakarta Sans"/>
                <a:sym typeface="Plus Jakarta Sans"/>
                <a:hlinkClick r:id="rId3"/>
              </a:rPr>
              <a:t>DS32B_Finpro_DA_Marketing_Analisis_Campaign_Dimas.pbix</a:t>
            </a:r>
            <a:endParaRPr b="0" i="0" sz="1400" u="none" cap="none" strike="noStrike">
              <a:solidFill>
                <a:schemeClr val="dk1"/>
              </a:solidFill>
              <a:latin typeface="Plus Jakarta Sans"/>
              <a:ea typeface="Plus Jakarta Sans"/>
              <a:cs typeface="Plus Jakarta Sans"/>
              <a:sym typeface="Plus Jakarta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Plus Jakarta Sans"/>
              <a:ea typeface="Plus Jakarta Sans"/>
              <a:cs typeface="Plus Jakarta Sans"/>
              <a:sym typeface="Plus Jakarta San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Plus Jakarta Sans"/>
                <a:ea typeface="Plus Jakarta Sans"/>
                <a:cs typeface="Plus Jakarta Sans"/>
                <a:sym typeface="Plus Jakarta Sans"/>
              </a:rPr>
              <a:t>Preprocessing: </a:t>
            </a:r>
            <a:r>
              <a:rPr b="0" i="0" lang="en-US" sz="1400" u="sng" cap="none" strike="noStrike">
                <a:solidFill>
                  <a:schemeClr val="hlink"/>
                </a:solidFill>
                <a:latin typeface="Plus Jakarta Sans"/>
                <a:ea typeface="Plus Jakarta Sans"/>
                <a:cs typeface="Plus Jakarta Sans"/>
                <a:sym typeface="Plus Jakarta Sans"/>
                <a:hlinkClick r:id="rId4"/>
              </a:rPr>
              <a:t>DS32B_Finpro_DA_Marketing_Analisis_Campaign_Dimas.ipynb </a:t>
            </a:r>
            <a:endParaRPr b="0" i="0" sz="1400" u="none" cap="none" strike="noStrike">
              <a:solidFill>
                <a:schemeClr val="dk1"/>
              </a:solidFill>
              <a:latin typeface="Plus Jakarta Sans"/>
              <a:ea typeface="Plus Jakarta Sans"/>
              <a:cs typeface="Plus Jakarta Sans"/>
              <a:sym typeface="Plus Jakarta Sans"/>
            </a:endParaRPr>
          </a:p>
        </p:txBody>
      </p:sp>
      <p:pic>
        <p:nvPicPr>
          <p:cNvPr id="440" name="Google Shape;440;g34ced163a66_0_375"/>
          <p:cNvPicPr preferRelativeResize="0"/>
          <p:nvPr/>
        </p:nvPicPr>
        <p:blipFill rotWithShape="1">
          <a:blip r:embed="rId5">
            <a:alphaModFix/>
          </a:blip>
          <a:srcRect b="0" l="0" r="0" t="0"/>
          <a:stretch/>
        </p:blipFill>
        <p:spPr>
          <a:xfrm>
            <a:off x="7630763" y="276049"/>
            <a:ext cx="1184604" cy="360062"/>
          </a:xfrm>
          <a:prstGeom prst="rect">
            <a:avLst/>
          </a:prstGeom>
          <a:noFill/>
          <a:ln>
            <a:noFill/>
          </a:ln>
        </p:spPr>
      </p:pic>
      <p:sp>
        <p:nvSpPr>
          <p:cNvPr id="441" name="Google Shape;441;g34ced163a66_0_375"/>
          <p:cNvSpPr/>
          <p:nvPr/>
        </p:nvSpPr>
        <p:spPr>
          <a:xfrm>
            <a:off x="7108925" y="1259500"/>
            <a:ext cx="4460700" cy="40095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2" name="Google Shape;442;g34ced163a66_0_375"/>
          <p:cNvSpPr/>
          <p:nvPr/>
        </p:nvSpPr>
        <p:spPr>
          <a:xfrm>
            <a:off x="6956525" y="3371000"/>
            <a:ext cx="1321500" cy="9171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g34ced163a66_0_375"/>
          <p:cNvSpPr txBox="1"/>
          <p:nvPr/>
        </p:nvSpPr>
        <p:spPr>
          <a:xfrm>
            <a:off x="518664" y="83820"/>
            <a:ext cx="7112100" cy="845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48A8C4"/>
                </a:solidFill>
                <a:latin typeface="Plus Jakarta Sans"/>
                <a:ea typeface="Plus Jakarta Sans"/>
                <a:cs typeface="Plus Jakarta Sans"/>
                <a:sym typeface="Plus Jakarta Sans"/>
              </a:rPr>
              <a:t>Link</a:t>
            </a:r>
            <a:endParaRPr b="1" i="0" sz="3600" u="none" cap="none" strike="noStrike">
              <a:solidFill>
                <a:srgbClr val="48A8C4"/>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2000"/>
              <a:buFont typeface="Arial"/>
              <a:buNone/>
            </a:pPr>
            <a:r>
              <a:t/>
            </a:r>
            <a:endParaRPr b="1" i="0" sz="33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47" name="Shape 447"/>
        <p:cNvGrpSpPr/>
        <p:nvPr/>
      </p:nvGrpSpPr>
      <p:grpSpPr>
        <a:xfrm>
          <a:off x="0" y="0"/>
          <a:ext cx="0" cy="0"/>
          <a:chOff x="0" y="0"/>
          <a:chExt cx="0" cy="0"/>
        </a:xfrm>
      </p:grpSpPr>
      <p:sp>
        <p:nvSpPr>
          <p:cNvPr id="448" name="Google Shape;448;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Autofit/>
          </a:bodyPr>
          <a:lstStyle/>
          <a:p>
            <a:pPr indent="0" lvl="0" marL="0" rtl="0" algn="l">
              <a:lnSpc>
                <a:spcPct val="85000"/>
              </a:lnSpc>
              <a:spcBef>
                <a:spcPts val="0"/>
              </a:spcBef>
              <a:spcAft>
                <a:spcPts val="0"/>
              </a:spcAft>
              <a:buSzPts val="5778"/>
              <a:buNone/>
            </a:pPr>
            <a:r>
              <a:rPr b="1" lang="en-US" sz="7200">
                <a:latin typeface="Plus Jakarta Sans"/>
                <a:ea typeface="Plus Jakarta Sans"/>
                <a:cs typeface="Plus Jakarta Sans"/>
                <a:sym typeface="Plus Jakarta Sans"/>
              </a:rPr>
              <a:t>Terima </a:t>
            </a:r>
            <a:endParaRPr b="1" sz="7200">
              <a:latin typeface="Plus Jakarta Sans"/>
              <a:ea typeface="Plus Jakarta Sans"/>
              <a:cs typeface="Plus Jakarta Sans"/>
              <a:sym typeface="Plus Jakarta Sans"/>
            </a:endParaRPr>
          </a:p>
          <a:p>
            <a:pPr indent="0" lvl="0" marL="0" rtl="0" algn="l">
              <a:lnSpc>
                <a:spcPct val="85000"/>
              </a:lnSpc>
              <a:spcBef>
                <a:spcPts val="0"/>
              </a:spcBef>
              <a:spcAft>
                <a:spcPts val="0"/>
              </a:spcAft>
              <a:buSzPts val="5778"/>
              <a:buNone/>
            </a:pPr>
            <a:r>
              <a:rPr b="1" lang="en-US" sz="7200">
                <a:latin typeface="Plus Jakarta Sans"/>
                <a:ea typeface="Plus Jakarta Sans"/>
                <a:cs typeface="Plus Jakarta Sans"/>
                <a:sym typeface="Plus Jakarta Sans"/>
              </a:rPr>
              <a:t>Kasih</a:t>
            </a:r>
            <a:endParaRPr b="1" sz="7200">
              <a:latin typeface="Plus Jakarta Sans"/>
              <a:ea typeface="Plus Jakarta Sans"/>
              <a:cs typeface="Plus Jakarta Sans"/>
              <a:sym typeface="Plus Jakarta Sans"/>
            </a:endParaRPr>
          </a:p>
        </p:txBody>
      </p:sp>
      <p:grpSp>
        <p:nvGrpSpPr>
          <p:cNvPr id="449" name="Google Shape;449;g26585e5a41e_0_428"/>
          <p:cNvGrpSpPr/>
          <p:nvPr/>
        </p:nvGrpSpPr>
        <p:grpSpPr>
          <a:xfrm>
            <a:off x="162" y="-214211"/>
            <a:ext cx="2765532" cy="2691752"/>
            <a:chOff x="9584423" y="-302695"/>
            <a:chExt cx="4822201" cy="4822201"/>
          </a:xfrm>
        </p:grpSpPr>
        <p:sp>
          <p:nvSpPr>
            <p:cNvPr id="450" name="Google Shape;450;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1" name="Google Shape;451;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2" name="Google Shape;452;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3" name="Google Shape;453;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54" name="Google Shape;454;g26585e5a41e_0_428"/>
          <p:cNvGrpSpPr/>
          <p:nvPr/>
        </p:nvGrpSpPr>
        <p:grpSpPr>
          <a:xfrm>
            <a:off x="-840830" y="1116257"/>
            <a:ext cx="5795400" cy="5795400"/>
            <a:chOff x="4094945" y="667082"/>
            <a:chExt cx="5795400" cy="5795400"/>
          </a:xfrm>
        </p:grpSpPr>
        <p:sp>
          <p:nvSpPr>
            <p:cNvPr id="455" name="Google Shape;455;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6" name="Google Shape;456;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7" name="Google Shape;457;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8" name="Google Shape;458;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459" name="Google Shape;459;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63" name="Shape 463"/>
        <p:cNvGrpSpPr/>
        <p:nvPr/>
      </p:nvGrpSpPr>
      <p:grpSpPr>
        <a:xfrm>
          <a:off x="0" y="0"/>
          <a:ext cx="0" cy="0"/>
          <a:chOff x="0" y="0"/>
          <a:chExt cx="0" cy="0"/>
        </a:xfrm>
      </p:grpSpPr>
      <p:sp>
        <p:nvSpPr>
          <p:cNvPr id="464" name="Google Shape;464;g3593b39df65_1_136"/>
          <p:cNvSpPr txBox="1"/>
          <p:nvPr>
            <p:ph type="title"/>
          </p:nvPr>
        </p:nvSpPr>
        <p:spPr>
          <a:xfrm>
            <a:off x="1660550" y="184863"/>
            <a:ext cx="3738600" cy="516000"/>
          </a:xfrm>
          <a:prstGeom prst="rect">
            <a:avLst/>
          </a:prstGeom>
          <a:noFill/>
          <a:ln>
            <a:noFill/>
          </a:ln>
        </p:spPr>
        <p:txBody>
          <a:bodyPr anchorCtr="0" anchor="t" bIns="0" lIns="0" spcFirstLastPara="1" rIns="0" wrap="square" tIns="23175">
            <a:spAutoFit/>
          </a:bodyPr>
          <a:lstStyle/>
          <a:p>
            <a:pPr indent="0" lvl="0" marL="12700" marR="0" rtl="0" algn="l">
              <a:lnSpc>
                <a:spcPct val="119845"/>
              </a:lnSpc>
              <a:spcBef>
                <a:spcPts val="0"/>
              </a:spcBef>
              <a:spcAft>
                <a:spcPts val="0"/>
              </a:spcAft>
              <a:buSzPts val="1800"/>
              <a:buNone/>
            </a:pPr>
            <a:r>
              <a:rPr b="1" lang="en-US" sz="3200">
                <a:solidFill>
                  <a:srgbClr val="262626"/>
                </a:solidFill>
                <a:latin typeface="Plus Jakarta Sans"/>
                <a:ea typeface="Plus Jakarta Sans"/>
                <a:cs typeface="Plus Jakarta Sans"/>
                <a:sym typeface="Plus Jakarta Sans"/>
              </a:rPr>
              <a:t>Result and Insight</a:t>
            </a:r>
            <a:endParaRPr b="1" sz="3200">
              <a:latin typeface="Plus Jakarta Sans"/>
              <a:ea typeface="Plus Jakarta Sans"/>
              <a:cs typeface="Plus Jakarta Sans"/>
              <a:sym typeface="Plus Jakarta Sans"/>
            </a:endParaRPr>
          </a:p>
        </p:txBody>
      </p:sp>
      <p:sp>
        <p:nvSpPr>
          <p:cNvPr id="465" name="Google Shape;465;g3593b39df65_1_136"/>
          <p:cNvSpPr/>
          <p:nvPr/>
        </p:nvSpPr>
        <p:spPr>
          <a:xfrm>
            <a:off x="8550655" y="4564207"/>
            <a:ext cx="594900" cy="58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6" name="Google Shape;466;g3593b39df65_1_136"/>
          <p:cNvSpPr/>
          <p:nvPr/>
        </p:nvSpPr>
        <p:spPr>
          <a:xfrm>
            <a:off x="-2" y="4655743"/>
            <a:ext cx="909955" cy="909954"/>
          </a:xfrm>
          <a:custGeom>
            <a:rect b="b" l="l" r="r" t="t"/>
            <a:pathLst>
              <a:path extrusionOk="0" h="1819909" w="1819909">
                <a:moveTo>
                  <a:pt x="909919" y="1819838"/>
                </a:moveTo>
                <a:lnTo>
                  <a:pt x="865271" y="1818743"/>
                </a:lnTo>
                <a:lnTo>
                  <a:pt x="820732" y="1815456"/>
                </a:lnTo>
                <a:lnTo>
                  <a:pt x="776405" y="1809989"/>
                </a:lnTo>
                <a:lnTo>
                  <a:pt x="732401" y="1802353"/>
                </a:lnTo>
                <a:lnTo>
                  <a:pt x="688827" y="1792570"/>
                </a:lnTo>
                <a:lnTo>
                  <a:pt x="645784" y="1780657"/>
                </a:lnTo>
                <a:lnTo>
                  <a:pt x="603378" y="1766648"/>
                </a:lnTo>
                <a:lnTo>
                  <a:pt x="561707" y="1750575"/>
                </a:lnTo>
                <a:lnTo>
                  <a:pt x="520877" y="1732475"/>
                </a:lnTo>
                <a:lnTo>
                  <a:pt x="480987" y="1712395"/>
                </a:lnTo>
                <a:lnTo>
                  <a:pt x="442126" y="1690382"/>
                </a:lnTo>
                <a:lnTo>
                  <a:pt x="404393" y="1666488"/>
                </a:lnTo>
                <a:lnTo>
                  <a:pt x="367880" y="1640773"/>
                </a:lnTo>
                <a:lnTo>
                  <a:pt x="332672" y="1613298"/>
                </a:lnTo>
                <a:lnTo>
                  <a:pt x="298855" y="1584126"/>
                </a:lnTo>
                <a:lnTo>
                  <a:pt x="266509" y="1553330"/>
                </a:lnTo>
                <a:lnTo>
                  <a:pt x="235713" y="1520984"/>
                </a:lnTo>
                <a:lnTo>
                  <a:pt x="206542" y="1487164"/>
                </a:lnTo>
                <a:lnTo>
                  <a:pt x="179065" y="1451958"/>
                </a:lnTo>
                <a:lnTo>
                  <a:pt x="153349" y="1415445"/>
                </a:lnTo>
                <a:lnTo>
                  <a:pt x="129455" y="1377712"/>
                </a:lnTo>
                <a:lnTo>
                  <a:pt x="107442" y="1338851"/>
                </a:lnTo>
                <a:lnTo>
                  <a:pt x="87362" y="1298960"/>
                </a:lnTo>
                <a:lnTo>
                  <a:pt x="69263" y="1258130"/>
                </a:lnTo>
                <a:lnTo>
                  <a:pt x="53190" y="1216460"/>
                </a:lnTo>
                <a:lnTo>
                  <a:pt x="39180" y="1174054"/>
                </a:lnTo>
                <a:lnTo>
                  <a:pt x="27269" y="1131011"/>
                </a:lnTo>
                <a:lnTo>
                  <a:pt x="17483" y="1087437"/>
                </a:lnTo>
                <a:lnTo>
                  <a:pt x="9848" y="1043433"/>
                </a:lnTo>
                <a:lnTo>
                  <a:pt x="4381" y="999106"/>
                </a:lnTo>
                <a:lnTo>
                  <a:pt x="1096" y="954567"/>
                </a:lnTo>
                <a:lnTo>
                  <a:pt x="0" y="909919"/>
                </a:lnTo>
                <a:lnTo>
                  <a:pt x="68" y="898753"/>
                </a:lnTo>
                <a:lnTo>
                  <a:pt x="1712" y="854121"/>
                </a:lnTo>
                <a:lnTo>
                  <a:pt x="5544" y="809625"/>
                </a:lnTo>
                <a:lnTo>
                  <a:pt x="11554" y="765369"/>
                </a:lnTo>
                <a:lnTo>
                  <a:pt x="19729" y="721464"/>
                </a:lnTo>
                <a:lnTo>
                  <a:pt x="30048" y="678011"/>
                </a:lnTo>
                <a:lnTo>
                  <a:pt x="42487" y="635118"/>
                </a:lnTo>
                <a:lnTo>
                  <a:pt x="57016" y="592885"/>
                </a:lnTo>
                <a:lnTo>
                  <a:pt x="73600" y="551417"/>
                </a:lnTo>
                <a:lnTo>
                  <a:pt x="92198" y="510813"/>
                </a:lnTo>
                <a:lnTo>
                  <a:pt x="112766" y="471169"/>
                </a:lnTo>
                <a:lnTo>
                  <a:pt x="135255" y="432583"/>
                </a:lnTo>
                <a:lnTo>
                  <a:pt x="159610" y="395148"/>
                </a:lnTo>
                <a:lnTo>
                  <a:pt x="185772" y="358952"/>
                </a:lnTo>
                <a:lnTo>
                  <a:pt x="213679" y="324083"/>
                </a:lnTo>
                <a:lnTo>
                  <a:pt x="243263" y="290626"/>
                </a:lnTo>
                <a:lnTo>
                  <a:pt x="274453" y="258661"/>
                </a:lnTo>
                <a:lnTo>
                  <a:pt x="307175" y="228265"/>
                </a:lnTo>
                <a:lnTo>
                  <a:pt x="341348" y="199510"/>
                </a:lnTo>
                <a:lnTo>
                  <a:pt x="376890" y="172468"/>
                </a:lnTo>
                <a:lnTo>
                  <a:pt x="413717" y="147201"/>
                </a:lnTo>
                <a:lnTo>
                  <a:pt x="451740" y="123773"/>
                </a:lnTo>
                <a:lnTo>
                  <a:pt x="490867" y="102238"/>
                </a:lnTo>
                <a:lnTo>
                  <a:pt x="531002" y="82649"/>
                </a:lnTo>
                <a:lnTo>
                  <a:pt x="572050" y="65053"/>
                </a:lnTo>
                <a:lnTo>
                  <a:pt x="613915" y="49492"/>
                </a:lnTo>
                <a:lnTo>
                  <a:pt x="656489" y="36004"/>
                </a:lnTo>
                <a:lnTo>
                  <a:pt x="699676" y="24622"/>
                </a:lnTo>
                <a:lnTo>
                  <a:pt x="743367" y="15372"/>
                </a:lnTo>
                <a:lnTo>
                  <a:pt x="787462" y="8277"/>
                </a:lnTo>
                <a:lnTo>
                  <a:pt x="831851" y="3355"/>
                </a:lnTo>
                <a:lnTo>
                  <a:pt x="876429" y="616"/>
                </a:lnTo>
                <a:lnTo>
                  <a:pt x="909919" y="0"/>
                </a:lnTo>
                <a:lnTo>
                  <a:pt x="921085" y="68"/>
                </a:lnTo>
                <a:lnTo>
                  <a:pt x="965716" y="1712"/>
                </a:lnTo>
                <a:lnTo>
                  <a:pt x="1010212" y="5544"/>
                </a:lnTo>
                <a:lnTo>
                  <a:pt x="1054469" y="11554"/>
                </a:lnTo>
                <a:lnTo>
                  <a:pt x="1098374" y="19729"/>
                </a:lnTo>
                <a:lnTo>
                  <a:pt x="1141827" y="30048"/>
                </a:lnTo>
                <a:lnTo>
                  <a:pt x="1184720" y="42487"/>
                </a:lnTo>
                <a:lnTo>
                  <a:pt x="1226952" y="57016"/>
                </a:lnTo>
                <a:lnTo>
                  <a:pt x="1268421" y="73600"/>
                </a:lnTo>
                <a:lnTo>
                  <a:pt x="1309025" y="92198"/>
                </a:lnTo>
                <a:lnTo>
                  <a:pt x="1348667" y="112766"/>
                </a:lnTo>
                <a:lnTo>
                  <a:pt x="1387255" y="135255"/>
                </a:lnTo>
                <a:lnTo>
                  <a:pt x="1424690" y="159610"/>
                </a:lnTo>
                <a:lnTo>
                  <a:pt x="1460886" y="185772"/>
                </a:lnTo>
                <a:lnTo>
                  <a:pt x="1495754" y="213679"/>
                </a:lnTo>
                <a:lnTo>
                  <a:pt x="1529212" y="243263"/>
                </a:lnTo>
                <a:lnTo>
                  <a:pt x="1561178" y="274453"/>
                </a:lnTo>
                <a:lnTo>
                  <a:pt x="1591573" y="307175"/>
                </a:lnTo>
                <a:lnTo>
                  <a:pt x="1620328" y="341348"/>
                </a:lnTo>
                <a:lnTo>
                  <a:pt x="1647370" y="376890"/>
                </a:lnTo>
                <a:lnTo>
                  <a:pt x="1672635" y="413717"/>
                </a:lnTo>
                <a:lnTo>
                  <a:pt x="1696064" y="451740"/>
                </a:lnTo>
                <a:lnTo>
                  <a:pt x="1717599" y="490867"/>
                </a:lnTo>
                <a:lnTo>
                  <a:pt x="1737189" y="531002"/>
                </a:lnTo>
                <a:lnTo>
                  <a:pt x="1754784" y="572050"/>
                </a:lnTo>
                <a:lnTo>
                  <a:pt x="1770345" y="613915"/>
                </a:lnTo>
                <a:lnTo>
                  <a:pt x="1783834" y="656489"/>
                </a:lnTo>
                <a:lnTo>
                  <a:pt x="1795216" y="699676"/>
                </a:lnTo>
                <a:lnTo>
                  <a:pt x="1804465" y="743367"/>
                </a:lnTo>
                <a:lnTo>
                  <a:pt x="1811560" y="787462"/>
                </a:lnTo>
                <a:lnTo>
                  <a:pt x="1816483" y="831851"/>
                </a:lnTo>
                <a:lnTo>
                  <a:pt x="1819223" y="876429"/>
                </a:lnTo>
                <a:lnTo>
                  <a:pt x="1819838" y="909919"/>
                </a:lnTo>
                <a:lnTo>
                  <a:pt x="1819770" y="921085"/>
                </a:lnTo>
                <a:lnTo>
                  <a:pt x="1818126" y="965716"/>
                </a:lnTo>
                <a:lnTo>
                  <a:pt x="1814293" y="1010212"/>
                </a:lnTo>
                <a:lnTo>
                  <a:pt x="1808283" y="1054469"/>
                </a:lnTo>
                <a:lnTo>
                  <a:pt x="1800108" y="1098374"/>
                </a:lnTo>
                <a:lnTo>
                  <a:pt x="1789790" y="1141827"/>
                </a:lnTo>
                <a:lnTo>
                  <a:pt x="1777349" y="1184720"/>
                </a:lnTo>
                <a:lnTo>
                  <a:pt x="1762822" y="1226952"/>
                </a:lnTo>
                <a:lnTo>
                  <a:pt x="1746238" y="1268421"/>
                </a:lnTo>
                <a:lnTo>
                  <a:pt x="1727639" y="1309025"/>
                </a:lnTo>
                <a:lnTo>
                  <a:pt x="1707071" y="1348667"/>
                </a:lnTo>
                <a:lnTo>
                  <a:pt x="1684583" y="1387255"/>
                </a:lnTo>
                <a:lnTo>
                  <a:pt x="1660227" y="1424690"/>
                </a:lnTo>
                <a:lnTo>
                  <a:pt x="1634067" y="1460886"/>
                </a:lnTo>
                <a:lnTo>
                  <a:pt x="1606159" y="1495754"/>
                </a:lnTo>
                <a:lnTo>
                  <a:pt x="1576575" y="1529212"/>
                </a:lnTo>
                <a:lnTo>
                  <a:pt x="1545385" y="1561178"/>
                </a:lnTo>
                <a:lnTo>
                  <a:pt x="1512663" y="1591573"/>
                </a:lnTo>
                <a:lnTo>
                  <a:pt x="1478490" y="1620328"/>
                </a:lnTo>
                <a:lnTo>
                  <a:pt x="1442948" y="1647370"/>
                </a:lnTo>
                <a:lnTo>
                  <a:pt x="1406121" y="1672635"/>
                </a:lnTo>
                <a:lnTo>
                  <a:pt x="1368097" y="1696064"/>
                </a:lnTo>
                <a:lnTo>
                  <a:pt x="1328971" y="1717599"/>
                </a:lnTo>
                <a:lnTo>
                  <a:pt x="1288836" y="1737189"/>
                </a:lnTo>
                <a:lnTo>
                  <a:pt x="1247787" y="1754784"/>
                </a:lnTo>
                <a:lnTo>
                  <a:pt x="1205923" y="1770345"/>
                </a:lnTo>
                <a:lnTo>
                  <a:pt x="1163349" y="1783834"/>
                </a:lnTo>
                <a:lnTo>
                  <a:pt x="1120162" y="1795216"/>
                </a:lnTo>
                <a:lnTo>
                  <a:pt x="1076471" y="1804465"/>
                </a:lnTo>
                <a:lnTo>
                  <a:pt x="1032376" y="1811560"/>
                </a:lnTo>
                <a:lnTo>
                  <a:pt x="987987" y="1816483"/>
                </a:lnTo>
                <a:lnTo>
                  <a:pt x="943409" y="1819223"/>
                </a:lnTo>
                <a:lnTo>
                  <a:pt x="909919" y="1819838"/>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7" name="Google Shape;467;g3593b39df65_1_136"/>
          <p:cNvSpPr/>
          <p:nvPr/>
        </p:nvSpPr>
        <p:spPr>
          <a:xfrm rot="2096359">
            <a:off x="149220" y="-569333"/>
            <a:ext cx="1023927" cy="2024386"/>
          </a:xfrm>
          <a:custGeom>
            <a:rect b="b" l="l" r="r" t="t"/>
            <a:pathLst>
              <a:path extrusionOk="0" h="9093200" w="4599305">
                <a:moveTo>
                  <a:pt x="337351" y="9093199"/>
                </a:moveTo>
                <a:lnTo>
                  <a:pt x="0" y="9093199"/>
                </a:lnTo>
                <a:lnTo>
                  <a:pt x="0" y="6591299"/>
                </a:lnTo>
                <a:lnTo>
                  <a:pt x="145528" y="6591299"/>
                </a:lnTo>
                <a:lnTo>
                  <a:pt x="193028" y="6578599"/>
                </a:lnTo>
                <a:lnTo>
                  <a:pt x="287157" y="6578599"/>
                </a:lnTo>
                <a:lnTo>
                  <a:pt x="333760" y="6565899"/>
                </a:lnTo>
                <a:lnTo>
                  <a:pt x="380040" y="6565899"/>
                </a:lnTo>
                <a:lnTo>
                  <a:pt x="516809" y="6527799"/>
                </a:lnTo>
                <a:lnTo>
                  <a:pt x="561667" y="6527799"/>
                </a:lnTo>
                <a:lnTo>
                  <a:pt x="650210" y="6502399"/>
                </a:lnTo>
                <a:lnTo>
                  <a:pt x="693870" y="6476999"/>
                </a:lnTo>
                <a:lnTo>
                  <a:pt x="822253" y="6438899"/>
                </a:lnTo>
                <a:lnTo>
                  <a:pt x="864140" y="6413499"/>
                </a:lnTo>
                <a:lnTo>
                  <a:pt x="905552" y="6400799"/>
                </a:lnTo>
                <a:lnTo>
                  <a:pt x="946477" y="6375399"/>
                </a:lnTo>
                <a:lnTo>
                  <a:pt x="986903" y="6362699"/>
                </a:lnTo>
                <a:lnTo>
                  <a:pt x="1026816" y="6337299"/>
                </a:lnTo>
                <a:lnTo>
                  <a:pt x="1105055" y="6286499"/>
                </a:lnTo>
                <a:lnTo>
                  <a:pt x="1143356" y="6273799"/>
                </a:lnTo>
                <a:lnTo>
                  <a:pt x="1181095" y="6248399"/>
                </a:lnTo>
                <a:lnTo>
                  <a:pt x="1218258" y="6222999"/>
                </a:lnTo>
                <a:lnTo>
                  <a:pt x="1254834" y="6197599"/>
                </a:lnTo>
                <a:lnTo>
                  <a:pt x="1290810" y="6159499"/>
                </a:lnTo>
                <a:lnTo>
                  <a:pt x="1326173" y="6134099"/>
                </a:lnTo>
                <a:lnTo>
                  <a:pt x="1360910" y="6108699"/>
                </a:lnTo>
                <a:lnTo>
                  <a:pt x="1395010" y="6083299"/>
                </a:lnTo>
                <a:lnTo>
                  <a:pt x="1428460" y="6045199"/>
                </a:lnTo>
                <a:lnTo>
                  <a:pt x="1461246" y="6019799"/>
                </a:lnTo>
                <a:lnTo>
                  <a:pt x="1493357" y="5981699"/>
                </a:lnTo>
                <a:lnTo>
                  <a:pt x="1524781" y="5956299"/>
                </a:lnTo>
                <a:lnTo>
                  <a:pt x="1555503" y="5918199"/>
                </a:lnTo>
                <a:lnTo>
                  <a:pt x="1585513" y="5892799"/>
                </a:lnTo>
                <a:lnTo>
                  <a:pt x="1614796" y="5854699"/>
                </a:lnTo>
                <a:lnTo>
                  <a:pt x="1643342" y="5816599"/>
                </a:lnTo>
                <a:lnTo>
                  <a:pt x="1671137" y="5778499"/>
                </a:lnTo>
                <a:lnTo>
                  <a:pt x="1698168" y="5753099"/>
                </a:lnTo>
                <a:lnTo>
                  <a:pt x="1724423" y="5714999"/>
                </a:lnTo>
                <a:lnTo>
                  <a:pt x="1749891" y="5676899"/>
                </a:lnTo>
                <a:lnTo>
                  <a:pt x="1774557" y="5638799"/>
                </a:lnTo>
                <a:lnTo>
                  <a:pt x="1798409" y="5600699"/>
                </a:lnTo>
                <a:lnTo>
                  <a:pt x="1821435" y="5562599"/>
                </a:lnTo>
                <a:lnTo>
                  <a:pt x="1843623" y="5524499"/>
                </a:lnTo>
                <a:lnTo>
                  <a:pt x="1864960" y="5486399"/>
                </a:lnTo>
                <a:lnTo>
                  <a:pt x="1885433" y="5435599"/>
                </a:lnTo>
                <a:lnTo>
                  <a:pt x="1905029" y="5397499"/>
                </a:lnTo>
                <a:lnTo>
                  <a:pt x="1923737" y="5359399"/>
                </a:lnTo>
                <a:lnTo>
                  <a:pt x="1941543" y="5321299"/>
                </a:lnTo>
                <a:lnTo>
                  <a:pt x="1958435" y="5270499"/>
                </a:lnTo>
                <a:lnTo>
                  <a:pt x="1974401" y="5232399"/>
                </a:lnTo>
                <a:lnTo>
                  <a:pt x="1989427" y="5181599"/>
                </a:lnTo>
                <a:lnTo>
                  <a:pt x="2003503" y="5143499"/>
                </a:lnTo>
                <a:lnTo>
                  <a:pt x="2016613" y="5105399"/>
                </a:lnTo>
                <a:lnTo>
                  <a:pt x="2028747" y="5054599"/>
                </a:lnTo>
                <a:lnTo>
                  <a:pt x="2039892" y="5003799"/>
                </a:lnTo>
                <a:lnTo>
                  <a:pt x="2050035" y="4965699"/>
                </a:lnTo>
                <a:lnTo>
                  <a:pt x="2059164" y="4914899"/>
                </a:lnTo>
                <a:lnTo>
                  <a:pt x="2067265" y="4876799"/>
                </a:lnTo>
                <a:lnTo>
                  <a:pt x="2074328" y="4825999"/>
                </a:lnTo>
                <a:lnTo>
                  <a:pt x="2080338" y="4775199"/>
                </a:lnTo>
                <a:lnTo>
                  <a:pt x="2085283" y="4737099"/>
                </a:lnTo>
                <a:lnTo>
                  <a:pt x="2089152" y="4686299"/>
                </a:lnTo>
                <a:lnTo>
                  <a:pt x="2091930" y="4635499"/>
                </a:lnTo>
                <a:lnTo>
                  <a:pt x="2093607" y="4584699"/>
                </a:lnTo>
                <a:lnTo>
                  <a:pt x="2094168" y="4546599"/>
                </a:lnTo>
                <a:lnTo>
                  <a:pt x="2093611" y="4495799"/>
                </a:lnTo>
                <a:lnTo>
                  <a:pt x="2091946" y="4444999"/>
                </a:lnTo>
                <a:lnTo>
                  <a:pt x="2089187" y="4394199"/>
                </a:lnTo>
                <a:lnTo>
                  <a:pt x="2085346" y="4356099"/>
                </a:lnTo>
                <a:lnTo>
                  <a:pt x="2080434" y="4305299"/>
                </a:lnTo>
                <a:lnTo>
                  <a:pt x="2074464" y="4254499"/>
                </a:lnTo>
                <a:lnTo>
                  <a:pt x="2067448" y="4216399"/>
                </a:lnTo>
                <a:lnTo>
                  <a:pt x="2059399" y="4165599"/>
                </a:lnTo>
                <a:lnTo>
                  <a:pt x="2050328" y="4114799"/>
                </a:lnTo>
                <a:lnTo>
                  <a:pt x="2040248" y="4076699"/>
                </a:lnTo>
                <a:lnTo>
                  <a:pt x="2029170" y="4025899"/>
                </a:lnTo>
                <a:lnTo>
                  <a:pt x="2017108" y="3987799"/>
                </a:lnTo>
                <a:lnTo>
                  <a:pt x="2004073" y="3936999"/>
                </a:lnTo>
                <a:lnTo>
                  <a:pt x="1990077" y="3898899"/>
                </a:lnTo>
                <a:lnTo>
                  <a:pt x="1975134" y="3860799"/>
                </a:lnTo>
                <a:lnTo>
                  <a:pt x="1959254" y="3809999"/>
                </a:lnTo>
                <a:lnTo>
                  <a:pt x="1942450" y="3771899"/>
                </a:lnTo>
                <a:lnTo>
                  <a:pt x="1924734" y="3733799"/>
                </a:lnTo>
                <a:lnTo>
                  <a:pt x="1906119" y="3682999"/>
                </a:lnTo>
                <a:lnTo>
                  <a:pt x="1886617" y="3644899"/>
                </a:lnTo>
                <a:lnTo>
                  <a:pt x="1866239" y="3606799"/>
                </a:lnTo>
                <a:lnTo>
                  <a:pt x="1844999" y="3568699"/>
                </a:lnTo>
                <a:lnTo>
                  <a:pt x="1822908" y="3530599"/>
                </a:lnTo>
                <a:lnTo>
                  <a:pt x="1799978" y="3492499"/>
                </a:lnTo>
                <a:lnTo>
                  <a:pt x="1776222" y="3454399"/>
                </a:lnTo>
                <a:lnTo>
                  <a:pt x="1751652" y="3416299"/>
                </a:lnTo>
                <a:lnTo>
                  <a:pt x="1726280" y="3378199"/>
                </a:lnTo>
                <a:lnTo>
                  <a:pt x="1700118" y="3340099"/>
                </a:lnTo>
                <a:lnTo>
                  <a:pt x="1673178" y="3301999"/>
                </a:lnTo>
                <a:lnTo>
                  <a:pt x="1645473" y="3263899"/>
                </a:lnTo>
                <a:lnTo>
                  <a:pt x="1617015" y="3225799"/>
                </a:lnTo>
                <a:lnTo>
                  <a:pt x="1587817" y="3200399"/>
                </a:lnTo>
                <a:lnTo>
                  <a:pt x="1557889" y="3162299"/>
                </a:lnTo>
                <a:lnTo>
                  <a:pt x="1527245" y="3136899"/>
                </a:lnTo>
                <a:lnTo>
                  <a:pt x="1495896" y="3098799"/>
                </a:lnTo>
                <a:lnTo>
                  <a:pt x="1463855" y="3073399"/>
                </a:lnTo>
                <a:lnTo>
                  <a:pt x="1431135" y="3035299"/>
                </a:lnTo>
                <a:lnTo>
                  <a:pt x="1397746" y="3009899"/>
                </a:lnTo>
                <a:lnTo>
                  <a:pt x="1363702" y="2971799"/>
                </a:lnTo>
                <a:lnTo>
                  <a:pt x="1329015" y="2946399"/>
                </a:lnTo>
                <a:lnTo>
                  <a:pt x="1293696" y="2920999"/>
                </a:lnTo>
                <a:lnTo>
                  <a:pt x="1257758" y="2895599"/>
                </a:lnTo>
                <a:lnTo>
                  <a:pt x="1221214" y="2870199"/>
                </a:lnTo>
                <a:lnTo>
                  <a:pt x="1184075" y="2844799"/>
                </a:lnTo>
                <a:lnTo>
                  <a:pt x="1146354" y="2819399"/>
                </a:lnTo>
                <a:lnTo>
                  <a:pt x="1108062" y="2793999"/>
                </a:lnTo>
                <a:lnTo>
                  <a:pt x="1029817" y="2743199"/>
                </a:lnTo>
                <a:lnTo>
                  <a:pt x="989888" y="2730499"/>
                </a:lnTo>
                <a:lnTo>
                  <a:pt x="949438" y="2705099"/>
                </a:lnTo>
                <a:lnTo>
                  <a:pt x="908478" y="2692399"/>
                </a:lnTo>
                <a:lnTo>
                  <a:pt x="867022" y="2666999"/>
                </a:lnTo>
                <a:lnTo>
                  <a:pt x="825080" y="2654299"/>
                </a:lnTo>
                <a:lnTo>
                  <a:pt x="782666" y="2628899"/>
                </a:lnTo>
                <a:lnTo>
                  <a:pt x="739792" y="2616199"/>
                </a:lnTo>
                <a:lnTo>
                  <a:pt x="427804" y="2527299"/>
                </a:lnTo>
                <a:lnTo>
                  <a:pt x="381685" y="2527299"/>
                </a:lnTo>
                <a:lnTo>
                  <a:pt x="335216" y="2514599"/>
                </a:lnTo>
                <a:lnTo>
                  <a:pt x="288408" y="2514599"/>
                </a:lnTo>
                <a:lnTo>
                  <a:pt x="241274" y="2501899"/>
                </a:lnTo>
                <a:lnTo>
                  <a:pt x="0" y="2501899"/>
                </a:lnTo>
                <a:lnTo>
                  <a:pt x="0" y="0"/>
                </a:lnTo>
                <a:lnTo>
                  <a:pt x="384810" y="0"/>
                </a:lnTo>
                <a:lnTo>
                  <a:pt x="432163" y="12699"/>
                </a:lnTo>
                <a:lnTo>
                  <a:pt x="526457" y="12699"/>
                </a:lnTo>
                <a:lnTo>
                  <a:pt x="573394" y="25399"/>
                </a:lnTo>
                <a:lnTo>
                  <a:pt x="620186" y="25399"/>
                </a:lnTo>
                <a:lnTo>
                  <a:pt x="666831" y="38099"/>
                </a:lnTo>
                <a:lnTo>
                  <a:pt x="713328" y="38099"/>
                </a:lnTo>
                <a:lnTo>
                  <a:pt x="759673" y="50799"/>
                </a:lnTo>
                <a:lnTo>
                  <a:pt x="805864" y="50799"/>
                </a:lnTo>
                <a:lnTo>
                  <a:pt x="897775" y="76199"/>
                </a:lnTo>
                <a:lnTo>
                  <a:pt x="943490" y="76199"/>
                </a:lnTo>
                <a:lnTo>
                  <a:pt x="1124686" y="126999"/>
                </a:lnTo>
                <a:lnTo>
                  <a:pt x="1169557" y="126999"/>
                </a:lnTo>
                <a:lnTo>
                  <a:pt x="1434998" y="203199"/>
                </a:lnTo>
                <a:lnTo>
                  <a:pt x="1478584" y="228599"/>
                </a:lnTo>
                <a:lnTo>
                  <a:pt x="1650969" y="279399"/>
                </a:lnTo>
                <a:lnTo>
                  <a:pt x="1693564" y="304799"/>
                </a:lnTo>
                <a:lnTo>
                  <a:pt x="1778132" y="330199"/>
                </a:lnTo>
                <a:lnTo>
                  <a:pt x="1820101" y="355599"/>
                </a:lnTo>
                <a:lnTo>
                  <a:pt x="1861857" y="368299"/>
                </a:lnTo>
                <a:lnTo>
                  <a:pt x="1903398" y="393699"/>
                </a:lnTo>
                <a:lnTo>
                  <a:pt x="1944720" y="406399"/>
                </a:lnTo>
                <a:lnTo>
                  <a:pt x="1985822" y="431799"/>
                </a:lnTo>
                <a:lnTo>
                  <a:pt x="2026700" y="444499"/>
                </a:lnTo>
                <a:lnTo>
                  <a:pt x="2067353" y="469899"/>
                </a:lnTo>
                <a:lnTo>
                  <a:pt x="2107778" y="482599"/>
                </a:lnTo>
                <a:lnTo>
                  <a:pt x="2187933" y="533399"/>
                </a:lnTo>
                <a:lnTo>
                  <a:pt x="2227659" y="546099"/>
                </a:lnTo>
                <a:lnTo>
                  <a:pt x="2345399" y="622299"/>
                </a:lnTo>
                <a:lnTo>
                  <a:pt x="2384159" y="634999"/>
                </a:lnTo>
                <a:lnTo>
                  <a:pt x="2536693" y="736599"/>
                </a:lnTo>
                <a:lnTo>
                  <a:pt x="2685104" y="838199"/>
                </a:lnTo>
                <a:lnTo>
                  <a:pt x="2793611" y="914399"/>
                </a:lnTo>
                <a:lnTo>
                  <a:pt x="2864578" y="965199"/>
                </a:lnTo>
                <a:lnTo>
                  <a:pt x="2899643" y="1003299"/>
                </a:lnTo>
                <a:lnTo>
                  <a:pt x="3003133" y="1079499"/>
                </a:lnTo>
                <a:lnTo>
                  <a:pt x="3037053" y="1117599"/>
                </a:lnTo>
                <a:lnTo>
                  <a:pt x="3104014" y="1168399"/>
                </a:lnTo>
                <a:lnTo>
                  <a:pt x="3137050" y="1206499"/>
                </a:lnTo>
                <a:lnTo>
                  <a:pt x="3169787" y="1231899"/>
                </a:lnTo>
                <a:lnTo>
                  <a:pt x="3202221" y="1269999"/>
                </a:lnTo>
                <a:lnTo>
                  <a:pt x="3234350" y="1295399"/>
                </a:lnTo>
                <a:lnTo>
                  <a:pt x="3266172" y="1333499"/>
                </a:lnTo>
                <a:lnTo>
                  <a:pt x="3297685" y="1358899"/>
                </a:lnTo>
                <a:lnTo>
                  <a:pt x="3328886" y="1396999"/>
                </a:lnTo>
                <a:lnTo>
                  <a:pt x="3359772" y="1422399"/>
                </a:lnTo>
                <a:lnTo>
                  <a:pt x="3390341" y="1460499"/>
                </a:lnTo>
                <a:lnTo>
                  <a:pt x="3420590" y="1485899"/>
                </a:lnTo>
                <a:lnTo>
                  <a:pt x="3450518" y="1523999"/>
                </a:lnTo>
                <a:lnTo>
                  <a:pt x="3480121" y="1562099"/>
                </a:lnTo>
                <a:lnTo>
                  <a:pt x="3509397" y="1587499"/>
                </a:lnTo>
                <a:lnTo>
                  <a:pt x="3538344" y="1625599"/>
                </a:lnTo>
                <a:lnTo>
                  <a:pt x="3566959" y="1663699"/>
                </a:lnTo>
                <a:lnTo>
                  <a:pt x="3595239" y="1701799"/>
                </a:lnTo>
                <a:lnTo>
                  <a:pt x="3623183" y="1727199"/>
                </a:lnTo>
                <a:lnTo>
                  <a:pt x="3650788" y="1765299"/>
                </a:lnTo>
                <a:lnTo>
                  <a:pt x="3678051" y="1803399"/>
                </a:lnTo>
                <a:lnTo>
                  <a:pt x="3704969" y="1841499"/>
                </a:lnTo>
                <a:lnTo>
                  <a:pt x="3731541" y="1879599"/>
                </a:lnTo>
                <a:lnTo>
                  <a:pt x="3757764" y="1904999"/>
                </a:lnTo>
                <a:lnTo>
                  <a:pt x="3783635" y="1943099"/>
                </a:lnTo>
                <a:lnTo>
                  <a:pt x="3809152" y="1981199"/>
                </a:lnTo>
                <a:lnTo>
                  <a:pt x="3834313" y="2019299"/>
                </a:lnTo>
                <a:lnTo>
                  <a:pt x="3859114" y="2057399"/>
                </a:lnTo>
                <a:lnTo>
                  <a:pt x="3883554" y="2095499"/>
                </a:lnTo>
                <a:lnTo>
                  <a:pt x="3907630" y="2133599"/>
                </a:lnTo>
                <a:lnTo>
                  <a:pt x="3931339" y="2171699"/>
                </a:lnTo>
                <a:lnTo>
                  <a:pt x="3954680" y="2209799"/>
                </a:lnTo>
                <a:lnTo>
                  <a:pt x="3977649" y="2247899"/>
                </a:lnTo>
                <a:lnTo>
                  <a:pt x="4000244" y="2285999"/>
                </a:lnTo>
                <a:lnTo>
                  <a:pt x="4022463" y="2324099"/>
                </a:lnTo>
                <a:lnTo>
                  <a:pt x="4044303" y="2362199"/>
                </a:lnTo>
                <a:lnTo>
                  <a:pt x="4065762" y="2412999"/>
                </a:lnTo>
                <a:lnTo>
                  <a:pt x="4086837" y="2451099"/>
                </a:lnTo>
                <a:lnTo>
                  <a:pt x="4107526" y="2489199"/>
                </a:lnTo>
                <a:lnTo>
                  <a:pt x="4127826" y="2527299"/>
                </a:lnTo>
                <a:lnTo>
                  <a:pt x="4147735" y="2565399"/>
                </a:lnTo>
                <a:lnTo>
                  <a:pt x="4167251" y="2603499"/>
                </a:lnTo>
                <a:lnTo>
                  <a:pt x="4186370" y="2654299"/>
                </a:lnTo>
                <a:lnTo>
                  <a:pt x="4205091" y="2692399"/>
                </a:lnTo>
                <a:lnTo>
                  <a:pt x="4223410" y="2730499"/>
                </a:lnTo>
                <a:lnTo>
                  <a:pt x="4241326" y="2781299"/>
                </a:lnTo>
                <a:lnTo>
                  <a:pt x="4258837" y="2819399"/>
                </a:lnTo>
                <a:lnTo>
                  <a:pt x="4275938" y="2857499"/>
                </a:lnTo>
                <a:lnTo>
                  <a:pt x="4292629" y="2895599"/>
                </a:lnTo>
                <a:lnTo>
                  <a:pt x="4308906" y="2946399"/>
                </a:lnTo>
                <a:lnTo>
                  <a:pt x="4324768" y="2984499"/>
                </a:lnTo>
                <a:lnTo>
                  <a:pt x="4340211" y="3035299"/>
                </a:lnTo>
                <a:lnTo>
                  <a:pt x="4355233" y="3073399"/>
                </a:lnTo>
                <a:lnTo>
                  <a:pt x="4369832" y="3111499"/>
                </a:lnTo>
                <a:lnTo>
                  <a:pt x="4384005" y="3162299"/>
                </a:lnTo>
                <a:lnTo>
                  <a:pt x="4397750" y="3200399"/>
                </a:lnTo>
                <a:lnTo>
                  <a:pt x="4411064" y="3251199"/>
                </a:lnTo>
                <a:lnTo>
                  <a:pt x="4423945" y="3289299"/>
                </a:lnTo>
                <a:lnTo>
                  <a:pt x="4436390" y="3340099"/>
                </a:lnTo>
                <a:lnTo>
                  <a:pt x="4448397" y="3378199"/>
                </a:lnTo>
                <a:lnTo>
                  <a:pt x="4459964" y="3428999"/>
                </a:lnTo>
                <a:lnTo>
                  <a:pt x="4471088" y="3467099"/>
                </a:lnTo>
                <a:lnTo>
                  <a:pt x="4481766" y="3517899"/>
                </a:lnTo>
                <a:lnTo>
                  <a:pt x="4491996" y="3555999"/>
                </a:lnTo>
                <a:lnTo>
                  <a:pt x="4501775" y="3606799"/>
                </a:lnTo>
                <a:lnTo>
                  <a:pt x="4511102" y="3644899"/>
                </a:lnTo>
                <a:lnTo>
                  <a:pt x="4519973" y="3695699"/>
                </a:lnTo>
                <a:lnTo>
                  <a:pt x="4528386" y="3746499"/>
                </a:lnTo>
                <a:lnTo>
                  <a:pt x="4536339" y="3784599"/>
                </a:lnTo>
                <a:lnTo>
                  <a:pt x="4543829" y="3835399"/>
                </a:lnTo>
                <a:lnTo>
                  <a:pt x="4550853" y="3886199"/>
                </a:lnTo>
                <a:lnTo>
                  <a:pt x="4557410" y="3924299"/>
                </a:lnTo>
                <a:lnTo>
                  <a:pt x="4563497" y="3975099"/>
                </a:lnTo>
                <a:lnTo>
                  <a:pt x="4569111" y="4025899"/>
                </a:lnTo>
                <a:lnTo>
                  <a:pt x="4574250" y="4063999"/>
                </a:lnTo>
                <a:lnTo>
                  <a:pt x="4578911" y="4114799"/>
                </a:lnTo>
                <a:lnTo>
                  <a:pt x="4583092" y="4165599"/>
                </a:lnTo>
                <a:lnTo>
                  <a:pt x="4586790" y="4203699"/>
                </a:lnTo>
                <a:lnTo>
                  <a:pt x="4590003" y="4254499"/>
                </a:lnTo>
                <a:lnTo>
                  <a:pt x="4592729" y="4305299"/>
                </a:lnTo>
                <a:lnTo>
                  <a:pt x="4594964" y="4356099"/>
                </a:lnTo>
                <a:lnTo>
                  <a:pt x="4596707" y="4394199"/>
                </a:lnTo>
                <a:lnTo>
                  <a:pt x="4597956" y="4444999"/>
                </a:lnTo>
                <a:lnTo>
                  <a:pt x="4598706" y="4495799"/>
                </a:lnTo>
                <a:lnTo>
                  <a:pt x="4598957" y="4546599"/>
                </a:lnTo>
                <a:lnTo>
                  <a:pt x="4598835" y="4597399"/>
                </a:lnTo>
                <a:lnTo>
                  <a:pt x="4598209" y="4635499"/>
                </a:lnTo>
                <a:lnTo>
                  <a:pt x="4597083" y="4686299"/>
                </a:lnTo>
                <a:lnTo>
                  <a:pt x="4595459" y="4737099"/>
                </a:lnTo>
                <a:lnTo>
                  <a:pt x="4593339" y="4787899"/>
                </a:lnTo>
                <a:lnTo>
                  <a:pt x="4590725" y="4825999"/>
                </a:lnTo>
                <a:lnTo>
                  <a:pt x="4587621" y="4876799"/>
                </a:lnTo>
                <a:lnTo>
                  <a:pt x="4584029" y="4927599"/>
                </a:lnTo>
                <a:lnTo>
                  <a:pt x="4579951" y="4978399"/>
                </a:lnTo>
                <a:lnTo>
                  <a:pt x="4575390" y="5016499"/>
                </a:lnTo>
                <a:lnTo>
                  <a:pt x="4570348" y="5067299"/>
                </a:lnTo>
                <a:lnTo>
                  <a:pt x="4564828" y="5118099"/>
                </a:lnTo>
                <a:lnTo>
                  <a:pt x="4558832" y="5156199"/>
                </a:lnTo>
                <a:lnTo>
                  <a:pt x="4552364" y="5206999"/>
                </a:lnTo>
                <a:lnTo>
                  <a:pt x="4545424" y="5257799"/>
                </a:lnTo>
                <a:lnTo>
                  <a:pt x="4538016" y="5295899"/>
                </a:lnTo>
                <a:lnTo>
                  <a:pt x="4530143" y="5346699"/>
                </a:lnTo>
                <a:lnTo>
                  <a:pt x="4521806" y="5397499"/>
                </a:lnTo>
                <a:lnTo>
                  <a:pt x="4513009" y="5435599"/>
                </a:lnTo>
                <a:lnTo>
                  <a:pt x="4503754" y="5486399"/>
                </a:lnTo>
                <a:lnTo>
                  <a:pt x="4494043" y="5524499"/>
                </a:lnTo>
                <a:lnTo>
                  <a:pt x="4483879" y="5575299"/>
                </a:lnTo>
                <a:lnTo>
                  <a:pt x="4473264" y="5613399"/>
                </a:lnTo>
                <a:lnTo>
                  <a:pt x="4462201" y="5664199"/>
                </a:lnTo>
                <a:lnTo>
                  <a:pt x="4450692" y="5702299"/>
                </a:lnTo>
                <a:lnTo>
                  <a:pt x="4438741" y="5753099"/>
                </a:lnTo>
                <a:lnTo>
                  <a:pt x="4426348" y="5791199"/>
                </a:lnTo>
                <a:lnTo>
                  <a:pt x="4413518" y="5841999"/>
                </a:lnTo>
                <a:lnTo>
                  <a:pt x="4400252" y="5880099"/>
                </a:lnTo>
                <a:lnTo>
                  <a:pt x="4386553" y="5930899"/>
                </a:lnTo>
                <a:lnTo>
                  <a:pt x="4372423" y="5968999"/>
                </a:lnTo>
                <a:lnTo>
                  <a:pt x="4357865" y="6019799"/>
                </a:lnTo>
                <a:lnTo>
                  <a:pt x="4342881" y="6057899"/>
                </a:lnTo>
                <a:lnTo>
                  <a:pt x="4327475" y="6095999"/>
                </a:lnTo>
                <a:lnTo>
                  <a:pt x="4311647" y="6146799"/>
                </a:lnTo>
                <a:lnTo>
                  <a:pt x="4295402" y="6184899"/>
                </a:lnTo>
                <a:lnTo>
                  <a:pt x="4278741" y="6235699"/>
                </a:lnTo>
                <a:lnTo>
                  <a:pt x="4261667" y="6273799"/>
                </a:lnTo>
                <a:lnTo>
                  <a:pt x="4244182" y="6311899"/>
                </a:lnTo>
                <a:lnTo>
                  <a:pt x="4226290" y="6349999"/>
                </a:lnTo>
                <a:lnTo>
                  <a:pt x="4207991" y="6400799"/>
                </a:lnTo>
                <a:lnTo>
                  <a:pt x="4189290" y="6438899"/>
                </a:lnTo>
                <a:lnTo>
                  <a:pt x="4170188" y="6476999"/>
                </a:lnTo>
                <a:lnTo>
                  <a:pt x="4150688" y="6515099"/>
                </a:lnTo>
                <a:lnTo>
                  <a:pt x="4130792" y="6565899"/>
                </a:lnTo>
                <a:lnTo>
                  <a:pt x="4110504" y="6603999"/>
                </a:lnTo>
                <a:lnTo>
                  <a:pt x="4089825" y="6642099"/>
                </a:lnTo>
                <a:lnTo>
                  <a:pt x="4068757" y="6680199"/>
                </a:lnTo>
                <a:lnTo>
                  <a:pt x="4047305" y="6718299"/>
                </a:lnTo>
                <a:lnTo>
                  <a:pt x="4025469" y="6756399"/>
                </a:lnTo>
                <a:lnTo>
                  <a:pt x="4003252" y="6807199"/>
                </a:lnTo>
                <a:lnTo>
                  <a:pt x="3980658" y="6845299"/>
                </a:lnTo>
                <a:lnTo>
                  <a:pt x="3957688" y="6883399"/>
                </a:lnTo>
                <a:lnTo>
                  <a:pt x="3934345" y="6921499"/>
                </a:lnTo>
                <a:lnTo>
                  <a:pt x="3910631" y="6959599"/>
                </a:lnTo>
                <a:lnTo>
                  <a:pt x="3886550" y="6997699"/>
                </a:lnTo>
                <a:lnTo>
                  <a:pt x="3862103" y="7035799"/>
                </a:lnTo>
                <a:lnTo>
                  <a:pt x="3837292" y="7073899"/>
                </a:lnTo>
                <a:lnTo>
                  <a:pt x="3812122" y="7111999"/>
                </a:lnTo>
                <a:lnTo>
                  <a:pt x="3786593" y="7150099"/>
                </a:lnTo>
                <a:lnTo>
                  <a:pt x="3760709" y="7175499"/>
                </a:lnTo>
                <a:lnTo>
                  <a:pt x="3734472" y="7213599"/>
                </a:lnTo>
                <a:lnTo>
                  <a:pt x="3707884" y="7251699"/>
                </a:lnTo>
                <a:lnTo>
                  <a:pt x="3680948" y="7289799"/>
                </a:lnTo>
                <a:lnTo>
                  <a:pt x="3653667" y="7327899"/>
                </a:lnTo>
                <a:lnTo>
                  <a:pt x="3626043" y="7365999"/>
                </a:lnTo>
                <a:lnTo>
                  <a:pt x="3598078" y="7391399"/>
                </a:lnTo>
                <a:lnTo>
                  <a:pt x="3569776" y="7429499"/>
                </a:lnTo>
                <a:lnTo>
                  <a:pt x="3541138" y="7467599"/>
                </a:lnTo>
                <a:lnTo>
                  <a:pt x="3512167" y="7492999"/>
                </a:lnTo>
                <a:lnTo>
                  <a:pt x="3482865" y="7531099"/>
                </a:lnTo>
                <a:lnTo>
                  <a:pt x="3453235" y="7569199"/>
                </a:lnTo>
                <a:lnTo>
                  <a:pt x="3423280" y="7594599"/>
                </a:lnTo>
                <a:lnTo>
                  <a:pt x="3393003" y="7632699"/>
                </a:lnTo>
                <a:lnTo>
                  <a:pt x="3362404" y="7670799"/>
                </a:lnTo>
                <a:lnTo>
                  <a:pt x="3331488" y="7696199"/>
                </a:lnTo>
                <a:lnTo>
                  <a:pt x="3300256" y="7734299"/>
                </a:lnTo>
                <a:lnTo>
                  <a:pt x="3268711" y="7759699"/>
                </a:lnTo>
                <a:lnTo>
                  <a:pt x="3236856" y="7797799"/>
                </a:lnTo>
                <a:lnTo>
                  <a:pt x="3204693" y="7823199"/>
                </a:lnTo>
                <a:lnTo>
                  <a:pt x="3172224" y="7861299"/>
                </a:lnTo>
                <a:lnTo>
                  <a:pt x="3106381" y="7912099"/>
                </a:lnTo>
                <a:lnTo>
                  <a:pt x="3073011" y="7950199"/>
                </a:lnTo>
                <a:lnTo>
                  <a:pt x="3005387" y="8000999"/>
                </a:lnTo>
                <a:lnTo>
                  <a:pt x="2971139" y="8039099"/>
                </a:lnTo>
                <a:lnTo>
                  <a:pt x="2866675" y="8115299"/>
                </a:lnTo>
                <a:lnTo>
                  <a:pt x="2831290" y="8153399"/>
                </a:lnTo>
                <a:lnTo>
                  <a:pt x="2723477" y="8229599"/>
                </a:lnTo>
                <a:lnTo>
                  <a:pt x="2575952" y="8331199"/>
                </a:lnTo>
                <a:lnTo>
                  <a:pt x="2424261" y="8432799"/>
                </a:lnTo>
                <a:lnTo>
                  <a:pt x="2385706" y="8458199"/>
                </a:lnTo>
                <a:lnTo>
                  <a:pt x="2346904" y="8470899"/>
                </a:lnTo>
                <a:lnTo>
                  <a:pt x="2229034" y="8547099"/>
                </a:lnTo>
                <a:lnTo>
                  <a:pt x="2189265" y="8559799"/>
                </a:lnTo>
                <a:lnTo>
                  <a:pt x="2109023" y="8610599"/>
                </a:lnTo>
                <a:lnTo>
                  <a:pt x="2068555" y="8623299"/>
                </a:lnTo>
                <a:lnTo>
                  <a:pt x="2027860" y="8648699"/>
                </a:lnTo>
                <a:lnTo>
                  <a:pt x="1986939" y="8661399"/>
                </a:lnTo>
                <a:lnTo>
                  <a:pt x="1945796" y="8686799"/>
                </a:lnTo>
                <a:lnTo>
                  <a:pt x="1904432" y="8699499"/>
                </a:lnTo>
                <a:lnTo>
                  <a:pt x="1862850" y="8724899"/>
                </a:lnTo>
                <a:lnTo>
                  <a:pt x="1821053" y="8737599"/>
                </a:lnTo>
                <a:lnTo>
                  <a:pt x="1779043" y="8762999"/>
                </a:lnTo>
                <a:lnTo>
                  <a:pt x="1694396" y="8788399"/>
                </a:lnTo>
                <a:lnTo>
                  <a:pt x="1651762" y="8813799"/>
                </a:lnTo>
                <a:lnTo>
                  <a:pt x="1435605" y="8877299"/>
                </a:lnTo>
                <a:lnTo>
                  <a:pt x="1391792" y="8902699"/>
                </a:lnTo>
                <a:lnTo>
                  <a:pt x="1214690" y="8953499"/>
                </a:lnTo>
                <a:lnTo>
                  <a:pt x="1169964" y="8953499"/>
                </a:lnTo>
                <a:lnTo>
                  <a:pt x="943755" y="9016999"/>
                </a:lnTo>
                <a:lnTo>
                  <a:pt x="898015" y="9016999"/>
                </a:lnTo>
                <a:lnTo>
                  <a:pt x="806056" y="9042399"/>
                </a:lnTo>
                <a:lnTo>
                  <a:pt x="759843" y="9042399"/>
                </a:lnTo>
                <a:lnTo>
                  <a:pt x="713477" y="9055099"/>
                </a:lnTo>
                <a:lnTo>
                  <a:pt x="666961" y="9055099"/>
                </a:lnTo>
                <a:lnTo>
                  <a:pt x="620297" y="9067799"/>
                </a:lnTo>
                <a:lnTo>
                  <a:pt x="526536" y="9067799"/>
                </a:lnTo>
                <a:lnTo>
                  <a:pt x="479444" y="9080499"/>
                </a:lnTo>
                <a:lnTo>
                  <a:pt x="384849" y="9080499"/>
                </a:lnTo>
                <a:lnTo>
                  <a:pt x="337351" y="90931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468" name="Google Shape;468;g3593b39df65_1_136"/>
          <p:cNvSpPr txBox="1"/>
          <p:nvPr/>
        </p:nvSpPr>
        <p:spPr>
          <a:xfrm>
            <a:off x="1119750" y="700875"/>
            <a:ext cx="757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What are?</a:t>
            </a:r>
            <a:endParaRPr b="0" i="0" sz="1400" u="none" cap="none" strike="noStrike">
              <a:solidFill>
                <a:schemeClr val="dk1"/>
              </a:solidFill>
              <a:latin typeface="Calibri"/>
              <a:ea typeface="Calibri"/>
              <a:cs typeface="Calibri"/>
              <a:sym typeface="Calibri"/>
            </a:endParaRPr>
          </a:p>
        </p:txBody>
      </p:sp>
      <p:sp>
        <p:nvSpPr>
          <p:cNvPr id="469" name="Google Shape;469;g3593b39df65_1_136"/>
          <p:cNvSpPr txBox="1"/>
          <p:nvPr/>
        </p:nvSpPr>
        <p:spPr>
          <a:xfrm>
            <a:off x="909950" y="2821500"/>
            <a:ext cx="76407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Insight:</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48A8C4"/>
        </a:solidFill>
      </p:bgPr>
    </p:bg>
    <p:spTree>
      <p:nvGrpSpPr>
        <p:cNvPr id="473" name="Shape 473"/>
        <p:cNvGrpSpPr/>
        <p:nvPr/>
      </p:nvGrpSpPr>
      <p:grpSpPr>
        <a:xfrm>
          <a:off x="0" y="0"/>
          <a:ext cx="0" cy="0"/>
          <a:chOff x="0" y="0"/>
          <a:chExt cx="0" cy="0"/>
        </a:xfrm>
      </p:grpSpPr>
      <p:sp>
        <p:nvSpPr>
          <p:cNvPr id="474" name="Google Shape;474;g340695e590a_0_173"/>
          <p:cNvSpPr txBox="1"/>
          <p:nvPr/>
        </p:nvSpPr>
        <p:spPr>
          <a:xfrm>
            <a:off x="2650425" y="1560188"/>
            <a:ext cx="5740500" cy="2024700"/>
          </a:xfrm>
          <a:prstGeom prst="rect">
            <a:avLst/>
          </a:prstGeom>
          <a:no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Plus Jakarta Sans"/>
                <a:ea typeface="Plus Jakarta Sans"/>
                <a:cs typeface="Plus Jakarta Sans"/>
                <a:sym typeface="Plus Jakarta Sans"/>
              </a:rPr>
              <a:t>Key Relevant Variables:</a:t>
            </a:r>
            <a:endParaRPr b="0" i="0" sz="1400" u="none" cap="none" strike="noStrike">
              <a:solidFill>
                <a:schemeClr val="lt1"/>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ROI: Target variable, measures the return on investment for each campaign.</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Conversion_Rate: Conversion rate of the campaign, indicates the percentage of successful conversions.</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Engagement_Score: Scale 1-10, measures customer engagement level (numeric).</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Channel_Used: Marketing channel used for the campaign.</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Customer_Segment: Target customer segment.</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Acquisition_Cost: Cost incurred to acquire customers through the campaign (in USD).</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Clicks: Number of clicks generated by the campaign, proxy for campaign reach.</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Impressions: Number of impressions generated by the campaign, indicates visibility.</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Duration: Campaign duration.</a:t>
            </a:r>
            <a:endParaRPr b="0" i="0" sz="1400" u="none" cap="none" strike="noStrike">
              <a:solidFill>
                <a:schemeClr val="lt1"/>
              </a:solidFill>
              <a:latin typeface="Plus Jakarta Sans"/>
              <a:ea typeface="Plus Jakarta Sans"/>
              <a:cs typeface="Plus Jakarta Sans"/>
              <a:sym typeface="Plus Jakarta Sans"/>
            </a:endParaRPr>
          </a:p>
          <a:p>
            <a:pPr indent="-317500" lvl="0" marL="457200" marR="0" rtl="0" algn="l">
              <a:lnSpc>
                <a:spcPct val="100000"/>
              </a:lnSpc>
              <a:spcBef>
                <a:spcPts val="0"/>
              </a:spcBef>
              <a:spcAft>
                <a:spcPts val="0"/>
              </a:spcAft>
              <a:buClr>
                <a:schemeClr val="lt1"/>
              </a:buClr>
              <a:buSzPts val="1400"/>
              <a:buFont typeface="Plus Jakarta Sans"/>
              <a:buChar char="●"/>
            </a:pPr>
            <a:r>
              <a:rPr b="0" i="0" lang="en-US" sz="1400" u="none" cap="none" strike="noStrike">
                <a:solidFill>
                  <a:schemeClr val="lt1"/>
                </a:solidFill>
                <a:latin typeface="Plus Jakarta Sans"/>
                <a:ea typeface="Plus Jakarta Sans"/>
                <a:cs typeface="Plus Jakarta Sans"/>
                <a:sym typeface="Plus Jakarta Sans"/>
              </a:rPr>
              <a:t>Date: Date of the campaign (datetime, range 2021-01-01 to 2021-12-11), indicates the campaign timeline.</a:t>
            </a:r>
            <a:endParaRPr b="0" i="0" sz="1400" u="none" cap="none" strike="noStrike">
              <a:solidFill>
                <a:schemeClr val="lt1"/>
              </a:solidFill>
              <a:latin typeface="Plus Jakarta Sans"/>
              <a:ea typeface="Plus Jakarta Sans"/>
              <a:cs typeface="Plus Jakarta Sans"/>
              <a:sym typeface="Plus Jakarta Sans"/>
            </a:endParaRPr>
          </a:p>
        </p:txBody>
      </p:sp>
      <p:grpSp>
        <p:nvGrpSpPr>
          <p:cNvPr id="475" name="Google Shape;475;g340695e590a_0_173"/>
          <p:cNvGrpSpPr/>
          <p:nvPr/>
        </p:nvGrpSpPr>
        <p:grpSpPr>
          <a:xfrm>
            <a:off x="-1933674" y="-1320081"/>
            <a:ext cx="5183101" cy="5183101"/>
            <a:chOff x="4563476" y="1135844"/>
            <a:chExt cx="5183101" cy="5183101"/>
          </a:xfrm>
        </p:grpSpPr>
        <p:sp>
          <p:nvSpPr>
            <p:cNvPr id="476" name="Google Shape;476;g340695e590a_0_173"/>
            <p:cNvSpPr/>
            <p:nvPr/>
          </p:nvSpPr>
          <p:spPr>
            <a:xfrm rot="6626802">
              <a:off x="5140346" y="1712714"/>
              <a:ext cx="4029360" cy="402936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g340695e590a_0_173"/>
            <p:cNvSpPr/>
            <p:nvPr/>
          </p:nvSpPr>
          <p:spPr>
            <a:xfrm rot="5026475">
              <a:off x="5641762" y="2214130"/>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g340695e590a_0_173"/>
            <p:cNvSpPr/>
            <p:nvPr/>
          </p:nvSpPr>
          <p:spPr>
            <a:xfrm rot="2969021">
              <a:off x="6255495" y="2781410"/>
              <a:ext cx="1799082" cy="1799082"/>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g340695e590a_0_173"/>
            <p:cNvSpPr/>
            <p:nvPr/>
          </p:nvSpPr>
          <p:spPr>
            <a:xfrm rot="10347926">
              <a:off x="6795825" y="3321745"/>
              <a:ext cx="718403" cy="718403"/>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480" name="Google Shape;480;g340695e590a_0_17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grpSp>
        <p:nvGrpSpPr>
          <p:cNvPr id="481" name="Google Shape;481;g340695e590a_0_173"/>
          <p:cNvGrpSpPr/>
          <p:nvPr/>
        </p:nvGrpSpPr>
        <p:grpSpPr>
          <a:xfrm>
            <a:off x="317721" y="2317398"/>
            <a:ext cx="2641826" cy="2641826"/>
            <a:chOff x="4563476" y="1135844"/>
            <a:chExt cx="5183101" cy="5183101"/>
          </a:xfrm>
        </p:grpSpPr>
        <p:sp>
          <p:nvSpPr>
            <p:cNvPr id="482" name="Google Shape;482;g340695e590a_0_173"/>
            <p:cNvSpPr/>
            <p:nvPr/>
          </p:nvSpPr>
          <p:spPr>
            <a:xfrm rot="6626802">
              <a:off x="5140346" y="1712714"/>
              <a:ext cx="4029360" cy="402936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3" name="Google Shape;483;g340695e590a_0_173"/>
            <p:cNvSpPr/>
            <p:nvPr/>
          </p:nvSpPr>
          <p:spPr>
            <a:xfrm rot="5026475">
              <a:off x="5641762" y="2214130"/>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4" name="Google Shape;484;g340695e590a_0_173"/>
            <p:cNvSpPr/>
            <p:nvPr/>
          </p:nvSpPr>
          <p:spPr>
            <a:xfrm rot="2969021">
              <a:off x="6255495" y="2781410"/>
              <a:ext cx="1799082" cy="1799082"/>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5" name="Google Shape;485;g340695e590a_0_173"/>
            <p:cNvSpPr/>
            <p:nvPr/>
          </p:nvSpPr>
          <p:spPr>
            <a:xfrm rot="10347926">
              <a:off x="6795825" y="3321745"/>
              <a:ext cx="718403" cy="718403"/>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8" name="Shape 158"/>
        <p:cNvGrpSpPr/>
        <p:nvPr/>
      </p:nvGrpSpPr>
      <p:grpSpPr>
        <a:xfrm>
          <a:off x="0" y="0"/>
          <a:ext cx="0" cy="0"/>
          <a:chOff x="0" y="0"/>
          <a:chExt cx="0" cy="0"/>
        </a:xfrm>
      </p:grpSpPr>
      <p:sp>
        <p:nvSpPr>
          <p:cNvPr id="159" name="Google Shape;159;g340695e590a_0_530"/>
          <p:cNvSpPr/>
          <p:nvPr/>
        </p:nvSpPr>
        <p:spPr>
          <a:xfrm rot="-1974178">
            <a:off x="5877363" y="793656"/>
            <a:ext cx="1120545" cy="1120545"/>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0" name="Google Shape;160;g340695e590a_0_530"/>
          <p:cNvSpPr/>
          <p:nvPr/>
        </p:nvSpPr>
        <p:spPr>
          <a:xfrm rot="-4242470">
            <a:off x="6617651" y="104230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1" name="Google Shape;161;g340695e590a_0_530"/>
          <p:cNvSpPr/>
          <p:nvPr/>
        </p:nvSpPr>
        <p:spPr>
          <a:xfrm rot="-3576382">
            <a:off x="5139692" y="2219689"/>
            <a:ext cx="3914117" cy="3914117"/>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2" name="Google Shape;162;g340695e590a_0_530"/>
          <p:cNvPicPr preferRelativeResize="0"/>
          <p:nvPr/>
        </p:nvPicPr>
        <p:blipFill rotWithShape="1">
          <a:blip r:embed="rId3">
            <a:alphaModFix/>
          </a:blip>
          <a:srcRect b="0" l="0" r="0" t="0"/>
          <a:stretch/>
        </p:blipFill>
        <p:spPr>
          <a:xfrm>
            <a:off x="7219865" y="245600"/>
            <a:ext cx="1097426" cy="333575"/>
          </a:xfrm>
          <a:prstGeom prst="rect">
            <a:avLst/>
          </a:prstGeom>
          <a:noFill/>
          <a:ln>
            <a:noFill/>
          </a:ln>
        </p:spPr>
      </p:pic>
      <p:sp>
        <p:nvSpPr>
          <p:cNvPr id="163" name="Google Shape;163;g340695e590a_0_530"/>
          <p:cNvSpPr txBox="1"/>
          <p:nvPr/>
        </p:nvSpPr>
        <p:spPr>
          <a:xfrm>
            <a:off x="1123350" y="2250100"/>
            <a:ext cx="3511200" cy="6465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
        <p:nvSpPr>
          <p:cNvPr id="164" name="Google Shape;164;g340695e590a_0_530"/>
          <p:cNvSpPr txBox="1"/>
          <p:nvPr/>
        </p:nvSpPr>
        <p:spPr>
          <a:xfrm>
            <a:off x="1574500" y="2250100"/>
            <a:ext cx="351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Introduction</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8" name="Shape 168"/>
        <p:cNvGrpSpPr/>
        <p:nvPr/>
      </p:nvGrpSpPr>
      <p:grpSpPr>
        <a:xfrm>
          <a:off x="0" y="0"/>
          <a:ext cx="0" cy="0"/>
          <a:chOff x="0" y="0"/>
          <a:chExt cx="0" cy="0"/>
        </a:xfrm>
      </p:grpSpPr>
      <p:pic>
        <p:nvPicPr>
          <p:cNvPr id="169" name="Google Shape;169;g340695e590a_0_0"/>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70" name="Google Shape;170;g340695e590a_0_0"/>
          <p:cNvSpPr txBox="1"/>
          <p:nvPr/>
        </p:nvSpPr>
        <p:spPr>
          <a:xfrm>
            <a:off x="3259110" y="106588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Student</a:t>
            </a:r>
            <a:endParaRPr b="1" i="0" sz="1600" u="none" cap="none" strike="noStrike">
              <a:solidFill>
                <a:srgbClr val="48A8C4"/>
              </a:solidFill>
              <a:latin typeface="Plus Jakarta Sans"/>
              <a:ea typeface="Plus Jakarta Sans"/>
              <a:cs typeface="Plus Jakarta Sans"/>
              <a:sym typeface="Plus Jakarta Sans"/>
            </a:endParaRPr>
          </a:p>
        </p:txBody>
      </p:sp>
      <p:sp>
        <p:nvSpPr>
          <p:cNvPr id="171" name="Google Shape;171;g340695e590a_0_0"/>
          <p:cNvSpPr txBox="1"/>
          <p:nvPr/>
        </p:nvSpPr>
        <p:spPr>
          <a:xfrm>
            <a:off x="3259100" y="488663"/>
            <a:ext cx="3998700" cy="5772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i="0" lang="en-US" sz="3000" u="none" cap="none" strike="noStrike">
                <a:solidFill>
                  <a:srgbClr val="000000"/>
                </a:solidFill>
                <a:latin typeface="Plus Jakarta Sans"/>
                <a:ea typeface="Plus Jakarta Sans"/>
                <a:cs typeface="Plus Jakarta Sans"/>
                <a:sym typeface="Plus Jakarta Sans"/>
              </a:rPr>
              <a:t>Dimas Adi Prasetyo</a:t>
            </a:r>
            <a:endParaRPr b="1" i="0" sz="3000" u="none" cap="none" strike="noStrike">
              <a:solidFill>
                <a:srgbClr val="000000"/>
              </a:solidFill>
              <a:latin typeface="Plus Jakarta Sans"/>
              <a:ea typeface="Plus Jakarta Sans"/>
              <a:cs typeface="Plus Jakarta Sans"/>
              <a:sym typeface="Plus Jakarta Sans"/>
            </a:endParaRPr>
          </a:p>
        </p:txBody>
      </p:sp>
      <p:sp>
        <p:nvSpPr>
          <p:cNvPr id="172" name="Google Shape;172;g340695e590a_0_0"/>
          <p:cNvSpPr txBox="1"/>
          <p:nvPr/>
        </p:nvSpPr>
        <p:spPr>
          <a:xfrm>
            <a:off x="3259103" y="1399475"/>
            <a:ext cx="30789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b="0" i="1" lang="en-US" sz="1400" u="none" cap="none" strike="noStrike">
                <a:solidFill>
                  <a:srgbClr val="000000"/>
                </a:solidFill>
                <a:latin typeface="Plus Jakarta Sans Medium"/>
                <a:ea typeface="Plus Jakarta Sans Medium"/>
                <a:cs typeface="Plus Jakarta Sans Medium"/>
                <a:sym typeface="Plus Jakarta Sans Medium"/>
              </a:rPr>
              <a:t>Data Scientist &amp; Data Analyst</a:t>
            </a:r>
            <a:endParaRPr b="0" i="1" sz="1400" u="none" cap="none" strike="noStrike">
              <a:solidFill>
                <a:srgbClr val="000000"/>
              </a:solidFill>
              <a:latin typeface="Plus Jakarta Sans Medium"/>
              <a:ea typeface="Plus Jakarta Sans Medium"/>
              <a:cs typeface="Plus Jakarta Sans Medium"/>
              <a:sym typeface="Plus Jakarta Sans Medium"/>
            </a:endParaRPr>
          </a:p>
        </p:txBody>
      </p:sp>
      <p:pic>
        <p:nvPicPr>
          <p:cNvPr id="173" name="Google Shape;173;g340695e590a_0_0"/>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74" name="Google Shape;174;g340695e590a_0_0"/>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sp>
        <p:nvSpPr>
          <p:cNvPr id="175" name="Google Shape;175;g340695e590a_0_0"/>
          <p:cNvSpPr txBox="1"/>
          <p:nvPr/>
        </p:nvSpPr>
        <p:spPr>
          <a:xfrm>
            <a:off x="467100" y="4668150"/>
            <a:ext cx="63090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b="1" i="1" lang="en-US" sz="1400" u="none" cap="none" strike="noStrike">
                <a:solidFill>
                  <a:srgbClr val="000000"/>
                </a:solidFill>
                <a:latin typeface="Plus Jakarta Sans"/>
                <a:ea typeface="Plus Jakarta Sans"/>
                <a:cs typeface="Plus Jakarta Sans"/>
                <a:sym typeface="Plus Jakarta Sans"/>
              </a:rPr>
              <a:t>LinkedIn: </a:t>
            </a:r>
            <a:r>
              <a:rPr b="0" i="1" lang="en-US" sz="1400" u="sng" cap="none" strike="noStrike">
                <a:solidFill>
                  <a:schemeClr val="hlink"/>
                </a:solidFill>
                <a:latin typeface="Plus Jakarta Sans Medium"/>
                <a:ea typeface="Plus Jakarta Sans Medium"/>
                <a:cs typeface="Plus Jakarta Sans Medium"/>
                <a:sym typeface="Plus Jakarta Sans Medium"/>
                <a:hlinkClick r:id="rId5"/>
              </a:rPr>
              <a:t>https://www.linkedin.com/in/dimasadiprasetyo</a:t>
            </a:r>
            <a:endParaRPr b="0" i="1" sz="1400" u="none" cap="none" strike="noStrike">
              <a:solidFill>
                <a:srgbClr val="000000"/>
              </a:solidFill>
              <a:latin typeface="Plus Jakarta Sans Medium"/>
              <a:ea typeface="Plus Jakarta Sans Medium"/>
              <a:cs typeface="Plus Jakarta Sans Medium"/>
              <a:sym typeface="Plus Jakarta Sans Medium"/>
            </a:endParaRPr>
          </a:p>
        </p:txBody>
      </p:sp>
      <p:sp>
        <p:nvSpPr>
          <p:cNvPr id="176" name="Google Shape;176;g340695e590a_0_0"/>
          <p:cNvSpPr/>
          <p:nvPr/>
        </p:nvSpPr>
        <p:spPr>
          <a:xfrm rot="-3576382">
            <a:off x="-547808" y="-2388311"/>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7" name="Google Shape;177;g340695e590a_0_0"/>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8" name="Google Shape;178;g340695e590a_0_0"/>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9" name="Google Shape;179;g340695e590a_0_0" title="WhatsApp Image 2025-04-23 at 10.29.28.jpeg"/>
          <p:cNvPicPr preferRelativeResize="0"/>
          <p:nvPr/>
        </p:nvPicPr>
        <p:blipFill rotWithShape="1">
          <a:blip r:embed="rId6">
            <a:alphaModFix/>
          </a:blip>
          <a:srcRect b="6822" l="0" r="0" t="6822"/>
          <a:stretch/>
        </p:blipFill>
        <p:spPr>
          <a:xfrm>
            <a:off x="541800" y="276725"/>
            <a:ext cx="1734900" cy="1734900"/>
          </a:xfrm>
          <a:prstGeom prst="ellipse">
            <a:avLst/>
          </a:prstGeom>
          <a:noFill/>
          <a:ln>
            <a:noFill/>
          </a:ln>
        </p:spPr>
      </p:pic>
      <p:sp>
        <p:nvSpPr>
          <p:cNvPr id="180" name="Google Shape;180;g340695e590a_0_0"/>
          <p:cNvSpPr txBox="1"/>
          <p:nvPr/>
        </p:nvSpPr>
        <p:spPr>
          <a:xfrm>
            <a:off x="541800" y="22470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Experience</a:t>
            </a:r>
            <a:endParaRPr b="0" i="0" sz="1400" u="none" cap="none" strike="noStrike">
              <a:solidFill>
                <a:srgbClr val="000000"/>
              </a:solidFill>
              <a:latin typeface="Arial"/>
              <a:ea typeface="Arial"/>
              <a:cs typeface="Arial"/>
              <a:sym typeface="Arial"/>
            </a:endParaRPr>
          </a:p>
        </p:txBody>
      </p:sp>
      <p:sp>
        <p:nvSpPr>
          <p:cNvPr id="181" name="Google Shape;181;g340695e590a_0_0"/>
          <p:cNvSpPr/>
          <p:nvPr/>
        </p:nvSpPr>
        <p:spPr>
          <a:xfrm>
            <a:off x="541808" y="2816599"/>
            <a:ext cx="843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340695e590a_0_0"/>
          <p:cNvSpPr txBox="1"/>
          <p:nvPr/>
        </p:nvSpPr>
        <p:spPr>
          <a:xfrm>
            <a:off x="668775" y="2607350"/>
            <a:ext cx="822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0" i="0" lang="en-US" sz="1100" u="none" cap="none" strike="noStrike">
                <a:solidFill>
                  <a:schemeClr val="dk1"/>
                </a:solidFill>
                <a:latin typeface="Times"/>
                <a:ea typeface="Times"/>
                <a:cs typeface="Times"/>
                <a:sym typeface="Times"/>
              </a:rPr>
              <a:t>Aug 2023 - Dec 2023</a:t>
            </a:r>
            <a:endParaRPr b="0" i="0" sz="1800" u="none" cap="none" strike="noStrike">
              <a:solidFill>
                <a:schemeClr val="dk1"/>
              </a:solidFill>
              <a:latin typeface="Calibri"/>
              <a:ea typeface="Calibri"/>
              <a:cs typeface="Calibri"/>
              <a:sym typeface="Calibri"/>
            </a:endParaRPr>
          </a:p>
        </p:txBody>
      </p:sp>
      <p:sp>
        <p:nvSpPr>
          <p:cNvPr id="183" name="Google Shape;183;g340695e590a_0_0"/>
          <p:cNvSpPr txBox="1"/>
          <p:nvPr/>
        </p:nvSpPr>
        <p:spPr>
          <a:xfrm>
            <a:off x="1571000" y="2607350"/>
            <a:ext cx="2120400" cy="52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Times"/>
                <a:ea typeface="Times"/>
                <a:cs typeface="Times"/>
                <a:sym typeface="Times"/>
              </a:rPr>
              <a:t>Game Development</a:t>
            </a:r>
            <a:endParaRPr b="1" i="0" sz="1100" u="none" cap="none" strike="noStrik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Times"/>
                <a:ea typeface="Times"/>
                <a:cs typeface="Times"/>
                <a:sym typeface="Times"/>
              </a:rPr>
              <a:t>Infinite Learning Indonesia</a:t>
            </a:r>
            <a:endParaRPr b="0" i="0" sz="1100" u="none" cap="none" strike="noStrike">
              <a:solidFill>
                <a:schemeClr val="dk1"/>
              </a:solidFill>
              <a:latin typeface="Times"/>
              <a:ea typeface="Times"/>
              <a:cs typeface="Times"/>
              <a:sym typeface="Times"/>
            </a:endParaRPr>
          </a:p>
        </p:txBody>
      </p:sp>
      <p:sp>
        <p:nvSpPr>
          <p:cNvPr id="184" name="Google Shape;184;g340695e590a_0_0"/>
          <p:cNvSpPr/>
          <p:nvPr/>
        </p:nvSpPr>
        <p:spPr>
          <a:xfrm>
            <a:off x="541808" y="3605324"/>
            <a:ext cx="843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340695e590a_0_0"/>
          <p:cNvSpPr txBox="1"/>
          <p:nvPr/>
        </p:nvSpPr>
        <p:spPr>
          <a:xfrm>
            <a:off x="668775" y="3396075"/>
            <a:ext cx="822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chemeClr val="dk1"/>
                </a:solidFill>
                <a:latin typeface="Times"/>
                <a:ea typeface="Times"/>
                <a:cs typeface="Times"/>
                <a:sym typeface="Times"/>
              </a:rPr>
              <a:t>Feb 2023 - Jul 2023</a:t>
            </a:r>
            <a:endParaRPr b="0" i="0" sz="1800" u="none" cap="none" strike="noStrike">
              <a:solidFill>
                <a:schemeClr val="dk1"/>
              </a:solidFill>
              <a:latin typeface="Calibri"/>
              <a:ea typeface="Calibri"/>
              <a:cs typeface="Calibri"/>
              <a:sym typeface="Calibri"/>
            </a:endParaRPr>
          </a:p>
        </p:txBody>
      </p:sp>
      <p:sp>
        <p:nvSpPr>
          <p:cNvPr id="186" name="Google Shape;186;g340695e590a_0_0"/>
          <p:cNvSpPr txBox="1"/>
          <p:nvPr/>
        </p:nvSpPr>
        <p:spPr>
          <a:xfrm>
            <a:off x="1571000" y="3396075"/>
            <a:ext cx="1970700" cy="52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Times"/>
                <a:ea typeface="Times"/>
                <a:cs typeface="Times"/>
                <a:sym typeface="Times"/>
              </a:rPr>
              <a:t>Machine Learning</a:t>
            </a:r>
            <a:endParaRPr b="1" i="0" sz="1100" u="none" cap="none" strike="noStrike">
              <a:solidFill>
                <a:schemeClr val="dk1"/>
              </a:solidFill>
              <a:latin typeface="Times"/>
              <a:ea typeface="Times"/>
              <a:cs typeface="Times"/>
              <a:sym typeface="Times"/>
            </a:endParaRPr>
          </a:p>
          <a:p>
            <a:pPr indent="0" lvl="0" marL="0" marR="0" rtl="0" algn="just">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Times"/>
                <a:ea typeface="Times"/>
                <a:cs typeface="Times"/>
                <a:sym typeface="Times"/>
              </a:rPr>
              <a:t>Bangkit Academy </a:t>
            </a:r>
            <a:endParaRPr b="0" i="0" sz="1100" u="none" cap="none" strike="noStrike">
              <a:solidFill>
                <a:schemeClr val="dk1"/>
              </a:solidFill>
              <a:latin typeface="Times"/>
              <a:ea typeface="Times"/>
              <a:cs typeface="Times"/>
              <a:sym typeface="Times"/>
            </a:endParaRPr>
          </a:p>
        </p:txBody>
      </p:sp>
      <p:sp>
        <p:nvSpPr>
          <p:cNvPr id="187" name="Google Shape;187;g340695e590a_0_0"/>
          <p:cNvSpPr txBox="1"/>
          <p:nvPr/>
        </p:nvSpPr>
        <p:spPr>
          <a:xfrm>
            <a:off x="3985175" y="2247000"/>
            <a:ext cx="318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Education</a:t>
            </a:r>
            <a:endParaRPr b="0" i="0" sz="1400" u="none" cap="none" strike="noStrike">
              <a:solidFill>
                <a:srgbClr val="000000"/>
              </a:solidFill>
              <a:latin typeface="Arial"/>
              <a:ea typeface="Arial"/>
              <a:cs typeface="Arial"/>
              <a:sym typeface="Arial"/>
            </a:endParaRPr>
          </a:p>
        </p:txBody>
      </p:sp>
      <p:sp>
        <p:nvSpPr>
          <p:cNvPr id="188" name="Google Shape;188;g340695e590a_0_0"/>
          <p:cNvSpPr/>
          <p:nvPr/>
        </p:nvSpPr>
        <p:spPr>
          <a:xfrm>
            <a:off x="3985183" y="2816599"/>
            <a:ext cx="894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340695e590a_0_0"/>
          <p:cNvSpPr txBox="1"/>
          <p:nvPr/>
        </p:nvSpPr>
        <p:spPr>
          <a:xfrm>
            <a:off x="4119976" y="2607350"/>
            <a:ext cx="872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chemeClr val="dk1"/>
                </a:solidFill>
                <a:latin typeface="Times"/>
                <a:ea typeface="Times"/>
                <a:cs typeface="Times"/>
                <a:sym typeface="Times"/>
              </a:rPr>
              <a:t>Present - Feb 2025</a:t>
            </a:r>
            <a:endParaRPr b="0" i="0" sz="1800" u="none" cap="none" strike="noStrike">
              <a:solidFill>
                <a:schemeClr val="dk1"/>
              </a:solidFill>
              <a:latin typeface="Calibri"/>
              <a:ea typeface="Calibri"/>
              <a:cs typeface="Calibri"/>
              <a:sym typeface="Calibri"/>
            </a:endParaRPr>
          </a:p>
        </p:txBody>
      </p:sp>
      <p:sp>
        <p:nvSpPr>
          <p:cNvPr id="190" name="Google Shape;190;g340695e590a_0_0"/>
          <p:cNvSpPr txBox="1"/>
          <p:nvPr/>
        </p:nvSpPr>
        <p:spPr>
          <a:xfrm>
            <a:off x="5077812" y="2607350"/>
            <a:ext cx="2251200" cy="52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Times"/>
                <a:ea typeface="Times"/>
                <a:cs typeface="Times"/>
                <a:sym typeface="Times"/>
              </a:rPr>
              <a:t>Data Science Bootcamp</a:t>
            </a:r>
            <a:endParaRPr b="1" i="0" sz="1100" u="none" cap="none" strike="noStrike">
              <a:solidFill>
                <a:schemeClr val="dk1"/>
              </a:solidFill>
              <a:latin typeface="Times"/>
              <a:ea typeface="Times"/>
              <a:cs typeface="Times"/>
              <a:sym typeface="Times"/>
            </a:endParaRPr>
          </a:p>
          <a:p>
            <a:pPr indent="0" lvl="0" marL="0" marR="0" rtl="0" algn="just">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a:ea typeface="Times"/>
                <a:cs typeface="Times"/>
                <a:sym typeface="Times"/>
              </a:rPr>
              <a:t>dibimbing.id</a:t>
            </a:r>
            <a:endParaRPr b="0" i="0" sz="1100" u="none" cap="none" strike="noStrike">
              <a:solidFill>
                <a:schemeClr val="dk1"/>
              </a:solidFill>
              <a:latin typeface="Times"/>
              <a:ea typeface="Times"/>
              <a:cs typeface="Times"/>
              <a:sym typeface="Times"/>
            </a:endParaRPr>
          </a:p>
        </p:txBody>
      </p:sp>
      <p:sp>
        <p:nvSpPr>
          <p:cNvPr id="191" name="Google Shape;191;g340695e590a_0_0"/>
          <p:cNvSpPr/>
          <p:nvPr/>
        </p:nvSpPr>
        <p:spPr>
          <a:xfrm>
            <a:off x="3985183" y="3605324"/>
            <a:ext cx="894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340695e590a_0_0"/>
          <p:cNvSpPr txBox="1"/>
          <p:nvPr/>
        </p:nvSpPr>
        <p:spPr>
          <a:xfrm>
            <a:off x="4119976" y="3396075"/>
            <a:ext cx="872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100"/>
              <a:buFont typeface="Arial"/>
              <a:buNone/>
            </a:pPr>
            <a:r>
              <a:rPr b="0" i="0" lang="en-US" sz="1100" u="none" cap="none" strike="noStrike">
                <a:solidFill>
                  <a:schemeClr val="dk1"/>
                </a:solidFill>
                <a:latin typeface="Times"/>
                <a:ea typeface="Times"/>
                <a:cs typeface="Times"/>
                <a:sym typeface="Times"/>
              </a:rPr>
              <a:t>Aug 2024 - Jul 2020</a:t>
            </a:r>
            <a:endParaRPr b="0" i="0" sz="1800" u="none" cap="none" strike="noStrike">
              <a:solidFill>
                <a:schemeClr val="dk1"/>
              </a:solidFill>
              <a:latin typeface="Calibri"/>
              <a:ea typeface="Calibri"/>
              <a:cs typeface="Calibri"/>
              <a:sym typeface="Calibri"/>
            </a:endParaRPr>
          </a:p>
        </p:txBody>
      </p:sp>
      <p:sp>
        <p:nvSpPr>
          <p:cNvPr id="193" name="Google Shape;193;g340695e590a_0_0"/>
          <p:cNvSpPr txBox="1"/>
          <p:nvPr/>
        </p:nvSpPr>
        <p:spPr>
          <a:xfrm>
            <a:off x="5077812" y="3396075"/>
            <a:ext cx="3114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Times"/>
                <a:ea typeface="Times"/>
                <a:cs typeface="Times"/>
                <a:sym typeface="Times"/>
              </a:rPr>
              <a:t>Bachelor of Science in Informatics Engineering</a:t>
            </a:r>
            <a:endParaRPr b="1" i="0" sz="1100" u="none" cap="none" strike="noStrike">
              <a:solidFill>
                <a:schemeClr val="dk1"/>
              </a:solidFill>
              <a:latin typeface="Times"/>
              <a:ea typeface="Times"/>
              <a:cs typeface="Times"/>
              <a:sym typeface="Times"/>
            </a:endParaRPr>
          </a:p>
          <a:p>
            <a:pPr indent="0" lvl="0" marL="0" marR="0" rtl="0" algn="just">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a:ea typeface="Times"/>
                <a:cs typeface="Times"/>
                <a:sym typeface="Times"/>
              </a:rPr>
              <a:t>Universitas Krisnadwipayana</a:t>
            </a:r>
            <a:endParaRPr b="0" i="0" sz="1100" u="none" cap="none" strike="noStrike">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sp>
        <p:nvSpPr>
          <p:cNvPr id="198" name="Google Shape;198;g35ac1dbbfc0_0_26"/>
          <p:cNvSpPr/>
          <p:nvPr/>
        </p:nvSpPr>
        <p:spPr>
          <a:xfrm rot="-1974178">
            <a:off x="5877363" y="793656"/>
            <a:ext cx="1120545" cy="1120545"/>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9" name="Google Shape;199;g35ac1dbbfc0_0_26"/>
          <p:cNvSpPr/>
          <p:nvPr/>
        </p:nvSpPr>
        <p:spPr>
          <a:xfrm rot="-4242470">
            <a:off x="6617651" y="104230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0" name="Google Shape;200;g35ac1dbbfc0_0_26"/>
          <p:cNvSpPr/>
          <p:nvPr/>
        </p:nvSpPr>
        <p:spPr>
          <a:xfrm rot="-3576382">
            <a:off x="5139692" y="2219688"/>
            <a:ext cx="3914117" cy="3914117"/>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1" name="Google Shape;201;g35ac1dbbfc0_0_26"/>
          <p:cNvPicPr preferRelativeResize="0"/>
          <p:nvPr/>
        </p:nvPicPr>
        <p:blipFill rotWithShape="1">
          <a:blip r:embed="rId3">
            <a:alphaModFix/>
          </a:blip>
          <a:srcRect b="0" l="0" r="0" t="0"/>
          <a:stretch/>
        </p:blipFill>
        <p:spPr>
          <a:xfrm>
            <a:off x="7219865" y="245600"/>
            <a:ext cx="1097426" cy="333575"/>
          </a:xfrm>
          <a:prstGeom prst="rect">
            <a:avLst/>
          </a:prstGeom>
          <a:noFill/>
          <a:ln>
            <a:noFill/>
          </a:ln>
        </p:spPr>
      </p:pic>
      <p:sp>
        <p:nvSpPr>
          <p:cNvPr id="202" name="Google Shape;202;g35ac1dbbfc0_0_26"/>
          <p:cNvSpPr txBox="1"/>
          <p:nvPr/>
        </p:nvSpPr>
        <p:spPr>
          <a:xfrm>
            <a:off x="1123350" y="2250100"/>
            <a:ext cx="3511200" cy="6465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
        <p:nvSpPr>
          <p:cNvPr id="203" name="Google Shape;203;g35ac1dbbfc0_0_26"/>
          <p:cNvSpPr txBox="1"/>
          <p:nvPr/>
        </p:nvSpPr>
        <p:spPr>
          <a:xfrm>
            <a:off x="1580600" y="2250100"/>
            <a:ext cx="351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Previous projects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7" name="Shape 207"/>
        <p:cNvGrpSpPr/>
        <p:nvPr/>
      </p:nvGrpSpPr>
      <p:grpSpPr>
        <a:xfrm>
          <a:off x="0" y="0"/>
          <a:ext cx="0" cy="0"/>
          <a:chOff x="0" y="0"/>
          <a:chExt cx="0" cy="0"/>
        </a:xfrm>
      </p:grpSpPr>
      <p:pic>
        <p:nvPicPr>
          <p:cNvPr id="208" name="Google Shape;208;g35ac1dbbfc0_0_35"/>
          <p:cNvPicPr preferRelativeResize="0"/>
          <p:nvPr/>
        </p:nvPicPr>
        <p:blipFill rotWithShape="1">
          <a:blip r:embed="rId3">
            <a:alphaModFix/>
          </a:blip>
          <a:srcRect b="0" l="0" r="0" t="0"/>
          <a:stretch/>
        </p:blipFill>
        <p:spPr>
          <a:xfrm>
            <a:off x="7839188" y="4652222"/>
            <a:ext cx="1185011" cy="358738"/>
          </a:xfrm>
          <a:prstGeom prst="rect">
            <a:avLst/>
          </a:prstGeom>
          <a:noFill/>
          <a:ln>
            <a:noFill/>
          </a:ln>
        </p:spPr>
      </p:pic>
      <p:grpSp>
        <p:nvGrpSpPr>
          <p:cNvPr id="209" name="Google Shape;209;g35ac1dbbfc0_0_35"/>
          <p:cNvGrpSpPr/>
          <p:nvPr/>
        </p:nvGrpSpPr>
        <p:grpSpPr>
          <a:xfrm>
            <a:off x="-413733" y="-514468"/>
            <a:ext cx="2168609" cy="1867989"/>
            <a:chOff x="4563477" y="1135844"/>
            <a:chExt cx="5183101" cy="5183101"/>
          </a:xfrm>
        </p:grpSpPr>
        <p:sp>
          <p:nvSpPr>
            <p:cNvPr id="210" name="Google Shape;210;g35ac1dbbfc0_0_35"/>
            <p:cNvSpPr/>
            <p:nvPr/>
          </p:nvSpPr>
          <p:spPr>
            <a:xfrm rot="6626802">
              <a:off x="5140347" y="1712714"/>
              <a:ext cx="4029360" cy="402936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1" name="Google Shape;211;g35ac1dbbfc0_0_35"/>
            <p:cNvSpPr/>
            <p:nvPr/>
          </p:nvSpPr>
          <p:spPr>
            <a:xfrm rot="5026475">
              <a:off x="5641762" y="2214130"/>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2" name="Google Shape;212;g35ac1dbbfc0_0_35"/>
            <p:cNvSpPr/>
            <p:nvPr/>
          </p:nvSpPr>
          <p:spPr>
            <a:xfrm rot="2969021">
              <a:off x="6255495" y="2781410"/>
              <a:ext cx="1799082" cy="1799082"/>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3" name="Google Shape;213;g35ac1dbbfc0_0_35"/>
            <p:cNvSpPr/>
            <p:nvPr/>
          </p:nvSpPr>
          <p:spPr>
            <a:xfrm rot="10347926">
              <a:off x="6795825" y="3321745"/>
              <a:ext cx="718403" cy="718403"/>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214" name="Google Shape;214;g35ac1dbbfc0_0_35"/>
          <p:cNvSpPr txBox="1"/>
          <p:nvPr>
            <p:ph type="ctrTitle"/>
          </p:nvPr>
        </p:nvSpPr>
        <p:spPr>
          <a:xfrm>
            <a:off x="2119100" y="-222800"/>
            <a:ext cx="57201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2400">
                <a:solidFill>
                  <a:schemeClr val="lt1"/>
                </a:solidFill>
                <a:latin typeface="Plus Jakarta Sans"/>
                <a:ea typeface="Plus Jakarta Sans"/>
                <a:cs typeface="Plus Jakarta Sans"/>
                <a:sym typeface="Plus Jakarta Sans"/>
              </a:rPr>
              <a:t>What I Have Learned in the Bootcamp</a:t>
            </a:r>
            <a:endParaRPr b="1" sz="2400">
              <a:solidFill>
                <a:schemeClr val="lt1"/>
              </a:solidFill>
              <a:latin typeface="Plus Jakarta Sans"/>
              <a:ea typeface="Plus Jakarta Sans"/>
              <a:cs typeface="Plus Jakarta Sans"/>
              <a:sym typeface="Plus Jakarta Sans"/>
            </a:endParaRPr>
          </a:p>
        </p:txBody>
      </p:sp>
      <p:sp>
        <p:nvSpPr>
          <p:cNvPr id="215" name="Google Shape;215;g35ac1dbbfc0_0_35"/>
          <p:cNvSpPr txBox="1"/>
          <p:nvPr/>
        </p:nvSpPr>
        <p:spPr>
          <a:xfrm>
            <a:off x="734475" y="1135000"/>
            <a:ext cx="597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People Analytics</a:t>
            </a:r>
            <a:r>
              <a:rPr b="0" i="0" lang="en-US" sz="1800" u="none" cap="none" strike="noStrike">
                <a:solidFill>
                  <a:schemeClr val="lt1"/>
                </a:solidFill>
                <a:latin typeface="Calibri"/>
                <a:ea typeface="Calibri"/>
                <a:cs typeface="Calibri"/>
                <a:sym typeface="Calibri"/>
              </a:rPr>
              <a:t> (10 - 16 May 2025)</a:t>
            </a:r>
            <a:endParaRPr b="0" i="0" sz="1800" u="none" cap="none" strike="noStrike">
              <a:solidFill>
                <a:schemeClr val="lt1"/>
              </a:solidFill>
              <a:latin typeface="Calibri"/>
              <a:ea typeface="Calibri"/>
              <a:cs typeface="Calibri"/>
              <a:sym typeface="Calibri"/>
            </a:endParaRPr>
          </a:p>
        </p:txBody>
      </p:sp>
      <p:sp>
        <p:nvSpPr>
          <p:cNvPr id="216" name="Google Shape;216;g35ac1dbbfc0_0_35"/>
          <p:cNvSpPr txBox="1"/>
          <p:nvPr/>
        </p:nvSpPr>
        <p:spPr>
          <a:xfrm>
            <a:off x="783250" y="1596688"/>
            <a:ext cx="5978100" cy="1293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This project investigates employee job satisfaction using survey data collected from various departments within an organization. The goal is to uncover insights into the factors that influence satisfaction and to provide strategic recommendations for improving employee well-being. It aims to identify patterns and insights related to job satisfaction, work-life balance, workload, and training, and to present the findings through interactive visualizations and business recommendations.</a:t>
            </a:r>
            <a:endParaRPr b="1" i="0" sz="1800" u="none" cap="none" strike="noStrike">
              <a:solidFill>
                <a:schemeClr val="lt1"/>
              </a:solidFill>
              <a:latin typeface="Calibri"/>
              <a:ea typeface="Calibri"/>
              <a:cs typeface="Calibri"/>
              <a:sym typeface="Calibri"/>
            </a:endParaRPr>
          </a:p>
        </p:txBody>
      </p:sp>
      <p:sp>
        <p:nvSpPr>
          <p:cNvPr id="217" name="Google Shape;217;g35ac1dbbfc0_0_35"/>
          <p:cNvSpPr txBox="1"/>
          <p:nvPr/>
        </p:nvSpPr>
        <p:spPr>
          <a:xfrm>
            <a:off x="734475" y="3169613"/>
            <a:ext cx="597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Customer Satisfaction &amp; Sentiment Analysis</a:t>
            </a:r>
            <a:r>
              <a:rPr b="0" i="0" lang="en-US" sz="1800" u="none" cap="none" strike="noStrike">
                <a:solidFill>
                  <a:schemeClr val="lt1"/>
                </a:solidFill>
                <a:latin typeface="Calibri"/>
                <a:ea typeface="Calibri"/>
                <a:cs typeface="Calibri"/>
                <a:sym typeface="Calibri"/>
              </a:rPr>
              <a:t> (3 - 8 May 2025)</a:t>
            </a:r>
            <a:endParaRPr b="0" i="0" sz="1800" u="none" cap="none" strike="noStrike">
              <a:solidFill>
                <a:schemeClr val="lt1"/>
              </a:solidFill>
              <a:latin typeface="Calibri"/>
              <a:ea typeface="Calibri"/>
              <a:cs typeface="Calibri"/>
              <a:sym typeface="Calibri"/>
            </a:endParaRPr>
          </a:p>
        </p:txBody>
      </p:sp>
      <p:sp>
        <p:nvSpPr>
          <p:cNvPr id="218" name="Google Shape;218;g35ac1dbbfc0_0_35"/>
          <p:cNvSpPr txBox="1"/>
          <p:nvPr/>
        </p:nvSpPr>
        <p:spPr>
          <a:xfrm>
            <a:off x="783250" y="3582525"/>
            <a:ext cx="5978100" cy="923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This project analyzes customer feedback data using sentiment analysis and CSAT/NPS metrics to evaluate service satisfaction. Key insights include customer loyalty trends, issue categories, and overall service perception over time. All findings are visualized through Power BI dashboards.</a:t>
            </a:r>
            <a:endParaRPr b="1" i="0" sz="1800" u="none" cap="none" strike="noStrike">
              <a:solidFill>
                <a:schemeClr val="lt1"/>
              </a:solidFill>
              <a:latin typeface="Calibri"/>
              <a:ea typeface="Calibri"/>
              <a:cs typeface="Calibri"/>
              <a:sym typeface="Calibri"/>
            </a:endParaRPr>
          </a:p>
        </p:txBody>
      </p:sp>
      <p:pic>
        <p:nvPicPr>
          <p:cNvPr id="219" name="Google Shape;219;g35ac1dbbfc0_0_35"/>
          <p:cNvPicPr preferRelativeResize="0"/>
          <p:nvPr/>
        </p:nvPicPr>
        <p:blipFill rotWithShape="1">
          <a:blip r:embed="rId4">
            <a:alphaModFix/>
          </a:blip>
          <a:srcRect b="0" l="0" r="0" t="0"/>
          <a:stretch/>
        </p:blipFill>
        <p:spPr>
          <a:xfrm>
            <a:off x="7001575" y="1700349"/>
            <a:ext cx="1770001" cy="992850"/>
          </a:xfrm>
          <a:prstGeom prst="rect">
            <a:avLst/>
          </a:prstGeom>
          <a:noFill/>
          <a:ln>
            <a:noFill/>
          </a:ln>
        </p:spPr>
      </p:pic>
      <p:pic>
        <p:nvPicPr>
          <p:cNvPr id="220" name="Google Shape;220;g35ac1dbbfc0_0_35"/>
          <p:cNvPicPr preferRelativeResize="0"/>
          <p:nvPr/>
        </p:nvPicPr>
        <p:blipFill rotWithShape="1">
          <a:blip r:embed="rId5">
            <a:alphaModFix/>
          </a:blip>
          <a:srcRect b="0" l="0" r="0" t="0"/>
          <a:stretch/>
        </p:blipFill>
        <p:spPr>
          <a:xfrm>
            <a:off x="7015703" y="3344175"/>
            <a:ext cx="1741750" cy="1161751"/>
          </a:xfrm>
          <a:prstGeom prst="rect">
            <a:avLst/>
          </a:prstGeom>
          <a:noFill/>
          <a:ln>
            <a:noFill/>
          </a:ln>
        </p:spPr>
      </p:pic>
      <p:sp>
        <p:nvSpPr>
          <p:cNvPr id="221" name="Google Shape;221;g35ac1dbbfc0_0_35"/>
          <p:cNvSpPr txBox="1"/>
          <p:nvPr/>
        </p:nvSpPr>
        <p:spPr>
          <a:xfrm>
            <a:off x="3766775" y="2834025"/>
            <a:ext cx="29949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0" i="1" lang="en-US" sz="1200" u="sng" cap="none" strike="noStrike">
                <a:solidFill>
                  <a:schemeClr val="hlink"/>
                </a:solidFill>
                <a:latin typeface="Calibri"/>
                <a:ea typeface="Calibri"/>
                <a:cs typeface="Calibri"/>
                <a:sym typeface="Calibri"/>
                <a:hlinkClick r:id="rId6"/>
              </a:rPr>
              <a:t>https://github.com/Dadipp/People_Analytics</a:t>
            </a:r>
            <a:endParaRPr b="0" i="1" sz="1200" u="none" cap="none" strike="noStrike">
              <a:solidFill>
                <a:schemeClr val="dk1"/>
              </a:solidFill>
              <a:latin typeface="Calibri"/>
              <a:ea typeface="Calibri"/>
              <a:cs typeface="Calibri"/>
              <a:sym typeface="Calibri"/>
            </a:endParaRPr>
          </a:p>
        </p:txBody>
      </p:sp>
      <p:sp>
        <p:nvSpPr>
          <p:cNvPr id="222" name="Google Shape;222;g35ac1dbbfc0_0_35"/>
          <p:cNvSpPr txBox="1"/>
          <p:nvPr/>
        </p:nvSpPr>
        <p:spPr>
          <a:xfrm>
            <a:off x="1877000" y="4505925"/>
            <a:ext cx="48849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0" i="1" lang="en-US" sz="1200" u="sng" cap="none" strike="noStrike">
                <a:solidFill>
                  <a:schemeClr val="hlink"/>
                </a:solidFill>
                <a:latin typeface="Calibri"/>
                <a:ea typeface="Calibri"/>
                <a:cs typeface="Calibri"/>
                <a:sym typeface="Calibri"/>
                <a:hlinkClick r:id="rId7"/>
              </a:rPr>
              <a:t>https://github.com/Dadipp/Customer_Satisfaction_and_Sentiment_Analysis</a:t>
            </a:r>
            <a:endParaRPr b="0" i="1" sz="1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6" name="Shape 226"/>
        <p:cNvGrpSpPr/>
        <p:nvPr/>
      </p:nvGrpSpPr>
      <p:grpSpPr>
        <a:xfrm>
          <a:off x="0" y="0"/>
          <a:ext cx="0" cy="0"/>
          <a:chOff x="0" y="0"/>
          <a:chExt cx="0" cy="0"/>
        </a:xfrm>
      </p:grpSpPr>
      <p:sp>
        <p:nvSpPr>
          <p:cNvPr id="227" name="Google Shape;227;g35ac1dbbfc0_0_62"/>
          <p:cNvSpPr/>
          <p:nvPr/>
        </p:nvSpPr>
        <p:spPr>
          <a:xfrm rot="-1974178">
            <a:off x="5877363" y="793656"/>
            <a:ext cx="1120545" cy="1120545"/>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8" name="Google Shape;228;g35ac1dbbfc0_0_62"/>
          <p:cNvSpPr/>
          <p:nvPr/>
        </p:nvSpPr>
        <p:spPr>
          <a:xfrm rot="-4242470">
            <a:off x="6617651" y="104230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9" name="Google Shape;229;g35ac1dbbfc0_0_62"/>
          <p:cNvSpPr/>
          <p:nvPr/>
        </p:nvSpPr>
        <p:spPr>
          <a:xfrm rot="-3576382">
            <a:off x="5139692" y="2219688"/>
            <a:ext cx="3914117" cy="3914117"/>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0" name="Google Shape;230;g35ac1dbbfc0_0_62"/>
          <p:cNvPicPr preferRelativeResize="0"/>
          <p:nvPr/>
        </p:nvPicPr>
        <p:blipFill rotWithShape="1">
          <a:blip r:embed="rId3">
            <a:alphaModFix/>
          </a:blip>
          <a:srcRect b="0" l="0" r="0" t="0"/>
          <a:stretch/>
        </p:blipFill>
        <p:spPr>
          <a:xfrm>
            <a:off x="7219865" y="245600"/>
            <a:ext cx="1097426" cy="333575"/>
          </a:xfrm>
          <a:prstGeom prst="rect">
            <a:avLst/>
          </a:prstGeom>
          <a:noFill/>
          <a:ln>
            <a:noFill/>
          </a:ln>
        </p:spPr>
      </p:pic>
      <p:sp>
        <p:nvSpPr>
          <p:cNvPr id="231" name="Google Shape;231;g35ac1dbbfc0_0_62"/>
          <p:cNvSpPr txBox="1"/>
          <p:nvPr/>
        </p:nvSpPr>
        <p:spPr>
          <a:xfrm>
            <a:off x="1123350" y="2250100"/>
            <a:ext cx="3511200" cy="6465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
        <p:nvSpPr>
          <p:cNvPr id="232" name="Google Shape;232;g35ac1dbbfc0_0_62"/>
          <p:cNvSpPr txBox="1"/>
          <p:nvPr/>
        </p:nvSpPr>
        <p:spPr>
          <a:xfrm>
            <a:off x="1580600" y="2250100"/>
            <a:ext cx="351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Main Project</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36" name="Shape 236"/>
        <p:cNvGrpSpPr/>
        <p:nvPr/>
      </p:nvGrpSpPr>
      <p:grpSpPr>
        <a:xfrm>
          <a:off x="0" y="0"/>
          <a:ext cx="0" cy="0"/>
          <a:chOff x="0" y="0"/>
          <a:chExt cx="0" cy="0"/>
        </a:xfrm>
      </p:grpSpPr>
      <p:grpSp>
        <p:nvGrpSpPr>
          <p:cNvPr id="237" name="Google Shape;237;g358788b013c_0_0"/>
          <p:cNvGrpSpPr/>
          <p:nvPr/>
        </p:nvGrpSpPr>
        <p:grpSpPr>
          <a:xfrm>
            <a:off x="-1933673" y="-1320081"/>
            <a:ext cx="5183101" cy="5183101"/>
            <a:chOff x="4563477" y="1135844"/>
            <a:chExt cx="5183101" cy="5183101"/>
          </a:xfrm>
        </p:grpSpPr>
        <p:sp>
          <p:nvSpPr>
            <p:cNvPr id="238" name="Google Shape;238;g358788b013c_0_0"/>
            <p:cNvSpPr/>
            <p:nvPr/>
          </p:nvSpPr>
          <p:spPr>
            <a:xfrm rot="6626802">
              <a:off x="5140347" y="1712714"/>
              <a:ext cx="4029360" cy="402936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9" name="Google Shape;239;g358788b013c_0_0"/>
            <p:cNvSpPr/>
            <p:nvPr/>
          </p:nvSpPr>
          <p:spPr>
            <a:xfrm rot="5026475">
              <a:off x="5641762" y="2214130"/>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0" name="Google Shape;240;g358788b013c_0_0"/>
            <p:cNvSpPr/>
            <p:nvPr/>
          </p:nvSpPr>
          <p:spPr>
            <a:xfrm rot="2969021">
              <a:off x="6255495" y="2781410"/>
              <a:ext cx="1799082" cy="1799082"/>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g358788b013c_0_0"/>
            <p:cNvSpPr/>
            <p:nvPr/>
          </p:nvSpPr>
          <p:spPr>
            <a:xfrm rot="10347926">
              <a:off x="6795825" y="3321745"/>
              <a:ext cx="718403" cy="718403"/>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242" name="Google Shape;242;g358788b013c_0_0"/>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grpSp>
        <p:nvGrpSpPr>
          <p:cNvPr id="243" name="Google Shape;243;g358788b013c_0_0"/>
          <p:cNvGrpSpPr/>
          <p:nvPr/>
        </p:nvGrpSpPr>
        <p:grpSpPr>
          <a:xfrm>
            <a:off x="317722" y="2317398"/>
            <a:ext cx="2641826" cy="2641826"/>
            <a:chOff x="4563477" y="1135844"/>
            <a:chExt cx="5183101" cy="5183101"/>
          </a:xfrm>
        </p:grpSpPr>
        <p:sp>
          <p:nvSpPr>
            <p:cNvPr id="244" name="Google Shape;244;g358788b013c_0_0"/>
            <p:cNvSpPr/>
            <p:nvPr/>
          </p:nvSpPr>
          <p:spPr>
            <a:xfrm rot="6626802">
              <a:off x="5140347" y="1712714"/>
              <a:ext cx="4029360" cy="402936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g358788b013c_0_0"/>
            <p:cNvSpPr/>
            <p:nvPr/>
          </p:nvSpPr>
          <p:spPr>
            <a:xfrm rot="5026475">
              <a:off x="5641762" y="2214130"/>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g358788b013c_0_0"/>
            <p:cNvSpPr/>
            <p:nvPr/>
          </p:nvSpPr>
          <p:spPr>
            <a:xfrm rot="2969021">
              <a:off x="6255495" y="2781410"/>
              <a:ext cx="1799082" cy="1799082"/>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7" name="Google Shape;247;g358788b013c_0_0"/>
            <p:cNvSpPr/>
            <p:nvPr/>
          </p:nvSpPr>
          <p:spPr>
            <a:xfrm rot="10347926">
              <a:off x="6795825" y="3321745"/>
              <a:ext cx="718403" cy="718403"/>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248" name="Google Shape;248;g358788b013c_0_0"/>
          <p:cNvSpPr txBox="1"/>
          <p:nvPr>
            <p:ph type="ctrTitle"/>
          </p:nvPr>
        </p:nvSpPr>
        <p:spPr>
          <a:xfrm>
            <a:off x="2569175" y="-222812"/>
            <a:ext cx="69339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000">
                <a:solidFill>
                  <a:schemeClr val="lt1"/>
                </a:solidFill>
                <a:latin typeface="Plus Jakarta Sans"/>
                <a:ea typeface="Plus Jakarta Sans"/>
                <a:cs typeface="Plus Jakarta Sans"/>
                <a:sym typeface="Plus Jakarta Sans"/>
              </a:rPr>
              <a:t>Project Background</a:t>
            </a:r>
            <a:endParaRPr b="1" sz="3000">
              <a:solidFill>
                <a:schemeClr val="lt1"/>
              </a:solidFill>
              <a:latin typeface="Plus Jakarta Sans"/>
              <a:ea typeface="Plus Jakarta Sans"/>
              <a:cs typeface="Plus Jakarta Sans"/>
              <a:sym typeface="Plus Jakarta Sans"/>
            </a:endParaRPr>
          </a:p>
        </p:txBody>
      </p:sp>
      <p:sp>
        <p:nvSpPr>
          <p:cNvPr id="249" name="Google Shape;249;g358788b013c_0_0"/>
          <p:cNvSpPr txBox="1"/>
          <p:nvPr/>
        </p:nvSpPr>
        <p:spPr>
          <a:xfrm>
            <a:off x="2959550" y="1135000"/>
            <a:ext cx="5594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Analyze the effectiveness of each marketing channel to find out which channel is the most profitable and efficient, so that the company can allocate the marketing budget more precisely.</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53" name="Shape 253"/>
        <p:cNvGrpSpPr/>
        <p:nvPr/>
      </p:nvGrpSpPr>
      <p:grpSpPr>
        <a:xfrm>
          <a:off x="0" y="0"/>
          <a:ext cx="0" cy="0"/>
          <a:chOff x="0" y="0"/>
          <a:chExt cx="0" cy="0"/>
        </a:xfrm>
      </p:grpSpPr>
      <p:grpSp>
        <p:nvGrpSpPr>
          <p:cNvPr id="254" name="Google Shape;254;g358788b013c_0_18"/>
          <p:cNvGrpSpPr/>
          <p:nvPr/>
        </p:nvGrpSpPr>
        <p:grpSpPr>
          <a:xfrm>
            <a:off x="-2524973" y="-1350556"/>
            <a:ext cx="5183101" cy="5183101"/>
            <a:chOff x="4563477" y="1135844"/>
            <a:chExt cx="5183101" cy="5183101"/>
          </a:xfrm>
        </p:grpSpPr>
        <p:sp>
          <p:nvSpPr>
            <p:cNvPr id="255" name="Google Shape;255;g358788b013c_0_18"/>
            <p:cNvSpPr/>
            <p:nvPr/>
          </p:nvSpPr>
          <p:spPr>
            <a:xfrm rot="6626802">
              <a:off x="5140347" y="1712714"/>
              <a:ext cx="4029360" cy="402936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g358788b013c_0_18"/>
            <p:cNvSpPr/>
            <p:nvPr/>
          </p:nvSpPr>
          <p:spPr>
            <a:xfrm rot="5026475">
              <a:off x="5641762" y="2214130"/>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g358788b013c_0_18"/>
            <p:cNvSpPr/>
            <p:nvPr/>
          </p:nvSpPr>
          <p:spPr>
            <a:xfrm rot="2969021">
              <a:off x="6255495" y="2781410"/>
              <a:ext cx="1799082" cy="1799082"/>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g358788b013c_0_18"/>
            <p:cNvSpPr/>
            <p:nvPr/>
          </p:nvSpPr>
          <p:spPr>
            <a:xfrm rot="10347926">
              <a:off x="6795825" y="3321745"/>
              <a:ext cx="718403" cy="718403"/>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259" name="Google Shape;259;g358788b013c_0_18"/>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260" name="Google Shape;260;g358788b013c_0_18"/>
          <p:cNvSpPr txBox="1"/>
          <p:nvPr>
            <p:ph type="ctrTitle"/>
          </p:nvPr>
        </p:nvSpPr>
        <p:spPr>
          <a:xfrm>
            <a:off x="2136350" y="-222825"/>
            <a:ext cx="69339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3000">
                <a:solidFill>
                  <a:schemeClr val="lt1"/>
                </a:solidFill>
                <a:latin typeface="Plus Jakarta Sans"/>
                <a:ea typeface="Plus Jakarta Sans"/>
                <a:cs typeface="Plus Jakarta Sans"/>
                <a:sym typeface="Plus Jakarta Sans"/>
              </a:rPr>
              <a:t>Business Objective</a:t>
            </a:r>
            <a:endParaRPr b="1" sz="3000">
              <a:solidFill>
                <a:schemeClr val="lt1"/>
              </a:solidFill>
              <a:latin typeface="Plus Jakarta Sans"/>
              <a:ea typeface="Plus Jakarta Sans"/>
              <a:cs typeface="Plus Jakarta Sans"/>
              <a:sym typeface="Plus Jakarta Sans"/>
            </a:endParaRPr>
          </a:p>
        </p:txBody>
      </p:sp>
      <p:sp>
        <p:nvSpPr>
          <p:cNvPr id="261" name="Google Shape;261;g358788b013c_0_18"/>
          <p:cNvSpPr txBox="1"/>
          <p:nvPr/>
        </p:nvSpPr>
        <p:spPr>
          <a:xfrm>
            <a:off x="2136350" y="787500"/>
            <a:ext cx="66744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Main Objective</a:t>
            </a:r>
            <a:endParaRPr b="1"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This project aims to analyze the effectiveness of marketing channels for DataTech Solutions to identify the most profitable and efficient ones, enabling optimized budget allocation time periods (2021).</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Specific Objective</a:t>
            </a:r>
            <a:endParaRPr b="1"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To achieve the main objective, there are several specific objectives to accomplish:</a:t>
            </a:r>
            <a:endParaRPr b="0" i="0" sz="14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1. What are the average ROI, Conversion Rate, Click-Through Rate (CTR), and Engagement Score for each marketing channel ?</a:t>
            </a:r>
            <a:endParaRPr b="0" i="0" sz="14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2. Which marketing channels perform best across different customer segments?</a:t>
            </a:r>
            <a:endParaRPr b="0" i="0" sz="14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3. Which customer segments and marketing channels yield the highest ROI and Engagement Scores, as well as the best Conversion Rates?</a:t>
            </a:r>
            <a:endParaRPr b="0" i="0" sz="14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4. How does Acquisition Cost correlate with campaign outcomes such as ROI, CTR, and Conversion Rate across different channels?</a:t>
            </a:r>
            <a:endParaRPr b="0" i="0" sz="14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5. What insights can be derived from comparing channel performance metrics (ROI, Engagement Score, CTR, Conversion Rate) to optimize future campaigns?</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