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Cheddar" charset="1" panose="00000000000000000000"/>
      <p:regular r:id="rId31"/>
    </p:embeddedFont>
    <p:embeddedFont>
      <p:font typeface="Telegraf Bold" charset="1" panose="00000800000000000000"/>
      <p:regular r:id="rId32"/>
    </p:embeddedFont>
    <p:embeddedFont>
      <p:font typeface="Telegraf" charset="1" panose="00000500000000000000"/>
      <p:regular r:id="rId33"/>
    </p:embeddedFont>
    <p:embeddedFont>
      <p:font typeface="Telegraf Medium" charset="1" panose="00000600000000000000"/>
      <p:regular r:id="rId34"/>
    </p:embeddedFont>
    <p:embeddedFont>
      <p:font typeface="Arial" charset="1" panose="020B0502020202020204"/>
      <p:regular r:id="rId35"/>
    </p:embeddedFont>
    <p:embeddedFont>
      <p:font typeface="Arial Bold Italics" charset="1" panose="020B0802020202090204"/>
      <p:regular r:id="rId36"/>
    </p:embeddedFont>
    <p:embeddedFont>
      <p:font typeface="Arial Bold" charset="1" panose="020B08020202020202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Dadipp" TargetMode="External" Type="http://schemas.openxmlformats.org/officeDocument/2006/relationships/hyperlink"/></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https://github.com/Dadipp/People_Analytics" TargetMode="External" Type="http://schemas.openxmlformats.org/officeDocument/2006/relationships/hyperlink"/><Relationship Id="rId3" Target="https://github.com/Dadipp/Customer_Satisfaction_and_Sentiment_Analysis"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5338725" y="2584299"/>
            <a:ext cx="1260008" cy="1653948"/>
          </a:xfrm>
          <a:custGeom>
            <a:avLst/>
            <a:gdLst/>
            <a:ahLst/>
            <a:cxnLst/>
            <a:rect r="r" b="b" t="t" l="l"/>
            <a:pathLst>
              <a:path h="1653948" w="1260008">
                <a:moveTo>
                  <a:pt x="0" y="0"/>
                </a:moveTo>
                <a:lnTo>
                  <a:pt x="1260008" y="0"/>
                </a:lnTo>
                <a:lnTo>
                  <a:pt x="1260008" y="1653948"/>
                </a:lnTo>
                <a:lnTo>
                  <a:pt x="0" y="1653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292782" y="2932163"/>
            <a:ext cx="8694298" cy="3101340"/>
          </a:xfrm>
          <a:prstGeom prst="rect">
            <a:avLst/>
          </a:prstGeom>
        </p:spPr>
        <p:txBody>
          <a:bodyPr anchor="t" rtlCol="false" tIns="0" lIns="0" bIns="0" rIns="0">
            <a:spAutoFit/>
          </a:bodyPr>
          <a:lstStyle/>
          <a:p>
            <a:pPr algn="l">
              <a:lnSpc>
                <a:spcPts val="7560"/>
              </a:lnSpc>
            </a:pPr>
            <a:r>
              <a:rPr lang="en-US" sz="8400">
                <a:solidFill>
                  <a:srgbClr val="290606"/>
                </a:solidFill>
                <a:latin typeface="Cheddar"/>
                <a:ea typeface="Cheddar"/>
                <a:cs typeface="Cheddar"/>
                <a:sym typeface="Cheddar"/>
              </a:rPr>
              <a:t>APPROVAL CREDIT PREDICTION USING CLASSIFICATION MODEL</a:t>
            </a:r>
          </a:p>
        </p:txBody>
      </p:sp>
      <p:sp>
        <p:nvSpPr>
          <p:cNvPr name="TextBox 4" id="4"/>
          <p:cNvSpPr txBox="true"/>
          <p:nvPr/>
        </p:nvSpPr>
        <p:spPr>
          <a:xfrm rot="0">
            <a:off x="8292782" y="6706810"/>
            <a:ext cx="8694298" cy="977265"/>
          </a:xfrm>
          <a:prstGeom prst="rect">
            <a:avLst/>
          </a:prstGeom>
        </p:spPr>
        <p:txBody>
          <a:bodyPr anchor="t" rtlCol="false" tIns="0" lIns="0" bIns="0" rIns="0">
            <a:spAutoFit/>
          </a:bodyPr>
          <a:lstStyle/>
          <a:p>
            <a:pPr algn="ctr">
              <a:lnSpc>
                <a:spcPts val="3600"/>
              </a:lnSpc>
            </a:pPr>
            <a:r>
              <a:rPr lang="en-US" b="true" sz="3600">
                <a:solidFill>
                  <a:srgbClr val="211C2D"/>
                </a:solidFill>
                <a:latin typeface="Telegraf Bold"/>
                <a:ea typeface="Telegraf Bold"/>
                <a:cs typeface="Telegraf Bold"/>
                <a:sym typeface="Telegraf Bold"/>
              </a:rPr>
              <a:t>BATCH 32B | BOOTCAMP DATA SCIENCE AND DATA ANALYST</a:t>
            </a:r>
          </a:p>
        </p:txBody>
      </p:sp>
      <p:sp>
        <p:nvSpPr>
          <p:cNvPr name="TextBox 5" id="5"/>
          <p:cNvSpPr txBox="true"/>
          <p:nvPr/>
        </p:nvSpPr>
        <p:spPr>
          <a:xfrm rot="0">
            <a:off x="2112685" y="1222018"/>
            <a:ext cx="3856045" cy="322581"/>
          </a:xfrm>
          <a:prstGeom prst="rect">
            <a:avLst/>
          </a:prstGeom>
        </p:spPr>
        <p:txBody>
          <a:bodyPr anchor="t" rtlCol="false" tIns="0" lIns="0" bIns="0" rIns="0">
            <a:spAutoFit/>
          </a:bodyPr>
          <a:lstStyle/>
          <a:p>
            <a:pPr algn="l">
              <a:lnSpc>
                <a:spcPts val="2200"/>
              </a:lnSpc>
            </a:pPr>
            <a:r>
              <a:rPr lang="en-US" sz="2200" spc="107">
                <a:solidFill>
                  <a:srgbClr val="0CC0DF"/>
                </a:solidFill>
                <a:latin typeface="Telegraf"/>
                <a:ea typeface="Telegraf"/>
                <a:cs typeface="Telegraf"/>
                <a:sym typeface="Telegraf"/>
              </a:rPr>
              <a:t>DIBIMBING.ID</a:t>
            </a:r>
          </a:p>
        </p:txBody>
      </p:sp>
      <p:sp>
        <p:nvSpPr>
          <p:cNvPr name="TextBox 6" id="6"/>
          <p:cNvSpPr txBox="true"/>
          <p:nvPr/>
        </p:nvSpPr>
        <p:spPr>
          <a:xfrm rot="0">
            <a:off x="2112685" y="1616931"/>
            <a:ext cx="3856045" cy="219076"/>
          </a:xfrm>
          <a:prstGeom prst="rect">
            <a:avLst/>
          </a:prstGeom>
        </p:spPr>
        <p:txBody>
          <a:bodyPr anchor="t" rtlCol="false" tIns="0" lIns="0" bIns="0" rIns="0">
            <a:spAutoFit/>
          </a:bodyPr>
          <a:lstStyle/>
          <a:p>
            <a:pPr algn="l">
              <a:lnSpc>
                <a:spcPts val="1500"/>
              </a:lnSpc>
            </a:pPr>
            <a:r>
              <a:rPr lang="en-US" sz="1500" spc="73">
                <a:solidFill>
                  <a:srgbClr val="290606"/>
                </a:solidFill>
                <a:latin typeface="Telegraf"/>
                <a:ea typeface="Telegraf"/>
                <a:cs typeface="Telegraf"/>
                <a:sym typeface="Telegraf"/>
              </a:rPr>
              <a:t>WE LEARN FOR THE FUTURE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AutoShape 2" id="2"/>
          <p:cNvSpPr/>
          <p:nvPr/>
        </p:nvSpPr>
        <p:spPr>
          <a:xfrm>
            <a:off x="-886757" y="3754522"/>
            <a:ext cx="20061513" cy="0"/>
          </a:xfrm>
          <a:prstGeom prst="line">
            <a:avLst/>
          </a:prstGeom>
          <a:ln cap="flat" w="28575">
            <a:solidFill>
              <a:srgbClr val="02B676"/>
            </a:solidFill>
            <a:prstDash val="solid"/>
            <a:headEnd type="none" len="sm" w="sm"/>
            <a:tailEnd type="none" len="sm" w="sm"/>
          </a:ln>
        </p:spPr>
      </p:sp>
      <p:sp>
        <p:nvSpPr>
          <p:cNvPr name="TextBox 3" id="3"/>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PREPARATION</a:t>
            </a:r>
          </a:p>
        </p:txBody>
      </p:sp>
      <p:sp>
        <p:nvSpPr>
          <p:cNvPr name="TextBox 4" id="4"/>
          <p:cNvSpPr txBox="true"/>
          <p:nvPr/>
        </p:nvSpPr>
        <p:spPr>
          <a:xfrm rot="0">
            <a:off x="671028" y="4655312"/>
            <a:ext cx="3787662"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Handling missing values</a:t>
            </a:r>
          </a:p>
        </p:txBody>
      </p:sp>
      <p:sp>
        <p:nvSpPr>
          <p:cNvPr name="TextBox 5" id="5"/>
          <p:cNvSpPr txBox="true"/>
          <p:nvPr/>
        </p:nvSpPr>
        <p:spPr>
          <a:xfrm rot="0">
            <a:off x="4849333" y="4655312"/>
            <a:ext cx="3151559"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Removing Duplicate</a:t>
            </a:r>
          </a:p>
        </p:txBody>
      </p:sp>
      <p:sp>
        <p:nvSpPr>
          <p:cNvPr name="TextBox 6" id="6"/>
          <p:cNvSpPr txBox="true"/>
          <p:nvPr/>
        </p:nvSpPr>
        <p:spPr>
          <a:xfrm rot="0">
            <a:off x="9201558" y="4655312"/>
            <a:ext cx="2197323"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Outlier Check</a:t>
            </a:r>
          </a:p>
        </p:txBody>
      </p:sp>
      <p:sp>
        <p:nvSpPr>
          <p:cNvPr name="TextBox 7" id="7"/>
          <p:cNvSpPr txBox="true"/>
          <p:nvPr/>
        </p:nvSpPr>
        <p:spPr>
          <a:xfrm rot="0">
            <a:off x="13427388" y="4655312"/>
            <a:ext cx="3013984" cy="488188"/>
          </a:xfrm>
          <a:prstGeom prst="rect">
            <a:avLst/>
          </a:prstGeom>
        </p:spPr>
        <p:txBody>
          <a:bodyPr anchor="t" rtlCol="false" tIns="0" lIns="0" bIns="0" rIns="0">
            <a:spAutoFit/>
          </a:bodyPr>
          <a:lstStyle/>
          <a:p>
            <a:pPr algn="l">
              <a:lnSpc>
                <a:spcPts val="3296"/>
              </a:lnSpc>
            </a:pPr>
            <a:r>
              <a:rPr lang="en-US" sz="3200">
                <a:solidFill>
                  <a:srgbClr val="290606"/>
                </a:solidFill>
                <a:latin typeface="Cheddar"/>
                <a:ea typeface="Cheddar"/>
                <a:cs typeface="Cheddar"/>
                <a:sym typeface="Cheddar"/>
              </a:rPr>
              <a:t>Transformasi Data </a:t>
            </a:r>
          </a:p>
        </p:txBody>
      </p:sp>
      <p:sp>
        <p:nvSpPr>
          <p:cNvPr name="TextBox 8" id="8"/>
          <p:cNvSpPr txBox="true"/>
          <p:nvPr/>
        </p:nvSpPr>
        <p:spPr>
          <a:xfrm rot="0">
            <a:off x="5118626" y="5302305"/>
            <a:ext cx="2612972" cy="1184911"/>
          </a:xfrm>
          <a:prstGeom prst="rect">
            <a:avLst/>
          </a:prstGeom>
        </p:spPr>
        <p:txBody>
          <a:bodyPr anchor="t" rtlCol="false" tIns="0" lIns="0" bIns="0" rIns="0">
            <a:spAutoFit/>
          </a:bodyPr>
          <a:lstStyle/>
          <a:p>
            <a:pPr algn="ctr">
              <a:lnSpc>
                <a:spcPts val="3119"/>
              </a:lnSpc>
            </a:pPr>
            <a:r>
              <a:rPr lang="en-US" sz="1999">
                <a:solidFill>
                  <a:srgbClr val="290606"/>
                </a:solidFill>
                <a:latin typeface="Telegraf"/>
                <a:ea typeface="Telegraf"/>
                <a:cs typeface="Telegraf"/>
                <a:sym typeface="Telegraf"/>
              </a:rPr>
              <a:t>Tidak ditemukan duplicated pada dataset</a:t>
            </a:r>
          </a:p>
        </p:txBody>
      </p:sp>
      <p:sp>
        <p:nvSpPr>
          <p:cNvPr name="TextBox 9" id="9"/>
          <p:cNvSpPr txBox="true"/>
          <p:nvPr/>
        </p:nvSpPr>
        <p:spPr>
          <a:xfrm rot="0">
            <a:off x="8330509" y="5311830"/>
            <a:ext cx="3939422" cy="3184779"/>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Kolom DAYS_EMPLOYED mencatat durasi masa kerja dalam hari. Observasi menunjukkan adanya nilai ekstrem 365243, yang diinterpretasikan sebagai indikator pemohon yang telah pensiun. Nilai ini dipertahankan karena dianggap sebagai informasi yang relevan dan bukan outlier yang bersifat anomali. </a:t>
            </a:r>
          </a:p>
        </p:txBody>
      </p:sp>
      <p:sp>
        <p:nvSpPr>
          <p:cNvPr name="TextBox 10" id="10"/>
          <p:cNvSpPr txBox="true"/>
          <p:nvPr/>
        </p:nvSpPr>
        <p:spPr>
          <a:xfrm rot="0">
            <a:off x="12870005" y="5311830"/>
            <a:ext cx="4191857" cy="3889629"/>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Beberapa transformasi data dilakukan untuk meningkatkan interpretabilitas dan kualitas data. Kolom DAYS_BIRTH diubah menjadi AGE dalam satuan tahun (nilai negatif dikonversi menjadi usia positif dalam bentuk integer) agar lebih mudah dipahami dan digunakan dalam analisis. Selain itu, kolom CNT_FAM_MEMBERS yang semula bertipe float dibulatkan dan dikonversi menjadi integer</a:t>
            </a:r>
          </a:p>
        </p:txBody>
      </p:sp>
      <p:sp>
        <p:nvSpPr>
          <p:cNvPr name="TextBox 11" id="11"/>
          <p:cNvSpPr txBox="true"/>
          <p:nvPr/>
        </p:nvSpPr>
        <p:spPr>
          <a:xfrm rot="0">
            <a:off x="484182" y="5311830"/>
            <a:ext cx="4161354" cy="4946904"/>
          </a:xfrm>
          <a:prstGeom prst="rect">
            <a:avLst/>
          </a:prstGeom>
        </p:spPr>
        <p:txBody>
          <a:bodyPr anchor="t" rtlCol="false" tIns="0" lIns="0" bIns="0" rIns="0">
            <a:spAutoFit/>
          </a:bodyPr>
          <a:lstStyle/>
          <a:p>
            <a:pPr algn="just">
              <a:lnSpc>
                <a:spcPts val="2808"/>
              </a:lnSpc>
            </a:pPr>
            <a:r>
              <a:rPr lang="en-US" sz="1800">
                <a:solidFill>
                  <a:srgbClr val="290606"/>
                </a:solidFill>
                <a:latin typeface="Telegraf"/>
                <a:ea typeface="Telegraf"/>
                <a:cs typeface="Telegraf"/>
                <a:sym typeface="Telegraf"/>
              </a:rPr>
              <a:t>Kolom OCCUPATION_TYPE memiliki sekitar 30% missing values, namun kolom ini tetap mengandung informasi penting terkait profil pekerjaan pemohon. Alih-alih menghapus seluruh baris yang mengandung nilai kosong, saya memilih pendekatan imputasi berbasis modus. Sementara itu, kolom FLAG_MOBIL dihapus karena seluruh nilainya konstan, berarti tidak memberikan informasi atau variasi apapun bagi model, dan hanya menambah dimensi data secara tidak perlu</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661439" y="1773769"/>
            <a:ext cx="15173738" cy="3969718"/>
            <a:chOff x="0" y="0"/>
            <a:chExt cx="6617266" cy="1731193"/>
          </a:xfrm>
        </p:grpSpPr>
        <p:sp>
          <p:nvSpPr>
            <p:cNvPr name="Freeform 3" id="3"/>
            <p:cNvSpPr/>
            <p:nvPr/>
          </p:nvSpPr>
          <p:spPr>
            <a:xfrm flipH="false" flipV="false" rot="0">
              <a:off x="0" y="0"/>
              <a:ext cx="6617266" cy="1731194"/>
            </a:xfrm>
            <a:custGeom>
              <a:avLst/>
              <a:gdLst/>
              <a:ahLst/>
              <a:cxnLst/>
              <a:rect r="r" b="b" t="t" l="l"/>
              <a:pathLst>
                <a:path h="1731194" w="6617266">
                  <a:moveTo>
                    <a:pt x="5102" y="0"/>
                  </a:moveTo>
                  <a:lnTo>
                    <a:pt x="6612164" y="0"/>
                  </a:lnTo>
                  <a:cubicBezTo>
                    <a:pt x="6614982" y="0"/>
                    <a:pt x="6617266" y="2284"/>
                    <a:pt x="6617266" y="5102"/>
                  </a:cubicBezTo>
                  <a:lnTo>
                    <a:pt x="6617266" y="1726091"/>
                  </a:lnTo>
                  <a:cubicBezTo>
                    <a:pt x="6617266" y="1727445"/>
                    <a:pt x="6616729" y="1728742"/>
                    <a:pt x="6615771" y="1729699"/>
                  </a:cubicBezTo>
                  <a:cubicBezTo>
                    <a:pt x="6614815" y="1730656"/>
                    <a:pt x="6613516" y="1731194"/>
                    <a:pt x="6612164" y="1731194"/>
                  </a:cubicBezTo>
                  <a:lnTo>
                    <a:pt x="5102" y="1731194"/>
                  </a:lnTo>
                  <a:cubicBezTo>
                    <a:pt x="2284" y="1731194"/>
                    <a:pt x="0" y="1728909"/>
                    <a:pt x="0" y="1726091"/>
                  </a:cubicBezTo>
                  <a:lnTo>
                    <a:pt x="0" y="5102"/>
                  </a:lnTo>
                  <a:cubicBezTo>
                    <a:pt x="0" y="2284"/>
                    <a:pt x="2284" y="0"/>
                    <a:pt x="5102" y="0"/>
                  </a:cubicBezTo>
                  <a:close/>
                </a:path>
              </a:pathLst>
            </a:custGeom>
            <a:solidFill>
              <a:srgbClr val="02B676">
                <a:alpha val="69804"/>
              </a:srgbClr>
            </a:solidFill>
          </p:spPr>
        </p:sp>
        <p:sp>
          <p:nvSpPr>
            <p:cNvPr name="TextBox 4" id="4"/>
            <p:cNvSpPr txBox="true"/>
            <p:nvPr/>
          </p:nvSpPr>
          <p:spPr>
            <a:xfrm>
              <a:off x="0" y="-38100"/>
              <a:ext cx="6617266" cy="1769293"/>
            </a:xfrm>
            <a:prstGeom prst="rect">
              <a:avLst/>
            </a:prstGeom>
          </p:spPr>
          <p:txBody>
            <a:bodyPr anchor="ctr" rtlCol="false" tIns="80497" lIns="80497" bIns="80497" rIns="80497"/>
            <a:lstStyle/>
            <a:p>
              <a:pPr algn="ctr">
                <a:lnSpc>
                  <a:spcPts val="3599"/>
                </a:lnSpc>
              </a:pPr>
            </a:p>
          </p:txBody>
        </p:sp>
      </p:grpSp>
      <p:grpSp>
        <p:nvGrpSpPr>
          <p:cNvPr name="Group 5" id="5"/>
          <p:cNvGrpSpPr/>
          <p:nvPr/>
        </p:nvGrpSpPr>
        <p:grpSpPr>
          <a:xfrm rot="0">
            <a:off x="6386331" y="1304319"/>
            <a:ext cx="938900" cy="9389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grpSp>
        <p:nvGrpSpPr>
          <p:cNvPr name="Group 8" id="8"/>
          <p:cNvGrpSpPr/>
          <p:nvPr/>
        </p:nvGrpSpPr>
        <p:grpSpPr>
          <a:xfrm rot="0">
            <a:off x="1661439" y="6212937"/>
            <a:ext cx="15173738" cy="4097914"/>
            <a:chOff x="0" y="0"/>
            <a:chExt cx="6617266" cy="1787100"/>
          </a:xfrm>
        </p:grpSpPr>
        <p:sp>
          <p:nvSpPr>
            <p:cNvPr name="Freeform 9" id="9"/>
            <p:cNvSpPr/>
            <p:nvPr/>
          </p:nvSpPr>
          <p:spPr>
            <a:xfrm flipH="false" flipV="false" rot="0">
              <a:off x="0" y="0"/>
              <a:ext cx="6617266" cy="1787100"/>
            </a:xfrm>
            <a:custGeom>
              <a:avLst/>
              <a:gdLst/>
              <a:ahLst/>
              <a:cxnLst/>
              <a:rect r="r" b="b" t="t" l="l"/>
              <a:pathLst>
                <a:path h="1787100" w="6617266">
                  <a:moveTo>
                    <a:pt x="5102" y="0"/>
                  </a:moveTo>
                  <a:lnTo>
                    <a:pt x="6612164" y="0"/>
                  </a:lnTo>
                  <a:cubicBezTo>
                    <a:pt x="6614982" y="0"/>
                    <a:pt x="6617266" y="2284"/>
                    <a:pt x="6617266" y="5102"/>
                  </a:cubicBezTo>
                  <a:lnTo>
                    <a:pt x="6617266" y="1781998"/>
                  </a:lnTo>
                  <a:cubicBezTo>
                    <a:pt x="6617266" y="1783351"/>
                    <a:pt x="6616729" y="1784649"/>
                    <a:pt x="6615771" y="1785606"/>
                  </a:cubicBezTo>
                  <a:cubicBezTo>
                    <a:pt x="6614815" y="1786562"/>
                    <a:pt x="6613516" y="1787100"/>
                    <a:pt x="6612164" y="1787100"/>
                  </a:cubicBezTo>
                  <a:lnTo>
                    <a:pt x="5102" y="1787100"/>
                  </a:lnTo>
                  <a:cubicBezTo>
                    <a:pt x="2284" y="1787100"/>
                    <a:pt x="0" y="1784816"/>
                    <a:pt x="0" y="1781998"/>
                  </a:cubicBezTo>
                  <a:lnTo>
                    <a:pt x="0" y="5102"/>
                  </a:lnTo>
                  <a:cubicBezTo>
                    <a:pt x="0" y="2284"/>
                    <a:pt x="2284" y="0"/>
                    <a:pt x="5102" y="0"/>
                  </a:cubicBezTo>
                  <a:close/>
                </a:path>
              </a:pathLst>
            </a:custGeom>
            <a:solidFill>
              <a:srgbClr val="02B676">
                <a:alpha val="69804"/>
              </a:srgbClr>
            </a:solidFill>
          </p:spPr>
        </p:sp>
        <p:sp>
          <p:nvSpPr>
            <p:cNvPr name="TextBox 10" id="10"/>
            <p:cNvSpPr txBox="true"/>
            <p:nvPr/>
          </p:nvSpPr>
          <p:spPr>
            <a:xfrm>
              <a:off x="0" y="-38100"/>
              <a:ext cx="6617266" cy="1825200"/>
            </a:xfrm>
            <a:prstGeom prst="rect">
              <a:avLst/>
            </a:prstGeom>
          </p:spPr>
          <p:txBody>
            <a:bodyPr anchor="ctr" rtlCol="false" tIns="80497" lIns="80497" bIns="80497" rIns="80497"/>
            <a:lstStyle/>
            <a:p>
              <a:pPr algn="ctr">
                <a:lnSpc>
                  <a:spcPts val="3599"/>
                </a:lnSpc>
              </a:pPr>
            </a:p>
          </p:txBody>
        </p:sp>
      </p:grpSp>
      <p:grpSp>
        <p:nvGrpSpPr>
          <p:cNvPr name="Group 11" id="11"/>
          <p:cNvGrpSpPr/>
          <p:nvPr/>
        </p:nvGrpSpPr>
        <p:grpSpPr>
          <a:xfrm rot="0">
            <a:off x="6386331" y="5743487"/>
            <a:ext cx="938900" cy="93890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EBE6"/>
            </a:solidFill>
            <a:ln w="38100" cap="sq">
              <a:solidFill>
                <a:srgbClr val="292828"/>
              </a:solidFill>
              <a:prstDash val="solid"/>
              <a:miter/>
            </a:ln>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5399"/>
                </a:lnSpc>
              </a:pPr>
            </a:p>
          </p:txBody>
        </p:sp>
      </p:grpSp>
      <p:sp>
        <p:nvSpPr>
          <p:cNvPr name="Freeform 14" id="14"/>
          <p:cNvSpPr/>
          <p:nvPr/>
        </p:nvSpPr>
        <p:spPr>
          <a:xfrm flipH="false" flipV="false" rot="0">
            <a:off x="12119426" y="6954241"/>
            <a:ext cx="4451012" cy="1991438"/>
          </a:xfrm>
          <a:custGeom>
            <a:avLst/>
            <a:gdLst/>
            <a:ahLst/>
            <a:cxnLst/>
            <a:rect r="r" b="b" t="t" l="l"/>
            <a:pathLst>
              <a:path h="1991438" w="4451012">
                <a:moveTo>
                  <a:pt x="0" y="0"/>
                </a:moveTo>
                <a:lnTo>
                  <a:pt x="4451011" y="0"/>
                </a:lnTo>
                <a:lnTo>
                  <a:pt x="4451011" y="1991437"/>
                </a:lnTo>
                <a:lnTo>
                  <a:pt x="0" y="1991437"/>
                </a:lnTo>
                <a:lnTo>
                  <a:pt x="0" y="0"/>
                </a:lnTo>
                <a:close/>
              </a:path>
            </a:pathLst>
          </a:custGeom>
          <a:blipFill>
            <a:blip r:embed="rId2"/>
            <a:stretch>
              <a:fillRect l="0" t="0" r="0" b="0"/>
            </a:stretch>
          </a:blipFill>
        </p:spPr>
      </p:sp>
      <p:sp>
        <p:nvSpPr>
          <p:cNvPr name="Freeform 15" id="15"/>
          <p:cNvSpPr/>
          <p:nvPr/>
        </p:nvSpPr>
        <p:spPr>
          <a:xfrm flipH="false" flipV="false" rot="0">
            <a:off x="12005858" y="3153487"/>
            <a:ext cx="4678147" cy="1538864"/>
          </a:xfrm>
          <a:custGeom>
            <a:avLst/>
            <a:gdLst/>
            <a:ahLst/>
            <a:cxnLst/>
            <a:rect r="r" b="b" t="t" l="l"/>
            <a:pathLst>
              <a:path h="1538864" w="4678147">
                <a:moveTo>
                  <a:pt x="0" y="0"/>
                </a:moveTo>
                <a:lnTo>
                  <a:pt x="4678147" y="0"/>
                </a:lnTo>
                <a:lnTo>
                  <a:pt x="4678147" y="1538864"/>
                </a:lnTo>
                <a:lnTo>
                  <a:pt x="0" y="1538864"/>
                </a:lnTo>
                <a:lnTo>
                  <a:pt x="0" y="0"/>
                </a:lnTo>
                <a:close/>
              </a:path>
            </a:pathLst>
          </a:custGeom>
          <a:blipFill>
            <a:blip r:embed="rId3"/>
            <a:stretch>
              <a:fillRect l="0" t="0" r="0" b="0"/>
            </a:stretch>
          </a:blipFill>
        </p:spPr>
      </p:sp>
      <p:sp>
        <p:nvSpPr>
          <p:cNvPr name="Freeform 16" id="16"/>
          <p:cNvSpPr/>
          <p:nvPr/>
        </p:nvSpPr>
        <p:spPr>
          <a:xfrm flipH="false" flipV="false" rot="0">
            <a:off x="12119426" y="9038789"/>
            <a:ext cx="4451012" cy="983046"/>
          </a:xfrm>
          <a:custGeom>
            <a:avLst/>
            <a:gdLst/>
            <a:ahLst/>
            <a:cxnLst/>
            <a:rect r="r" b="b" t="t" l="l"/>
            <a:pathLst>
              <a:path h="983046" w="4451012">
                <a:moveTo>
                  <a:pt x="0" y="0"/>
                </a:moveTo>
                <a:lnTo>
                  <a:pt x="4451011" y="0"/>
                </a:lnTo>
                <a:lnTo>
                  <a:pt x="4451011" y="983046"/>
                </a:lnTo>
                <a:lnTo>
                  <a:pt x="0" y="983046"/>
                </a:lnTo>
                <a:lnTo>
                  <a:pt x="0" y="0"/>
                </a:lnTo>
                <a:close/>
              </a:path>
            </a:pathLst>
          </a:custGeom>
          <a:blipFill>
            <a:blip r:embed="rId4"/>
            <a:stretch>
              <a:fillRect l="0" t="0" r="0" b="0"/>
            </a:stretch>
          </a:blipFill>
        </p:spPr>
      </p:sp>
      <p:sp>
        <p:nvSpPr>
          <p:cNvPr name="TextBox 17" id="17"/>
          <p:cNvSpPr txBox="true"/>
          <p:nvPr/>
        </p:nvSpPr>
        <p:spPr>
          <a:xfrm rot="0">
            <a:off x="1028700" y="231169"/>
            <a:ext cx="11682817"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LABELING &amp; FEATURE ENGINEERING</a:t>
            </a:r>
          </a:p>
        </p:txBody>
      </p:sp>
      <p:sp>
        <p:nvSpPr>
          <p:cNvPr name="TextBox 18" id="18"/>
          <p:cNvSpPr txBox="true"/>
          <p:nvPr/>
        </p:nvSpPr>
        <p:spPr>
          <a:xfrm rot="0">
            <a:off x="5087099" y="2496023"/>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LABELING</a:t>
            </a:r>
          </a:p>
        </p:txBody>
      </p:sp>
      <p:sp>
        <p:nvSpPr>
          <p:cNvPr name="TextBox 19" id="19"/>
          <p:cNvSpPr txBox="true"/>
          <p:nvPr/>
        </p:nvSpPr>
        <p:spPr>
          <a:xfrm rot="0">
            <a:off x="1899258" y="3067523"/>
            <a:ext cx="9941701" cy="1920240"/>
          </a:xfrm>
          <a:prstGeom prst="rect">
            <a:avLst/>
          </a:prstGeom>
        </p:spPr>
        <p:txBody>
          <a:bodyPr anchor="t" rtlCol="false" tIns="0" lIns="0" bIns="0" rIns="0">
            <a:spAutoFit/>
          </a:bodyPr>
          <a:lstStyle/>
          <a:p>
            <a:pPr algn="just">
              <a:lnSpc>
                <a:spcPts val="2100"/>
              </a:lnSpc>
            </a:pPr>
            <a:r>
              <a:rPr lang="en-US" b="true" sz="2100" spc="102">
                <a:solidFill>
                  <a:srgbClr val="290606"/>
                </a:solidFill>
                <a:latin typeface="Telegraf Bold"/>
                <a:ea typeface="Telegraf Bold"/>
                <a:cs typeface="Telegraf Bold"/>
                <a:sym typeface="Telegraf Bold"/>
              </a:rPr>
              <a:t>Proses labeling untuk status persetujuan (approved) didasarkan pada riwayat kredit pemohon. Kriteria 'disetujui' ditetapkan bagi pemohon yang tidak menunjukkan keterlambatan pembayaran sepanjang periode observasi. Selanjutnya, label yang dihasilkan diintegrasikan ke dalam data aplikasi melalui kolom ID, memastikan setiap entri data memiliki variabel target yang siap untuk diprediksi dalam fase pemodelan.</a:t>
            </a:r>
          </a:p>
        </p:txBody>
      </p:sp>
      <p:sp>
        <p:nvSpPr>
          <p:cNvPr name="TextBox 20" id="20"/>
          <p:cNvSpPr txBox="true"/>
          <p:nvPr/>
        </p:nvSpPr>
        <p:spPr>
          <a:xfrm rot="0">
            <a:off x="5087099" y="6935191"/>
            <a:ext cx="3537364" cy="476250"/>
          </a:xfrm>
          <a:prstGeom prst="rect">
            <a:avLst/>
          </a:prstGeom>
        </p:spPr>
        <p:txBody>
          <a:bodyPr anchor="t" rtlCol="false" tIns="0" lIns="0" bIns="0" rIns="0">
            <a:spAutoFit/>
          </a:bodyPr>
          <a:lstStyle/>
          <a:p>
            <a:pPr algn="ctr">
              <a:lnSpc>
                <a:spcPts val="3000"/>
              </a:lnSpc>
            </a:pPr>
            <a:r>
              <a:rPr lang="en-US" sz="3000" spc="147">
                <a:solidFill>
                  <a:srgbClr val="290606"/>
                </a:solidFill>
                <a:latin typeface="Cheddar"/>
                <a:ea typeface="Cheddar"/>
                <a:cs typeface="Cheddar"/>
                <a:sym typeface="Cheddar"/>
              </a:rPr>
              <a:t>FEATURE ENGINEERING</a:t>
            </a:r>
          </a:p>
        </p:txBody>
      </p:sp>
      <p:sp>
        <p:nvSpPr>
          <p:cNvPr name="TextBox 21" id="21"/>
          <p:cNvSpPr txBox="true"/>
          <p:nvPr/>
        </p:nvSpPr>
        <p:spPr>
          <a:xfrm rot="0">
            <a:off x="1912985" y="7506691"/>
            <a:ext cx="9941701" cy="2720340"/>
          </a:xfrm>
          <a:prstGeom prst="rect">
            <a:avLst/>
          </a:prstGeom>
        </p:spPr>
        <p:txBody>
          <a:bodyPr anchor="t" rtlCol="false" tIns="0" lIns="0" bIns="0" rIns="0">
            <a:spAutoFit/>
          </a:bodyPr>
          <a:lstStyle/>
          <a:p>
            <a:pPr algn="just">
              <a:lnSpc>
                <a:spcPts val="2100"/>
              </a:lnSpc>
            </a:pPr>
            <a:r>
              <a:rPr lang="en-US" b="true" sz="2100" spc="102">
                <a:solidFill>
                  <a:srgbClr val="290606"/>
                </a:solidFill>
                <a:latin typeface="Telegraf Bold"/>
                <a:ea typeface="Telegraf Bold"/>
                <a:cs typeface="Telegraf Bold"/>
                <a:sym typeface="Telegraf Bold"/>
              </a:rPr>
              <a:t>Untuk mempersiapkan data ke tahap analisis lebih lanjut setelah proses labeling, dilakukan serangkaian transformasi fitur. Kolom kategorikal seperti CODE_GENDER, FLAG_OWN_CAR, dan FLAG_OWN_REALTY dikonversi menjadi representasi numerik menggunakan binary mapping. Selanjutnya, untuk memfasilitasi segmentasi dan visualisasi pada tahap EDA, dua fitur baru dibuat: income_bin (berdasarkan total pendapatan) dan AGE(usia pemohon yang dihitung dari DAYS_BIRTH) lalu age_group (pengelompokan berdasarkan usia pemohon), keduanya dikelompokkan ke dalam bins yang relevan.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57857" y="1880153"/>
            <a:ext cx="15653489" cy="8406847"/>
            <a:chOff x="0" y="0"/>
            <a:chExt cx="4122730" cy="2214149"/>
          </a:xfrm>
        </p:grpSpPr>
        <p:sp>
          <p:nvSpPr>
            <p:cNvPr name="Freeform 3" id="3"/>
            <p:cNvSpPr/>
            <p:nvPr/>
          </p:nvSpPr>
          <p:spPr>
            <a:xfrm flipH="false" flipV="false" rot="0">
              <a:off x="0" y="0"/>
              <a:ext cx="4122729" cy="2214149"/>
            </a:xfrm>
            <a:custGeom>
              <a:avLst/>
              <a:gdLst/>
              <a:ahLst/>
              <a:cxnLst/>
              <a:rect r="r" b="b" t="t" l="l"/>
              <a:pathLst>
                <a:path h="2214149" w="4122729">
                  <a:moveTo>
                    <a:pt x="9892" y="0"/>
                  </a:moveTo>
                  <a:lnTo>
                    <a:pt x="4112838" y="0"/>
                  </a:lnTo>
                  <a:cubicBezTo>
                    <a:pt x="4118301" y="0"/>
                    <a:pt x="4122729" y="4429"/>
                    <a:pt x="4122729" y="9892"/>
                  </a:cubicBezTo>
                  <a:lnTo>
                    <a:pt x="4122729" y="2204258"/>
                  </a:lnTo>
                  <a:cubicBezTo>
                    <a:pt x="4122729" y="2209721"/>
                    <a:pt x="4118301" y="2214149"/>
                    <a:pt x="4112838" y="2214149"/>
                  </a:cubicBezTo>
                  <a:lnTo>
                    <a:pt x="9892" y="2214149"/>
                  </a:lnTo>
                  <a:cubicBezTo>
                    <a:pt x="4429" y="2214149"/>
                    <a:pt x="0" y="2209721"/>
                    <a:pt x="0" y="2204258"/>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223674"/>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8811155" y="2092325"/>
            <a:ext cx="1063197" cy="1020215"/>
            <a:chOff x="0" y="0"/>
            <a:chExt cx="661303" cy="634569"/>
          </a:xfrm>
        </p:grpSpPr>
        <p:sp>
          <p:nvSpPr>
            <p:cNvPr name="Freeform 6" id="6"/>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7" id="7"/>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01</a:t>
              </a:r>
            </a:p>
          </p:txBody>
        </p:sp>
      </p:grpSp>
      <p:sp>
        <p:nvSpPr>
          <p:cNvPr name="Freeform 8" id="8"/>
          <p:cNvSpPr/>
          <p:nvPr/>
        </p:nvSpPr>
        <p:spPr>
          <a:xfrm flipH="false" flipV="false" rot="0">
            <a:off x="1028700" y="2092325"/>
            <a:ext cx="7605755" cy="4791091"/>
          </a:xfrm>
          <a:custGeom>
            <a:avLst/>
            <a:gdLst/>
            <a:ahLst/>
            <a:cxnLst/>
            <a:rect r="r" b="b" t="t" l="l"/>
            <a:pathLst>
              <a:path h="4791091" w="7605755">
                <a:moveTo>
                  <a:pt x="0" y="0"/>
                </a:moveTo>
                <a:lnTo>
                  <a:pt x="7605755" y="0"/>
                </a:lnTo>
                <a:lnTo>
                  <a:pt x="7605755" y="4791090"/>
                </a:lnTo>
                <a:lnTo>
                  <a:pt x="0" y="4791090"/>
                </a:lnTo>
                <a:lnTo>
                  <a:pt x="0" y="0"/>
                </a:lnTo>
                <a:close/>
              </a:path>
            </a:pathLst>
          </a:custGeom>
          <a:blipFill>
            <a:blip r:embed="rId2"/>
            <a:stretch>
              <a:fillRect l="0" t="-402" r="0" b="-402"/>
            </a:stretch>
          </a:blipFill>
        </p:spPr>
      </p:sp>
      <p:sp>
        <p:nvSpPr>
          <p:cNvPr name="Freeform 9" id="9"/>
          <p:cNvSpPr/>
          <p:nvPr/>
        </p:nvSpPr>
        <p:spPr>
          <a:xfrm flipH="false" flipV="false" rot="0">
            <a:off x="1028700" y="7041777"/>
            <a:ext cx="7605755" cy="2543181"/>
          </a:xfrm>
          <a:custGeom>
            <a:avLst/>
            <a:gdLst/>
            <a:ahLst/>
            <a:cxnLst/>
            <a:rect r="r" b="b" t="t" l="l"/>
            <a:pathLst>
              <a:path h="2543181" w="7605755">
                <a:moveTo>
                  <a:pt x="0" y="0"/>
                </a:moveTo>
                <a:lnTo>
                  <a:pt x="7605755" y="0"/>
                </a:lnTo>
                <a:lnTo>
                  <a:pt x="7605755" y="2543182"/>
                </a:lnTo>
                <a:lnTo>
                  <a:pt x="0" y="2543182"/>
                </a:lnTo>
                <a:lnTo>
                  <a:pt x="0" y="0"/>
                </a:lnTo>
                <a:close/>
              </a:path>
            </a:pathLst>
          </a:custGeom>
          <a:blipFill>
            <a:blip r:embed="rId3"/>
            <a:stretch>
              <a:fillRect l="-3784" t="0" r="-3784" b="0"/>
            </a:stretch>
          </a:blipFill>
        </p:spPr>
      </p:sp>
      <p:sp>
        <p:nvSpPr>
          <p:cNvPr name="TextBox 10" id="10"/>
          <p:cNvSpPr txBox="true"/>
          <p:nvPr/>
        </p:nvSpPr>
        <p:spPr>
          <a:xfrm rot="0">
            <a:off x="1028700" y="85725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11" id="11"/>
          <p:cNvSpPr txBox="true"/>
          <p:nvPr/>
        </p:nvSpPr>
        <p:spPr>
          <a:xfrm rot="0">
            <a:off x="8722805" y="3343831"/>
            <a:ext cx="7599898" cy="657682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Usia dan Kelayakan Kredit :</a:t>
            </a:r>
          </a:p>
          <a:p>
            <a:pPr algn="just" marL="453390" indent="-226695" lvl="1">
              <a:lnSpc>
                <a:spcPts val="3234"/>
              </a:lnSpc>
              <a:buFont typeface="Arial"/>
              <a:buChar char="•"/>
            </a:pPr>
            <a:r>
              <a:rPr lang="en-US" sz="2100">
                <a:solidFill>
                  <a:srgbClr val="290606"/>
                </a:solidFill>
                <a:latin typeface="Arial"/>
                <a:ea typeface="Arial"/>
                <a:cs typeface="Arial"/>
                <a:sym typeface="Arial"/>
              </a:rPr>
              <a:t>Mayoritas pemohon kredit berada dalam rentang usia 30 hingga 60 tahun, dengan konsentrasi tertinggi di sekitar usia 35-45 tahun, seperti yang terlihat pada grafik distribusi usia.</a:t>
            </a:r>
          </a:p>
          <a:p>
            <a:pPr algn="just" marL="453390" indent="-226695" lvl="1">
              <a:lnSpc>
                <a:spcPts val="3234"/>
              </a:lnSpc>
              <a:buFont typeface="Arial"/>
              <a:buChar char="•"/>
            </a:pPr>
            <a:r>
              <a:rPr lang="en-US" sz="2100">
                <a:solidFill>
                  <a:srgbClr val="290606"/>
                </a:solidFill>
                <a:latin typeface="Arial"/>
                <a:ea typeface="Arial"/>
                <a:cs typeface="Arial"/>
                <a:sym typeface="Arial"/>
              </a:rPr>
              <a:t>Tingkat persetujuan kredit (Approved_Rate) menunjukkan tren peningkatan seiring bertambahnya usia. Tingkat persetujuan berkisar dari 86.65% pada kelompok usia 20-30 tahun dan terus meningkat hingga mencapai 89.34% pada kelompok usia 60an tahun.</a:t>
            </a:r>
          </a:p>
          <a:p>
            <a:pPr algn="just" marL="453390" indent="-226695" lvl="1">
              <a:lnSpc>
                <a:spcPts val="3234"/>
              </a:lnSpc>
              <a:buFont typeface="Arial"/>
              <a:buChar char="•"/>
            </a:pPr>
            <a:r>
              <a:rPr lang="en-US" sz="2100">
                <a:solidFill>
                  <a:srgbClr val="290606"/>
                </a:solidFill>
                <a:latin typeface="Arial"/>
                <a:ea typeface="Arial"/>
                <a:cs typeface="Arial"/>
                <a:sym typeface="Arial"/>
              </a:rPr>
              <a:t>Pemohon yang berusia di atas 40 tahun secara konsisten menunjukkan tingkat kelayakan persetujuan kredit yang lebih tinggi dibandingkan dengan kelompok usia yang lebih muda. Oleh karena itu, strategi pemasaran dan penawaran produk kredit dapat lebih difokuskan pada segmen usia 40-60an tahun untuk mengoptimalkan tingkat persetujuan aplikasi.</a:t>
            </a:r>
          </a:p>
        </p:txBody>
      </p:sp>
      <p:sp>
        <p:nvSpPr>
          <p:cNvPr name="TextBox 12" id="12"/>
          <p:cNvSpPr txBox="true"/>
          <p:nvPr/>
        </p:nvSpPr>
        <p:spPr>
          <a:xfrm rot="0">
            <a:off x="10055327" y="1958975"/>
            <a:ext cx="2980497"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AGE DISTRIBUTION BY APPROVED STATUS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028700" y="1321030"/>
            <a:ext cx="15653489" cy="8965970"/>
            <a:chOff x="0" y="0"/>
            <a:chExt cx="4122730" cy="2361408"/>
          </a:xfrm>
        </p:grpSpPr>
        <p:sp>
          <p:nvSpPr>
            <p:cNvPr name="Freeform 3" id="3"/>
            <p:cNvSpPr/>
            <p:nvPr/>
          </p:nvSpPr>
          <p:spPr>
            <a:xfrm flipH="false" flipV="false" rot="0">
              <a:off x="0" y="0"/>
              <a:ext cx="4122729" cy="2361408"/>
            </a:xfrm>
            <a:custGeom>
              <a:avLst/>
              <a:gdLst/>
              <a:ahLst/>
              <a:cxnLst/>
              <a:rect r="r" b="b" t="t" l="l"/>
              <a:pathLst>
                <a:path h="2361408" w="4122729">
                  <a:moveTo>
                    <a:pt x="9892" y="0"/>
                  </a:moveTo>
                  <a:lnTo>
                    <a:pt x="4112838" y="0"/>
                  </a:lnTo>
                  <a:cubicBezTo>
                    <a:pt x="4118301" y="0"/>
                    <a:pt x="4122729" y="4429"/>
                    <a:pt x="4122729" y="9892"/>
                  </a:cubicBezTo>
                  <a:lnTo>
                    <a:pt x="4122729" y="2351516"/>
                  </a:lnTo>
                  <a:cubicBezTo>
                    <a:pt x="4122729" y="2356979"/>
                    <a:pt x="4118301" y="2361408"/>
                    <a:pt x="4112838" y="2361408"/>
                  </a:cubicBezTo>
                  <a:lnTo>
                    <a:pt x="9892" y="2361408"/>
                  </a:lnTo>
                  <a:cubicBezTo>
                    <a:pt x="4429" y="2361408"/>
                    <a:pt x="0" y="2356979"/>
                    <a:pt x="0" y="2351516"/>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370933"/>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170889" y="1533202"/>
            <a:ext cx="7722760" cy="4604696"/>
          </a:xfrm>
          <a:custGeom>
            <a:avLst/>
            <a:gdLst/>
            <a:ahLst/>
            <a:cxnLst/>
            <a:rect r="r" b="b" t="t" l="l"/>
            <a:pathLst>
              <a:path h="4604696" w="7722760">
                <a:moveTo>
                  <a:pt x="0" y="0"/>
                </a:moveTo>
                <a:lnTo>
                  <a:pt x="7722760" y="0"/>
                </a:lnTo>
                <a:lnTo>
                  <a:pt x="7722760" y="4604696"/>
                </a:lnTo>
                <a:lnTo>
                  <a:pt x="0" y="4604696"/>
                </a:lnTo>
                <a:lnTo>
                  <a:pt x="0" y="0"/>
                </a:lnTo>
                <a:close/>
              </a:path>
            </a:pathLst>
          </a:custGeom>
          <a:blipFill>
            <a:blip r:embed="rId2"/>
            <a:stretch>
              <a:fillRect l="0" t="0" r="0" b="0"/>
            </a:stretch>
          </a:blipFill>
        </p:spPr>
      </p:sp>
      <p:sp>
        <p:nvSpPr>
          <p:cNvPr name="TextBox 6" id="6"/>
          <p:cNvSpPr txBox="true"/>
          <p:nvPr/>
        </p:nvSpPr>
        <p:spPr>
          <a:xfrm rot="0">
            <a:off x="1028700" y="24788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7" id="7"/>
          <p:cNvSpPr txBox="true"/>
          <p:nvPr/>
        </p:nvSpPr>
        <p:spPr>
          <a:xfrm rot="0">
            <a:off x="8981999" y="2787189"/>
            <a:ext cx="7599898" cy="6986397"/>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Jenis Pekerjaan dan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Mayoritas pemohon kredit berasal dari kelompok pekerjaan Working, diikuti oleh Commercial associate dan Pensioner.</a:t>
            </a:r>
          </a:p>
          <a:p>
            <a:pPr algn="just" marL="453390" indent="-226695" lvl="1">
              <a:lnSpc>
                <a:spcPts val="3234"/>
              </a:lnSpc>
              <a:buFont typeface="Arial"/>
              <a:buChar char="•"/>
            </a:pPr>
            <a:r>
              <a:rPr lang="en-US" sz="2100">
                <a:solidFill>
                  <a:srgbClr val="290606"/>
                </a:solidFill>
                <a:latin typeface="Arial"/>
                <a:ea typeface="Arial"/>
                <a:cs typeface="Arial"/>
                <a:sym typeface="Arial"/>
              </a:rPr>
              <a:t>Tingkat persetujuan kredit (Approved Rate) secara umum tinggi di hampir semua kategori pekerjaan. Kelompok State servant dan Pensioner menunjukkan stabilitas penghasilan yang cenderung mendukung tingkat persetujuan yang baik.</a:t>
            </a:r>
          </a:p>
          <a:p>
            <a:pPr algn="just" marL="453390" indent="-226695" lvl="1">
              <a:lnSpc>
                <a:spcPts val="3234"/>
              </a:lnSpc>
              <a:buFont typeface="Arial"/>
              <a:buChar char="•"/>
            </a:pPr>
            <a:r>
              <a:rPr lang="en-US" sz="2100">
                <a:solidFill>
                  <a:srgbClr val="290606"/>
                </a:solidFill>
                <a:latin typeface="Arial"/>
                <a:ea typeface="Arial"/>
                <a:cs typeface="Arial"/>
                <a:sym typeface="Arial"/>
              </a:rPr>
              <a:t>Kategori Student memiliki jumlah pemohon yang sangat kecil dan tingkat persetujuan yang rendah. Hal ini kemungkinan besar disebabkan tidak ada nya penghasilan tetap atau riwayat kredit yang minim.</a:t>
            </a:r>
          </a:p>
          <a:p>
            <a:pPr algn="just" marL="453390" indent="-226695" lvl="1">
              <a:lnSpc>
                <a:spcPts val="3234"/>
              </a:lnSpc>
              <a:buFont typeface="Arial"/>
              <a:buChar char="•"/>
            </a:pPr>
            <a:r>
              <a:rPr lang="en-US" sz="2100">
                <a:solidFill>
                  <a:srgbClr val="290606"/>
                </a:solidFill>
                <a:latin typeface="Arial"/>
                <a:ea typeface="Arial"/>
                <a:cs typeface="Arial"/>
                <a:sym typeface="Arial"/>
              </a:rPr>
              <a:t>Meskipun kelompok Working mendominasi jumlah pemohon, tingkat penolakan di kategori ini juga relatif tinggi. Ini menunjukkan perlunya analisis risiko yang lebih mendalam dan spesifik terhadap pemohon dari kategori Working untuk mengidentifikasi faktor-faktor yang berkontribusi pada penolakan.</a:t>
            </a:r>
          </a:p>
        </p:txBody>
      </p:sp>
      <p:sp>
        <p:nvSpPr>
          <p:cNvPr name="TextBox 8" id="8"/>
          <p:cNvSpPr txBox="true"/>
          <p:nvPr/>
        </p:nvSpPr>
        <p:spPr>
          <a:xfrm rot="0">
            <a:off x="10220335" y="1399852"/>
            <a:ext cx="4113693"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Distrib</a:t>
            </a:r>
            <a:r>
              <a:rPr lang="en-US" sz="3000">
                <a:solidFill>
                  <a:srgbClr val="000000"/>
                </a:solidFill>
                <a:latin typeface="Cheddar"/>
                <a:ea typeface="Cheddar"/>
                <a:cs typeface="Cheddar"/>
                <a:sym typeface="Cheddar"/>
              </a:rPr>
              <a:t>UTION OF APPROVED CREDIT BASED ON INCOME TYPE</a:t>
            </a:r>
          </a:p>
        </p:txBody>
      </p:sp>
      <p:grpSp>
        <p:nvGrpSpPr>
          <p:cNvPr name="Group 9" id="9"/>
          <p:cNvGrpSpPr/>
          <p:nvPr/>
        </p:nvGrpSpPr>
        <p:grpSpPr>
          <a:xfrm rot="0">
            <a:off x="9023788" y="1533202"/>
            <a:ext cx="1063197" cy="1020215"/>
            <a:chOff x="0" y="0"/>
            <a:chExt cx="661303" cy="634569"/>
          </a:xfrm>
        </p:grpSpPr>
        <p:sp>
          <p:nvSpPr>
            <p:cNvPr name="Freeform 10" id="10"/>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1" id="11"/>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02</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028700" y="1321030"/>
            <a:ext cx="15653489" cy="8965970"/>
            <a:chOff x="0" y="0"/>
            <a:chExt cx="4122730" cy="2361408"/>
          </a:xfrm>
        </p:grpSpPr>
        <p:sp>
          <p:nvSpPr>
            <p:cNvPr name="Freeform 3" id="3"/>
            <p:cNvSpPr/>
            <p:nvPr/>
          </p:nvSpPr>
          <p:spPr>
            <a:xfrm flipH="false" flipV="false" rot="0">
              <a:off x="0" y="0"/>
              <a:ext cx="4122729" cy="2361408"/>
            </a:xfrm>
            <a:custGeom>
              <a:avLst/>
              <a:gdLst/>
              <a:ahLst/>
              <a:cxnLst/>
              <a:rect r="r" b="b" t="t" l="l"/>
              <a:pathLst>
                <a:path h="2361408" w="4122729">
                  <a:moveTo>
                    <a:pt x="9892" y="0"/>
                  </a:moveTo>
                  <a:lnTo>
                    <a:pt x="4112838" y="0"/>
                  </a:lnTo>
                  <a:cubicBezTo>
                    <a:pt x="4118301" y="0"/>
                    <a:pt x="4122729" y="4429"/>
                    <a:pt x="4122729" y="9892"/>
                  </a:cubicBezTo>
                  <a:lnTo>
                    <a:pt x="4122729" y="2351516"/>
                  </a:lnTo>
                  <a:cubicBezTo>
                    <a:pt x="4122729" y="2356979"/>
                    <a:pt x="4118301" y="2361408"/>
                    <a:pt x="4112838" y="2361408"/>
                  </a:cubicBezTo>
                  <a:lnTo>
                    <a:pt x="9892" y="2361408"/>
                  </a:lnTo>
                  <a:cubicBezTo>
                    <a:pt x="4429" y="2361408"/>
                    <a:pt x="0" y="2356979"/>
                    <a:pt x="0" y="2351516"/>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370933"/>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222524" y="1533202"/>
            <a:ext cx="7632921" cy="4560670"/>
          </a:xfrm>
          <a:custGeom>
            <a:avLst/>
            <a:gdLst/>
            <a:ahLst/>
            <a:cxnLst/>
            <a:rect r="r" b="b" t="t" l="l"/>
            <a:pathLst>
              <a:path h="4560670" w="7632921">
                <a:moveTo>
                  <a:pt x="0" y="0"/>
                </a:moveTo>
                <a:lnTo>
                  <a:pt x="7632920" y="0"/>
                </a:lnTo>
                <a:lnTo>
                  <a:pt x="7632920" y="4560670"/>
                </a:lnTo>
                <a:lnTo>
                  <a:pt x="0" y="4560670"/>
                </a:lnTo>
                <a:lnTo>
                  <a:pt x="0" y="0"/>
                </a:lnTo>
                <a:close/>
              </a:path>
            </a:pathLst>
          </a:custGeom>
          <a:blipFill>
            <a:blip r:embed="rId2"/>
            <a:stretch>
              <a:fillRect l="0" t="0" r="0" b="0"/>
            </a:stretch>
          </a:blipFill>
        </p:spPr>
      </p:sp>
      <p:sp>
        <p:nvSpPr>
          <p:cNvPr name="TextBox 6" id="6"/>
          <p:cNvSpPr txBox="true"/>
          <p:nvPr/>
        </p:nvSpPr>
        <p:spPr>
          <a:xfrm rot="0">
            <a:off x="1028700" y="24788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7" id="7"/>
          <p:cNvSpPr txBox="true"/>
          <p:nvPr/>
        </p:nvSpPr>
        <p:spPr>
          <a:xfrm rot="0">
            <a:off x="8981999" y="2787189"/>
            <a:ext cx="7599898" cy="6986397"/>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Jenis Pekerjaan dan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Mayoritas pemohon kredit berasal dari kelompok pendidikan Secondary / secondary special dan Higher education. Kelompok dengan pendidikan menengah menunjukkan jumlah pengajuan tertinggi, disusul oleh pendidikan tinggi.</a:t>
            </a:r>
          </a:p>
          <a:p>
            <a:pPr algn="just" marL="453390" indent="-226695" lvl="1">
              <a:lnSpc>
                <a:spcPts val="3234"/>
              </a:lnSpc>
              <a:buFont typeface="Arial"/>
              <a:buChar char="•"/>
            </a:pPr>
            <a:r>
              <a:rPr lang="en-US" sz="2100">
                <a:solidFill>
                  <a:srgbClr val="290606"/>
                </a:solidFill>
                <a:latin typeface="Arial"/>
                <a:ea typeface="Arial"/>
                <a:cs typeface="Arial"/>
                <a:sym typeface="Arial"/>
              </a:rPr>
              <a:t>Tingkat persetujuan kredit cukup tinggi di hampir semua jenjang pendidikan, terutama pada kelompok Higher education dan Secondary special, yang mencerminkan bahwa tingkat pendidikan turut memengaruhi persepsi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Meskipun jumlah pemohon dari kategori Incomplete higher, Lower secondary, dan Academic degree relatif kecil, tingkat persetujuannya tetap stabil. </a:t>
            </a:r>
          </a:p>
          <a:p>
            <a:pPr algn="just" marL="453390" indent="-226695" lvl="1">
              <a:lnSpc>
                <a:spcPts val="3234"/>
              </a:lnSpc>
              <a:buFont typeface="Arial"/>
              <a:buChar char="•"/>
            </a:pPr>
            <a:r>
              <a:rPr lang="en-US" sz="2100">
                <a:solidFill>
                  <a:srgbClr val="290606"/>
                </a:solidFill>
                <a:latin typeface="Arial"/>
                <a:ea typeface="Arial"/>
                <a:cs typeface="Arial"/>
                <a:sym typeface="Arial"/>
              </a:rPr>
              <a:t>Dengan demikian, strategi pemasaran kredit dapat difokuskan pada segmen dengan pendidikan menengah dan tinggi karena mencakup mayoritas pemohon serta memiliki potensi persetujuan kredit yang tinggi.</a:t>
            </a:r>
          </a:p>
        </p:txBody>
      </p:sp>
      <p:sp>
        <p:nvSpPr>
          <p:cNvPr name="TextBox 8" id="8"/>
          <p:cNvSpPr txBox="true"/>
          <p:nvPr/>
        </p:nvSpPr>
        <p:spPr>
          <a:xfrm rot="0">
            <a:off x="10207197" y="1399852"/>
            <a:ext cx="4744098"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Distrib</a:t>
            </a:r>
            <a:r>
              <a:rPr lang="en-US" sz="3000">
                <a:solidFill>
                  <a:srgbClr val="000000"/>
                </a:solidFill>
                <a:latin typeface="Cheddar"/>
                <a:ea typeface="Cheddar"/>
                <a:cs typeface="Cheddar"/>
                <a:sym typeface="Cheddar"/>
              </a:rPr>
              <a:t>UTION OF APPROVED CREDIT BASED ON EDUCATION LEVEL</a:t>
            </a:r>
          </a:p>
        </p:txBody>
      </p:sp>
      <p:grpSp>
        <p:nvGrpSpPr>
          <p:cNvPr name="Group 9" id="9"/>
          <p:cNvGrpSpPr/>
          <p:nvPr/>
        </p:nvGrpSpPr>
        <p:grpSpPr>
          <a:xfrm rot="0">
            <a:off x="9144000" y="1533202"/>
            <a:ext cx="1063197" cy="1020215"/>
            <a:chOff x="0" y="0"/>
            <a:chExt cx="661303" cy="634569"/>
          </a:xfrm>
        </p:grpSpPr>
        <p:sp>
          <p:nvSpPr>
            <p:cNvPr name="Freeform 10" id="10"/>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1" id="11"/>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03</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56771" y="1321030"/>
            <a:ext cx="16269566" cy="8965970"/>
            <a:chOff x="0" y="0"/>
            <a:chExt cx="4284989" cy="2361408"/>
          </a:xfrm>
        </p:grpSpPr>
        <p:sp>
          <p:nvSpPr>
            <p:cNvPr name="Freeform 3" id="3"/>
            <p:cNvSpPr/>
            <p:nvPr/>
          </p:nvSpPr>
          <p:spPr>
            <a:xfrm flipH="false" flipV="false" rot="0">
              <a:off x="0" y="0"/>
              <a:ext cx="4284988" cy="2361408"/>
            </a:xfrm>
            <a:custGeom>
              <a:avLst/>
              <a:gdLst/>
              <a:ahLst/>
              <a:cxnLst/>
              <a:rect r="r" b="b" t="t" l="l"/>
              <a:pathLst>
                <a:path h="2361408" w="4284988">
                  <a:moveTo>
                    <a:pt x="9517" y="0"/>
                  </a:moveTo>
                  <a:lnTo>
                    <a:pt x="4275472" y="0"/>
                  </a:lnTo>
                  <a:cubicBezTo>
                    <a:pt x="4280727" y="0"/>
                    <a:pt x="4284988" y="4261"/>
                    <a:pt x="4284988" y="9517"/>
                  </a:cubicBezTo>
                  <a:lnTo>
                    <a:pt x="4284988" y="2351891"/>
                  </a:lnTo>
                  <a:cubicBezTo>
                    <a:pt x="4284988" y="2357147"/>
                    <a:pt x="4280727" y="2361408"/>
                    <a:pt x="4275472" y="2361408"/>
                  </a:cubicBezTo>
                  <a:lnTo>
                    <a:pt x="9517" y="2361408"/>
                  </a:lnTo>
                  <a:cubicBezTo>
                    <a:pt x="4261" y="2361408"/>
                    <a:pt x="0" y="2357147"/>
                    <a:pt x="0" y="2351891"/>
                  </a:cubicBezTo>
                  <a:lnTo>
                    <a:pt x="0" y="9517"/>
                  </a:lnTo>
                  <a:cubicBezTo>
                    <a:pt x="0" y="4261"/>
                    <a:pt x="4261" y="0"/>
                    <a:pt x="9517" y="0"/>
                  </a:cubicBezTo>
                  <a:close/>
                </a:path>
              </a:pathLst>
            </a:custGeom>
            <a:solidFill>
              <a:srgbClr val="02B676">
                <a:alpha val="14902"/>
              </a:srgbClr>
            </a:solidFill>
          </p:spPr>
        </p:sp>
        <p:sp>
          <p:nvSpPr>
            <p:cNvPr name="TextBox 4" id="4"/>
            <p:cNvSpPr txBox="true"/>
            <p:nvPr/>
          </p:nvSpPr>
          <p:spPr>
            <a:xfrm>
              <a:off x="0" y="-9525"/>
              <a:ext cx="4284989" cy="2370933"/>
            </a:xfrm>
            <a:prstGeom prst="rect">
              <a:avLst/>
            </a:prstGeom>
          </p:spPr>
          <p:txBody>
            <a:bodyPr anchor="ctr" rtlCol="false" tIns="50800" lIns="50800" bIns="50800" rIns="50800"/>
            <a:lstStyle/>
            <a:p>
              <a:pPr algn="ctr">
                <a:lnSpc>
                  <a:spcPts val="2266"/>
                </a:lnSpc>
              </a:pPr>
            </a:p>
            <a:p>
              <a:pPr algn="ctr">
                <a:lnSpc>
                  <a:spcPts val="2266"/>
                </a:lnSpc>
              </a:pPr>
            </a:p>
          </p:txBody>
        </p:sp>
      </p:grpSp>
      <p:grpSp>
        <p:nvGrpSpPr>
          <p:cNvPr name="Group 5" id="5"/>
          <p:cNvGrpSpPr/>
          <p:nvPr/>
        </p:nvGrpSpPr>
        <p:grpSpPr>
          <a:xfrm rot="0">
            <a:off x="11734466" y="1533202"/>
            <a:ext cx="1077524" cy="1005887"/>
            <a:chOff x="0" y="0"/>
            <a:chExt cx="670215" cy="625657"/>
          </a:xfrm>
        </p:grpSpPr>
        <p:sp>
          <p:nvSpPr>
            <p:cNvPr name="Freeform 6" id="6"/>
            <p:cNvSpPr/>
            <p:nvPr/>
          </p:nvSpPr>
          <p:spPr>
            <a:xfrm flipH="false" flipV="false" rot="0">
              <a:off x="0" y="0"/>
              <a:ext cx="670215" cy="625657"/>
            </a:xfrm>
            <a:custGeom>
              <a:avLst/>
              <a:gdLst/>
              <a:ahLst/>
              <a:cxnLst/>
              <a:rect r="r" b="b" t="t" l="l"/>
              <a:pathLst>
                <a:path h="625657" w="670215">
                  <a:moveTo>
                    <a:pt x="136513" y="0"/>
                  </a:moveTo>
                  <a:lnTo>
                    <a:pt x="533702" y="0"/>
                  </a:lnTo>
                  <a:cubicBezTo>
                    <a:pt x="609096" y="0"/>
                    <a:pt x="670215" y="61119"/>
                    <a:pt x="670215" y="136513"/>
                  </a:cubicBezTo>
                  <a:lnTo>
                    <a:pt x="670215" y="489144"/>
                  </a:lnTo>
                  <a:cubicBezTo>
                    <a:pt x="670215" y="564538"/>
                    <a:pt x="609096" y="625657"/>
                    <a:pt x="533702" y="625657"/>
                  </a:cubicBezTo>
                  <a:lnTo>
                    <a:pt x="136513" y="625657"/>
                  </a:lnTo>
                  <a:cubicBezTo>
                    <a:pt x="61119" y="625657"/>
                    <a:pt x="0" y="564538"/>
                    <a:pt x="0" y="489144"/>
                  </a:cubicBezTo>
                  <a:lnTo>
                    <a:pt x="0" y="136513"/>
                  </a:lnTo>
                  <a:cubicBezTo>
                    <a:pt x="0" y="61119"/>
                    <a:pt x="61119" y="0"/>
                    <a:pt x="136513" y="0"/>
                  </a:cubicBezTo>
                  <a:close/>
                </a:path>
              </a:pathLst>
            </a:custGeom>
            <a:solidFill>
              <a:srgbClr val="02B676"/>
            </a:solidFill>
          </p:spPr>
        </p:sp>
        <p:sp>
          <p:nvSpPr>
            <p:cNvPr name="TextBox 7" id="7"/>
            <p:cNvSpPr txBox="true"/>
            <p:nvPr/>
          </p:nvSpPr>
          <p:spPr>
            <a:xfrm>
              <a:off x="0" y="-28575"/>
              <a:ext cx="670215" cy="654232"/>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04</a:t>
              </a:r>
            </a:p>
          </p:txBody>
        </p:sp>
      </p:grpSp>
      <p:sp>
        <p:nvSpPr>
          <p:cNvPr name="Freeform 8" id="8"/>
          <p:cNvSpPr/>
          <p:nvPr/>
        </p:nvSpPr>
        <p:spPr>
          <a:xfrm flipH="false" flipV="false" rot="0">
            <a:off x="1028700" y="1533202"/>
            <a:ext cx="4937954" cy="3814548"/>
          </a:xfrm>
          <a:custGeom>
            <a:avLst/>
            <a:gdLst/>
            <a:ahLst/>
            <a:cxnLst/>
            <a:rect r="r" b="b" t="t" l="l"/>
            <a:pathLst>
              <a:path h="3814548" w="4937954">
                <a:moveTo>
                  <a:pt x="0" y="0"/>
                </a:moveTo>
                <a:lnTo>
                  <a:pt x="4937954" y="0"/>
                </a:lnTo>
                <a:lnTo>
                  <a:pt x="4937954" y="3814548"/>
                </a:lnTo>
                <a:lnTo>
                  <a:pt x="0" y="3814548"/>
                </a:lnTo>
                <a:lnTo>
                  <a:pt x="0" y="0"/>
                </a:lnTo>
                <a:close/>
              </a:path>
            </a:pathLst>
          </a:custGeom>
          <a:blipFill>
            <a:blip r:embed="rId2"/>
            <a:stretch>
              <a:fillRect l="0" t="0" r="0" b="0"/>
            </a:stretch>
          </a:blipFill>
        </p:spPr>
      </p:sp>
      <p:sp>
        <p:nvSpPr>
          <p:cNvPr name="Freeform 9" id="9"/>
          <p:cNvSpPr/>
          <p:nvPr/>
        </p:nvSpPr>
        <p:spPr>
          <a:xfrm flipH="false" flipV="false" rot="0">
            <a:off x="5966654" y="1533202"/>
            <a:ext cx="5493726" cy="3814548"/>
          </a:xfrm>
          <a:custGeom>
            <a:avLst/>
            <a:gdLst/>
            <a:ahLst/>
            <a:cxnLst/>
            <a:rect r="r" b="b" t="t" l="l"/>
            <a:pathLst>
              <a:path h="3814548" w="5493726">
                <a:moveTo>
                  <a:pt x="0" y="0"/>
                </a:moveTo>
                <a:lnTo>
                  <a:pt x="5493726" y="0"/>
                </a:lnTo>
                <a:lnTo>
                  <a:pt x="5493726" y="3814548"/>
                </a:lnTo>
                <a:lnTo>
                  <a:pt x="0" y="3814548"/>
                </a:lnTo>
                <a:lnTo>
                  <a:pt x="0" y="0"/>
                </a:lnTo>
                <a:close/>
              </a:path>
            </a:pathLst>
          </a:custGeom>
          <a:blipFill>
            <a:blip r:embed="rId3"/>
            <a:stretch>
              <a:fillRect l="0" t="0" r="0" b="0"/>
            </a:stretch>
          </a:blipFill>
        </p:spPr>
      </p:sp>
      <p:sp>
        <p:nvSpPr>
          <p:cNvPr name="TextBox 10" id="10"/>
          <p:cNvSpPr txBox="true"/>
          <p:nvPr/>
        </p:nvSpPr>
        <p:spPr>
          <a:xfrm rot="0">
            <a:off x="1028700" y="24788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11" id="11"/>
          <p:cNvSpPr txBox="true"/>
          <p:nvPr/>
        </p:nvSpPr>
        <p:spPr>
          <a:xfrm rot="0">
            <a:off x="11734466" y="2562902"/>
            <a:ext cx="5311769" cy="330022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Gender dan Kelayakan Kredit :</a:t>
            </a:r>
          </a:p>
          <a:p>
            <a:pPr algn="just" marL="453390" indent="-226695" lvl="1">
              <a:lnSpc>
                <a:spcPts val="3234"/>
              </a:lnSpc>
              <a:buFont typeface="Arial"/>
              <a:buChar char="•"/>
            </a:pPr>
            <a:r>
              <a:rPr lang="en-US" sz="2100">
                <a:solidFill>
                  <a:srgbClr val="290606"/>
                </a:solidFill>
                <a:latin typeface="Arial"/>
                <a:ea typeface="Arial"/>
                <a:cs typeface="Arial"/>
                <a:sym typeface="Arial"/>
              </a:rPr>
              <a:t>Perempuan memiliki tingkat persetujuan aplikasi yang lebih tinggi (88.71%) dibandingkan laki-laki (87.25%).</a:t>
            </a:r>
          </a:p>
          <a:p>
            <a:pPr algn="just" marL="453390" indent="-226695" lvl="1">
              <a:lnSpc>
                <a:spcPts val="3234"/>
              </a:lnSpc>
              <a:buFont typeface="Arial"/>
              <a:buChar char="•"/>
            </a:pPr>
            <a:r>
              <a:rPr lang="en-US" sz="2100">
                <a:solidFill>
                  <a:srgbClr val="290606"/>
                </a:solidFill>
                <a:latin typeface="Arial"/>
                <a:ea typeface="Arial"/>
                <a:cs typeface="Arial"/>
                <a:sym typeface="Arial"/>
              </a:rPr>
              <a:t>Grafik menunjukkan bahwa jumlah pemohon perempuan juga jauh lebih banyak dibandingkan laki-laki.</a:t>
            </a:r>
          </a:p>
        </p:txBody>
      </p:sp>
      <p:sp>
        <p:nvSpPr>
          <p:cNvPr name="TextBox 12" id="12"/>
          <p:cNvSpPr txBox="true"/>
          <p:nvPr/>
        </p:nvSpPr>
        <p:spPr>
          <a:xfrm rot="0">
            <a:off x="12811990" y="1674196"/>
            <a:ext cx="2980497"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GENDER VS APPROVAL</a:t>
            </a:r>
          </a:p>
        </p:txBody>
      </p:sp>
      <p:sp>
        <p:nvSpPr>
          <p:cNvPr name="TextBox 13" id="13"/>
          <p:cNvSpPr txBox="true"/>
          <p:nvPr/>
        </p:nvSpPr>
        <p:spPr>
          <a:xfrm rot="0">
            <a:off x="1028700" y="5886936"/>
            <a:ext cx="16017535" cy="3300222"/>
          </a:xfrm>
          <a:prstGeom prst="rect">
            <a:avLst/>
          </a:prstGeom>
        </p:spPr>
        <p:txBody>
          <a:bodyPr anchor="t" rtlCol="false" tIns="0" lIns="0" bIns="0" rIns="0">
            <a:spAutoFit/>
          </a:bodyPr>
          <a:lstStyle/>
          <a:p>
            <a:pPr algn="just" marL="453390" indent="-226695" lvl="1">
              <a:lnSpc>
                <a:spcPts val="3234"/>
              </a:lnSpc>
              <a:buFont typeface="Arial"/>
              <a:buChar char="•"/>
            </a:pPr>
            <a:r>
              <a:rPr lang="en-US" sz="2100">
                <a:solidFill>
                  <a:srgbClr val="290606"/>
                </a:solidFill>
                <a:latin typeface="Arial"/>
                <a:ea typeface="Arial"/>
                <a:cs typeface="Arial"/>
                <a:sym typeface="Arial"/>
              </a:rPr>
              <a:t>Meskipun secara jumlah absolut perempuan mendominasi persetujuan, secara proporsional pun p</a:t>
            </a:r>
            <a:r>
              <a:rPr lang="en-US" sz="2100">
                <a:solidFill>
                  <a:srgbClr val="290606"/>
                </a:solidFill>
                <a:latin typeface="Arial"/>
                <a:ea typeface="Arial"/>
                <a:cs typeface="Arial"/>
                <a:sym typeface="Arial"/>
              </a:rPr>
              <a:t>erempuan tetap unggul dalam tingkat persetujuan.</a:t>
            </a:r>
          </a:p>
          <a:p>
            <a:pPr algn="just" marL="453390" indent="-226695" lvl="1">
              <a:lnSpc>
                <a:spcPts val="3234"/>
              </a:lnSpc>
              <a:buFont typeface="Arial"/>
              <a:buChar char="•"/>
            </a:pPr>
            <a:r>
              <a:rPr lang="en-US" sz="2100">
                <a:solidFill>
                  <a:srgbClr val="290606"/>
                </a:solidFill>
                <a:latin typeface="Arial"/>
                <a:ea typeface="Arial"/>
                <a:cs typeface="Arial"/>
                <a:sym typeface="Arial"/>
              </a:rPr>
              <a:t>Hal ini mengindikasikan bahwa gender</a:t>
            </a:r>
            <a:r>
              <a:rPr lang="en-US" sz="2100">
                <a:solidFill>
                  <a:srgbClr val="290606"/>
                </a:solidFill>
                <a:latin typeface="Arial"/>
                <a:ea typeface="Arial"/>
                <a:cs typeface="Arial"/>
                <a:sym typeface="Arial"/>
              </a:rPr>
              <a:t> berpengaruh terhadap persetujuan aplikasi. Perempuan cenderung memiliki profil risiko yang lebih rendah atau lebih sesuai dengan kriteria penilaian kelayakan kredit dalam dataset ini.</a:t>
            </a:r>
          </a:p>
          <a:p>
            <a:pPr algn="just" marL="453390" indent="-226695" lvl="1">
              <a:lnSpc>
                <a:spcPts val="3234"/>
              </a:lnSpc>
              <a:buFont typeface="Arial"/>
              <a:buChar char="•"/>
            </a:pPr>
            <a:r>
              <a:rPr lang="en-US" sz="2100">
                <a:solidFill>
                  <a:srgbClr val="290606"/>
                </a:solidFill>
                <a:latin typeface="Arial"/>
                <a:ea typeface="Arial"/>
                <a:cs typeface="Arial"/>
                <a:sym typeface="Arial"/>
              </a:rPr>
              <a:t>Menariknya, meskipun pendapatan rata-rata laki-laki lebih tinggi, hal tersebut tidak berbanding lurus dengan tingkat persetujuan. Ini menunjukkan bahwa faktor lain seperti stabilitas pekerjaan, riwayat pembayaran, atau rasio beban utang lebih memengaruhi keputusan persetujuan kredit.</a:t>
            </a:r>
          </a:p>
          <a:p>
            <a:pPr algn="just">
              <a:lnSpc>
                <a:spcPts val="3234"/>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028700" y="1221093"/>
            <a:ext cx="15925709" cy="9065907"/>
            <a:chOff x="0" y="0"/>
            <a:chExt cx="4194425" cy="2387728"/>
          </a:xfrm>
        </p:grpSpPr>
        <p:sp>
          <p:nvSpPr>
            <p:cNvPr name="Freeform 3" id="3"/>
            <p:cNvSpPr/>
            <p:nvPr/>
          </p:nvSpPr>
          <p:spPr>
            <a:xfrm flipH="false" flipV="false" rot="0">
              <a:off x="0" y="0"/>
              <a:ext cx="4194425" cy="2387728"/>
            </a:xfrm>
            <a:custGeom>
              <a:avLst/>
              <a:gdLst/>
              <a:ahLst/>
              <a:cxnLst/>
              <a:rect r="r" b="b" t="t" l="l"/>
              <a:pathLst>
                <a:path h="2387728" w="4194425">
                  <a:moveTo>
                    <a:pt x="9723" y="0"/>
                  </a:moveTo>
                  <a:lnTo>
                    <a:pt x="4184703" y="0"/>
                  </a:lnTo>
                  <a:cubicBezTo>
                    <a:pt x="4187281" y="0"/>
                    <a:pt x="4189754" y="1024"/>
                    <a:pt x="4191578" y="2848"/>
                  </a:cubicBezTo>
                  <a:cubicBezTo>
                    <a:pt x="4193401" y="4671"/>
                    <a:pt x="4194425" y="7144"/>
                    <a:pt x="4194425" y="9723"/>
                  </a:cubicBezTo>
                  <a:lnTo>
                    <a:pt x="4194425" y="2378006"/>
                  </a:lnTo>
                  <a:cubicBezTo>
                    <a:pt x="4194425" y="2380585"/>
                    <a:pt x="4193401" y="2383057"/>
                    <a:pt x="4191578" y="2384881"/>
                  </a:cubicBezTo>
                  <a:cubicBezTo>
                    <a:pt x="4189754" y="2386704"/>
                    <a:pt x="4187281" y="2387728"/>
                    <a:pt x="4184703" y="2387728"/>
                  </a:cubicBezTo>
                  <a:lnTo>
                    <a:pt x="9723" y="2387728"/>
                  </a:lnTo>
                  <a:cubicBezTo>
                    <a:pt x="4353" y="2387728"/>
                    <a:pt x="0" y="2383376"/>
                    <a:pt x="0" y="2378006"/>
                  </a:cubicBezTo>
                  <a:lnTo>
                    <a:pt x="0" y="9723"/>
                  </a:lnTo>
                  <a:cubicBezTo>
                    <a:pt x="0" y="7144"/>
                    <a:pt x="1024" y="4671"/>
                    <a:pt x="2848" y="2848"/>
                  </a:cubicBezTo>
                  <a:cubicBezTo>
                    <a:pt x="4671" y="1024"/>
                    <a:pt x="7144" y="0"/>
                    <a:pt x="9723" y="0"/>
                  </a:cubicBezTo>
                  <a:close/>
                </a:path>
              </a:pathLst>
            </a:custGeom>
            <a:solidFill>
              <a:srgbClr val="02B676">
                <a:alpha val="14902"/>
              </a:srgbClr>
            </a:solidFill>
          </p:spPr>
        </p:sp>
        <p:sp>
          <p:nvSpPr>
            <p:cNvPr name="TextBox 4" id="4"/>
            <p:cNvSpPr txBox="true"/>
            <p:nvPr/>
          </p:nvSpPr>
          <p:spPr>
            <a:xfrm>
              <a:off x="0" y="-9525"/>
              <a:ext cx="4194425" cy="2397253"/>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202514" y="1433265"/>
            <a:ext cx="7320769" cy="4291641"/>
          </a:xfrm>
          <a:custGeom>
            <a:avLst/>
            <a:gdLst/>
            <a:ahLst/>
            <a:cxnLst/>
            <a:rect r="r" b="b" t="t" l="l"/>
            <a:pathLst>
              <a:path h="4291641" w="7320769">
                <a:moveTo>
                  <a:pt x="0" y="0"/>
                </a:moveTo>
                <a:lnTo>
                  <a:pt x="7320769" y="0"/>
                </a:lnTo>
                <a:lnTo>
                  <a:pt x="7320769" y="4291641"/>
                </a:lnTo>
                <a:lnTo>
                  <a:pt x="0" y="4291641"/>
                </a:lnTo>
                <a:lnTo>
                  <a:pt x="0" y="0"/>
                </a:lnTo>
                <a:close/>
              </a:path>
            </a:pathLst>
          </a:custGeom>
          <a:blipFill>
            <a:blip r:embed="rId2"/>
            <a:stretch>
              <a:fillRect l="0" t="-869" r="-28" b="-869"/>
            </a:stretch>
          </a:blipFill>
        </p:spPr>
      </p:sp>
      <p:sp>
        <p:nvSpPr>
          <p:cNvPr name="TextBox 6" id="6"/>
          <p:cNvSpPr txBox="true"/>
          <p:nvPr/>
        </p:nvSpPr>
        <p:spPr>
          <a:xfrm rot="0">
            <a:off x="1028700" y="24788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7" id="7"/>
          <p:cNvSpPr txBox="true"/>
          <p:nvPr/>
        </p:nvSpPr>
        <p:spPr>
          <a:xfrm rot="0">
            <a:off x="8761408" y="2567139"/>
            <a:ext cx="7903992" cy="6986397"/>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Distribusi Pendapatan dan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Tingkat persetujuan kredit cenderung stabil di atas 87% di semua kelompok pendapatan, menunjukkan bahwa faktor pendapatan memiliki pengaruh yang cukup merata terhadap kelayakan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Kelompok dengan pendapatan 150-200K memiliki tingk</a:t>
            </a:r>
            <a:r>
              <a:rPr lang="en-US" sz="2100">
                <a:solidFill>
                  <a:srgbClr val="290606"/>
                </a:solidFill>
                <a:latin typeface="Arial"/>
                <a:ea typeface="Arial"/>
                <a:cs typeface="Arial"/>
                <a:sym typeface="Arial"/>
              </a:rPr>
              <a:t>at persetujuan tertinggi yaitu 89.41%.</a:t>
            </a:r>
          </a:p>
          <a:p>
            <a:pPr algn="just" marL="453390" indent="-226695" lvl="1">
              <a:lnSpc>
                <a:spcPts val="3234"/>
              </a:lnSpc>
              <a:buFont typeface="Arial"/>
              <a:buChar char="•"/>
            </a:pPr>
            <a:r>
              <a:rPr lang="en-US" sz="2100">
                <a:solidFill>
                  <a:srgbClr val="290606"/>
                </a:solidFill>
                <a:latin typeface="Arial"/>
                <a:ea typeface="Arial"/>
                <a:cs typeface="Arial"/>
                <a:sym typeface="Arial"/>
              </a:rPr>
              <a:t>Sementara itu, kelompok dengan pendapatan 200-300K dan 300K+ justru mengalami penurunan tingkat persetujuan menjadi sekitar 87%, padahal kelompok berpendapatan tinggi.</a:t>
            </a:r>
          </a:p>
          <a:p>
            <a:pPr algn="just" marL="453390" indent="-226695" lvl="1">
              <a:lnSpc>
                <a:spcPts val="3234"/>
              </a:lnSpc>
              <a:buFont typeface="Arial"/>
              <a:buChar char="•"/>
            </a:pPr>
            <a:r>
              <a:rPr lang="en-US" sz="2100">
                <a:solidFill>
                  <a:srgbClr val="290606"/>
                </a:solidFill>
                <a:latin typeface="Arial"/>
                <a:ea typeface="Arial"/>
                <a:cs typeface="Arial"/>
                <a:sym typeface="Arial"/>
              </a:rPr>
              <a:t>Hal ini menunjukkan bahwa tingkat pendapatan yang lebih tinggi tidak selalu berkorelasi langsung dengan peluang disetujuinya kredit.</a:t>
            </a:r>
          </a:p>
          <a:p>
            <a:pPr algn="just">
              <a:lnSpc>
                <a:spcPts val="3234"/>
              </a:lnSpc>
            </a:pPr>
            <a:r>
              <a:rPr lang="en-US" sz="2100">
                <a:solidFill>
                  <a:srgbClr val="290606"/>
                </a:solidFill>
                <a:latin typeface="Arial"/>
                <a:ea typeface="Arial"/>
                <a:cs typeface="Arial"/>
                <a:sym typeface="Arial"/>
              </a:rPr>
              <a:t>Strategi pemasaran dan kebijakan risiko dapat difokuskan pada kelompok pendapatan 100K–200K, karena mereka menunjukkan keseimbangan antara volume pemohon dan tingkat persetujuan yang tinggi.</a:t>
            </a:r>
          </a:p>
        </p:txBody>
      </p:sp>
      <p:sp>
        <p:nvSpPr>
          <p:cNvPr name="TextBox 8" id="8"/>
          <p:cNvSpPr txBox="true"/>
          <p:nvPr/>
        </p:nvSpPr>
        <p:spPr>
          <a:xfrm rot="0">
            <a:off x="9910569" y="1581423"/>
            <a:ext cx="4112360" cy="5905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APPROVED RATE BY INCOME BIN</a:t>
            </a:r>
          </a:p>
        </p:txBody>
      </p:sp>
      <p:grpSp>
        <p:nvGrpSpPr>
          <p:cNvPr name="Group 9" id="9"/>
          <p:cNvGrpSpPr/>
          <p:nvPr/>
        </p:nvGrpSpPr>
        <p:grpSpPr>
          <a:xfrm rot="0">
            <a:off x="8761408" y="1433265"/>
            <a:ext cx="1063197" cy="1020215"/>
            <a:chOff x="0" y="0"/>
            <a:chExt cx="661303" cy="634569"/>
          </a:xfrm>
        </p:grpSpPr>
        <p:sp>
          <p:nvSpPr>
            <p:cNvPr name="Freeform 10" id="10"/>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1" id="11"/>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05</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57857" y="1880153"/>
            <a:ext cx="15653489" cy="8406847"/>
            <a:chOff x="0" y="0"/>
            <a:chExt cx="4122730" cy="2214149"/>
          </a:xfrm>
        </p:grpSpPr>
        <p:sp>
          <p:nvSpPr>
            <p:cNvPr name="Freeform 3" id="3"/>
            <p:cNvSpPr/>
            <p:nvPr/>
          </p:nvSpPr>
          <p:spPr>
            <a:xfrm flipH="false" flipV="false" rot="0">
              <a:off x="0" y="0"/>
              <a:ext cx="4122729" cy="2214149"/>
            </a:xfrm>
            <a:custGeom>
              <a:avLst/>
              <a:gdLst/>
              <a:ahLst/>
              <a:cxnLst/>
              <a:rect r="r" b="b" t="t" l="l"/>
              <a:pathLst>
                <a:path h="2214149" w="4122729">
                  <a:moveTo>
                    <a:pt x="9892" y="0"/>
                  </a:moveTo>
                  <a:lnTo>
                    <a:pt x="4112838" y="0"/>
                  </a:lnTo>
                  <a:cubicBezTo>
                    <a:pt x="4118301" y="0"/>
                    <a:pt x="4122729" y="4429"/>
                    <a:pt x="4122729" y="9892"/>
                  </a:cubicBezTo>
                  <a:lnTo>
                    <a:pt x="4122729" y="2204258"/>
                  </a:lnTo>
                  <a:cubicBezTo>
                    <a:pt x="4122729" y="2209721"/>
                    <a:pt x="4118301" y="2214149"/>
                    <a:pt x="4112838" y="2214149"/>
                  </a:cubicBezTo>
                  <a:lnTo>
                    <a:pt x="9892" y="2214149"/>
                  </a:lnTo>
                  <a:cubicBezTo>
                    <a:pt x="4429" y="2214149"/>
                    <a:pt x="0" y="2209721"/>
                    <a:pt x="0" y="2204258"/>
                  </a:cubicBezTo>
                  <a:lnTo>
                    <a:pt x="0" y="9892"/>
                  </a:lnTo>
                  <a:cubicBezTo>
                    <a:pt x="0" y="4429"/>
                    <a:pt x="4429" y="0"/>
                    <a:pt x="9892" y="0"/>
                  </a:cubicBezTo>
                  <a:close/>
                </a:path>
              </a:pathLst>
            </a:custGeom>
            <a:solidFill>
              <a:srgbClr val="02B676">
                <a:alpha val="14902"/>
              </a:srgbClr>
            </a:solidFill>
          </p:spPr>
        </p:sp>
        <p:sp>
          <p:nvSpPr>
            <p:cNvPr name="TextBox 4" id="4"/>
            <p:cNvSpPr txBox="true"/>
            <p:nvPr/>
          </p:nvSpPr>
          <p:spPr>
            <a:xfrm>
              <a:off x="0" y="-9525"/>
              <a:ext cx="4122730" cy="2223674"/>
            </a:xfrm>
            <a:prstGeom prst="rect">
              <a:avLst/>
            </a:prstGeom>
          </p:spPr>
          <p:txBody>
            <a:bodyPr anchor="ctr" rtlCol="false" tIns="50800" lIns="50800" bIns="50800" rIns="50800"/>
            <a:lstStyle/>
            <a:p>
              <a:pPr algn="ctr">
                <a:lnSpc>
                  <a:spcPts val="2266"/>
                </a:lnSpc>
              </a:pPr>
            </a:p>
            <a:p>
              <a:pPr algn="ctr">
                <a:lnSpc>
                  <a:spcPts val="2266"/>
                </a:lnSpc>
              </a:pPr>
            </a:p>
          </p:txBody>
        </p:sp>
      </p:grpSp>
      <p:sp>
        <p:nvSpPr>
          <p:cNvPr name="Freeform 5" id="5"/>
          <p:cNvSpPr/>
          <p:nvPr/>
        </p:nvSpPr>
        <p:spPr>
          <a:xfrm flipH="false" flipV="false" rot="0">
            <a:off x="1028700" y="2092325"/>
            <a:ext cx="4057650" cy="4203424"/>
          </a:xfrm>
          <a:custGeom>
            <a:avLst/>
            <a:gdLst/>
            <a:ahLst/>
            <a:cxnLst/>
            <a:rect r="r" b="b" t="t" l="l"/>
            <a:pathLst>
              <a:path h="4203424" w="4057650">
                <a:moveTo>
                  <a:pt x="0" y="0"/>
                </a:moveTo>
                <a:lnTo>
                  <a:pt x="4057650" y="0"/>
                </a:lnTo>
                <a:lnTo>
                  <a:pt x="4057650" y="4203423"/>
                </a:lnTo>
                <a:lnTo>
                  <a:pt x="0" y="4203423"/>
                </a:lnTo>
                <a:lnTo>
                  <a:pt x="0" y="0"/>
                </a:lnTo>
                <a:close/>
              </a:path>
            </a:pathLst>
          </a:custGeom>
          <a:blipFill>
            <a:blip r:embed="rId2"/>
            <a:stretch>
              <a:fillRect l="0" t="-260" r="0" b="-260"/>
            </a:stretch>
          </a:blipFill>
        </p:spPr>
      </p:sp>
      <p:sp>
        <p:nvSpPr>
          <p:cNvPr name="Freeform 6" id="6"/>
          <p:cNvSpPr/>
          <p:nvPr/>
        </p:nvSpPr>
        <p:spPr>
          <a:xfrm flipH="false" flipV="false" rot="0">
            <a:off x="1028700" y="6457673"/>
            <a:ext cx="4680209" cy="3755724"/>
          </a:xfrm>
          <a:custGeom>
            <a:avLst/>
            <a:gdLst/>
            <a:ahLst/>
            <a:cxnLst/>
            <a:rect r="r" b="b" t="t" l="l"/>
            <a:pathLst>
              <a:path h="3755724" w="4680209">
                <a:moveTo>
                  <a:pt x="0" y="0"/>
                </a:moveTo>
                <a:lnTo>
                  <a:pt x="4680209" y="0"/>
                </a:lnTo>
                <a:lnTo>
                  <a:pt x="4680209" y="3755724"/>
                </a:lnTo>
                <a:lnTo>
                  <a:pt x="0" y="3755724"/>
                </a:lnTo>
                <a:lnTo>
                  <a:pt x="0" y="0"/>
                </a:lnTo>
                <a:close/>
              </a:path>
            </a:pathLst>
          </a:custGeom>
          <a:blipFill>
            <a:blip r:embed="rId3"/>
            <a:stretch>
              <a:fillRect l="0" t="0" r="0" b="0"/>
            </a:stretch>
          </a:blipFill>
        </p:spPr>
      </p:sp>
      <p:sp>
        <p:nvSpPr>
          <p:cNvPr name="TextBox 7" id="7"/>
          <p:cNvSpPr txBox="true"/>
          <p:nvPr/>
        </p:nvSpPr>
        <p:spPr>
          <a:xfrm rot="0">
            <a:off x="1028700" y="857250"/>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EDA</a:t>
            </a:r>
          </a:p>
        </p:txBody>
      </p:sp>
      <p:sp>
        <p:nvSpPr>
          <p:cNvPr name="TextBox 8" id="8"/>
          <p:cNvSpPr txBox="true"/>
          <p:nvPr/>
        </p:nvSpPr>
        <p:spPr>
          <a:xfrm rot="0">
            <a:off x="6174918" y="3352378"/>
            <a:ext cx="8817725" cy="4938522"/>
          </a:xfrm>
          <a:prstGeom prst="rect">
            <a:avLst/>
          </a:prstGeom>
        </p:spPr>
        <p:txBody>
          <a:bodyPr anchor="t" rtlCol="false" tIns="0" lIns="0" bIns="0" rIns="0">
            <a:spAutoFit/>
          </a:bodyPr>
          <a:lstStyle/>
          <a:p>
            <a:pPr algn="just">
              <a:lnSpc>
                <a:spcPts val="3234"/>
              </a:lnSpc>
            </a:pPr>
            <a:r>
              <a:rPr lang="en-US" sz="2100">
                <a:solidFill>
                  <a:srgbClr val="290606"/>
                </a:solidFill>
                <a:latin typeface="Arial"/>
                <a:ea typeface="Arial"/>
                <a:cs typeface="Arial"/>
                <a:sym typeface="Arial"/>
              </a:rPr>
              <a:t>Insight dari Overview Persetujuan Kredit &amp; Distribusi Pendapatan:</a:t>
            </a:r>
          </a:p>
          <a:p>
            <a:pPr algn="just" marL="453390" indent="-226695" lvl="1">
              <a:lnSpc>
                <a:spcPts val="3234"/>
              </a:lnSpc>
              <a:buFont typeface="Arial"/>
              <a:buChar char="•"/>
            </a:pPr>
            <a:r>
              <a:rPr lang="en-US" sz="2100">
                <a:solidFill>
                  <a:srgbClr val="290606"/>
                </a:solidFill>
                <a:latin typeface="Arial"/>
                <a:ea typeface="Arial"/>
                <a:cs typeface="Arial"/>
                <a:sym typeface="Arial"/>
              </a:rPr>
              <a:t>Sebagian besar aplikasi kredit disetujui, dengan tingkat persetujuan mencapai 88.2%, dan hanya 11.8% yang ditolak. Ini menunjukkan mayoritas pemohon memenuhi kriteria kelayakan kredit yang berlaku.</a:t>
            </a:r>
          </a:p>
          <a:p>
            <a:pPr algn="just" marL="453390" indent="-226695" lvl="1">
              <a:lnSpc>
                <a:spcPts val="3234"/>
              </a:lnSpc>
              <a:buFont typeface="Arial"/>
              <a:buChar char="•"/>
            </a:pPr>
            <a:r>
              <a:rPr lang="en-US" sz="2100">
                <a:solidFill>
                  <a:srgbClr val="290606"/>
                </a:solidFill>
                <a:latin typeface="Arial"/>
                <a:ea typeface="Arial"/>
                <a:cs typeface="Arial"/>
                <a:sym typeface="Arial"/>
              </a:rPr>
              <a:t>D</a:t>
            </a:r>
            <a:r>
              <a:rPr lang="en-US" sz="2100">
                <a:solidFill>
                  <a:srgbClr val="290606"/>
                </a:solidFill>
                <a:latin typeface="Arial"/>
                <a:ea typeface="Arial"/>
                <a:cs typeface="Arial"/>
                <a:sym typeface="Arial"/>
              </a:rPr>
              <a:t>istribusi pendapata</a:t>
            </a:r>
            <a:r>
              <a:rPr lang="en-US" sz="2100">
                <a:solidFill>
                  <a:srgbClr val="290606"/>
                </a:solidFill>
                <a:latin typeface="Arial"/>
                <a:ea typeface="Arial"/>
                <a:cs typeface="Arial"/>
                <a:sym typeface="Arial"/>
              </a:rPr>
              <a:t>n antara pemohon yang disetujui dan ditolak tampak serupa, baik dari sisi median maupun sebaran total pendapatannya.</a:t>
            </a:r>
          </a:p>
          <a:p>
            <a:pPr algn="just" marL="453390" indent="-226695" lvl="1">
              <a:lnSpc>
                <a:spcPts val="3234"/>
              </a:lnSpc>
              <a:buFont typeface="Arial"/>
              <a:buChar char="•"/>
            </a:pPr>
            <a:r>
              <a:rPr lang="en-US" sz="2100">
                <a:solidFill>
                  <a:srgbClr val="290606"/>
                </a:solidFill>
                <a:latin typeface="Arial"/>
                <a:ea typeface="Arial"/>
                <a:cs typeface="Arial"/>
                <a:sym typeface="Arial"/>
              </a:rPr>
              <a:t>Hal ini mengindikasikan bahwa pendapatan bukan faktor utama yang membedakan keputusan persetujuan kredit.</a:t>
            </a:r>
          </a:p>
          <a:p>
            <a:pPr algn="just" marL="453390" indent="-226695" lvl="1">
              <a:lnSpc>
                <a:spcPts val="3234"/>
              </a:lnSpc>
              <a:buFont typeface="Arial"/>
              <a:buChar char="•"/>
            </a:pPr>
            <a:r>
              <a:rPr lang="en-US" sz="2100">
                <a:solidFill>
                  <a:srgbClr val="290606"/>
                </a:solidFill>
                <a:latin typeface="Arial"/>
                <a:ea typeface="Arial"/>
                <a:cs typeface="Arial"/>
                <a:sym typeface="Arial"/>
              </a:rPr>
              <a:t>Kemungkinan besar, faktor lain seperti riwayat pembayaran, jenis pekerjaan, atau stabilitas penghasilan lebih berperan dalam menentukan kelayakan kredit.</a:t>
            </a:r>
          </a:p>
        </p:txBody>
      </p:sp>
      <p:sp>
        <p:nvSpPr>
          <p:cNvPr name="TextBox 9" id="9"/>
          <p:cNvSpPr txBox="true"/>
          <p:nvPr/>
        </p:nvSpPr>
        <p:spPr>
          <a:xfrm rot="0">
            <a:off x="7238115" y="1988110"/>
            <a:ext cx="4484872" cy="1123950"/>
          </a:xfrm>
          <a:prstGeom prst="rect">
            <a:avLst/>
          </a:prstGeom>
        </p:spPr>
        <p:txBody>
          <a:bodyPr anchor="t" rtlCol="false" tIns="0" lIns="0" bIns="0" rIns="0">
            <a:spAutoFit/>
          </a:bodyPr>
          <a:lstStyle/>
          <a:p>
            <a:pPr algn="ctr">
              <a:lnSpc>
                <a:spcPts val="4200"/>
              </a:lnSpc>
              <a:spcBef>
                <a:spcPct val="0"/>
              </a:spcBef>
            </a:pPr>
            <a:r>
              <a:rPr lang="en-US" sz="3000">
                <a:solidFill>
                  <a:srgbClr val="000000"/>
                </a:solidFill>
                <a:latin typeface="Cheddar"/>
                <a:ea typeface="Cheddar"/>
                <a:cs typeface="Cheddar"/>
                <a:sym typeface="Cheddar"/>
              </a:rPr>
              <a:t>CREDIT APPROVAL OVERVIEW &amp; INCOME DISTRIBUTION</a:t>
            </a:r>
          </a:p>
        </p:txBody>
      </p:sp>
      <p:grpSp>
        <p:nvGrpSpPr>
          <p:cNvPr name="Group 10" id="10"/>
          <p:cNvGrpSpPr/>
          <p:nvPr/>
        </p:nvGrpSpPr>
        <p:grpSpPr>
          <a:xfrm rot="0">
            <a:off x="6174918" y="2121460"/>
            <a:ext cx="1063197" cy="1020215"/>
            <a:chOff x="0" y="0"/>
            <a:chExt cx="661303" cy="634569"/>
          </a:xfrm>
        </p:grpSpPr>
        <p:sp>
          <p:nvSpPr>
            <p:cNvPr name="Freeform 11" id="11"/>
            <p:cNvSpPr/>
            <p:nvPr/>
          </p:nvSpPr>
          <p:spPr>
            <a:xfrm flipH="false" flipV="false" rot="0">
              <a:off x="0" y="0"/>
              <a:ext cx="661303" cy="634569"/>
            </a:xfrm>
            <a:custGeom>
              <a:avLst/>
              <a:gdLst/>
              <a:ahLst/>
              <a:cxnLst/>
              <a:rect r="r" b="b" t="t" l="l"/>
              <a:pathLst>
                <a:path h="634569" w="661303">
                  <a:moveTo>
                    <a:pt x="138353" y="0"/>
                  </a:moveTo>
                  <a:lnTo>
                    <a:pt x="522950" y="0"/>
                  </a:lnTo>
                  <a:cubicBezTo>
                    <a:pt x="599361" y="0"/>
                    <a:pt x="661303" y="61943"/>
                    <a:pt x="661303" y="138353"/>
                  </a:cubicBezTo>
                  <a:lnTo>
                    <a:pt x="661303" y="496216"/>
                  </a:lnTo>
                  <a:cubicBezTo>
                    <a:pt x="661303" y="572626"/>
                    <a:pt x="599361" y="634569"/>
                    <a:pt x="522950" y="634569"/>
                  </a:cubicBezTo>
                  <a:lnTo>
                    <a:pt x="138353" y="634569"/>
                  </a:lnTo>
                  <a:cubicBezTo>
                    <a:pt x="61943" y="634569"/>
                    <a:pt x="0" y="572626"/>
                    <a:pt x="0" y="496216"/>
                  </a:cubicBezTo>
                  <a:lnTo>
                    <a:pt x="0" y="138353"/>
                  </a:lnTo>
                  <a:cubicBezTo>
                    <a:pt x="0" y="61943"/>
                    <a:pt x="61943" y="0"/>
                    <a:pt x="138353" y="0"/>
                  </a:cubicBezTo>
                  <a:close/>
                </a:path>
              </a:pathLst>
            </a:custGeom>
            <a:solidFill>
              <a:srgbClr val="02B676"/>
            </a:solidFill>
          </p:spPr>
        </p:sp>
        <p:sp>
          <p:nvSpPr>
            <p:cNvPr name="TextBox 12" id="12"/>
            <p:cNvSpPr txBox="true"/>
            <p:nvPr/>
          </p:nvSpPr>
          <p:spPr>
            <a:xfrm>
              <a:off x="0" y="-28575"/>
              <a:ext cx="661303" cy="663144"/>
            </a:xfrm>
            <a:prstGeom prst="rect">
              <a:avLst/>
            </a:prstGeom>
          </p:spPr>
          <p:txBody>
            <a:bodyPr anchor="ctr" rtlCol="false" tIns="50800" lIns="50800" bIns="50800" rIns="50800"/>
            <a:lstStyle/>
            <a:p>
              <a:pPr algn="ctr">
                <a:lnSpc>
                  <a:spcPts val="5150"/>
                </a:lnSpc>
              </a:pPr>
              <a:r>
                <a:rPr lang="en-US" sz="5000" spc="355">
                  <a:solidFill>
                    <a:srgbClr val="FDF8F8"/>
                  </a:solidFill>
                  <a:latin typeface="Cheddar"/>
                  <a:ea typeface="Cheddar"/>
                  <a:cs typeface="Cheddar"/>
                  <a:sym typeface="Cheddar"/>
                </a:rPr>
                <a:t>06</a:t>
              </a: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801339" y="1545405"/>
            <a:ext cx="6564549" cy="7563373"/>
            <a:chOff x="0" y="0"/>
            <a:chExt cx="1244995" cy="1434426"/>
          </a:xfrm>
        </p:grpSpPr>
        <p:sp>
          <p:nvSpPr>
            <p:cNvPr name="Freeform 3" id="3"/>
            <p:cNvSpPr/>
            <p:nvPr/>
          </p:nvSpPr>
          <p:spPr>
            <a:xfrm flipH="false" flipV="false" rot="0">
              <a:off x="0" y="0"/>
              <a:ext cx="1244995" cy="1434426"/>
            </a:xfrm>
            <a:custGeom>
              <a:avLst/>
              <a:gdLst/>
              <a:ahLst/>
              <a:cxnLst/>
              <a:rect r="r" b="b" t="t" l="l"/>
              <a:pathLst>
                <a:path h="1434426" w="1244995">
                  <a:moveTo>
                    <a:pt x="60147" y="0"/>
                  </a:moveTo>
                  <a:lnTo>
                    <a:pt x="1184848" y="0"/>
                  </a:lnTo>
                  <a:cubicBezTo>
                    <a:pt x="1200800" y="0"/>
                    <a:pt x="1216098" y="6337"/>
                    <a:pt x="1227378" y="17617"/>
                  </a:cubicBezTo>
                  <a:cubicBezTo>
                    <a:pt x="1238658" y="28896"/>
                    <a:pt x="1244995" y="44195"/>
                    <a:pt x="1244995" y="60147"/>
                  </a:cubicBezTo>
                  <a:lnTo>
                    <a:pt x="1244995" y="1374279"/>
                  </a:lnTo>
                  <a:cubicBezTo>
                    <a:pt x="1244995" y="1390231"/>
                    <a:pt x="1238658" y="1405530"/>
                    <a:pt x="1227378" y="1416809"/>
                  </a:cubicBezTo>
                  <a:cubicBezTo>
                    <a:pt x="1216098" y="1428089"/>
                    <a:pt x="1200800" y="1434426"/>
                    <a:pt x="1184848" y="1434426"/>
                  </a:cubicBezTo>
                  <a:lnTo>
                    <a:pt x="60147" y="1434426"/>
                  </a:lnTo>
                  <a:cubicBezTo>
                    <a:pt x="44195" y="1434426"/>
                    <a:pt x="28896" y="1428089"/>
                    <a:pt x="17617" y="1416809"/>
                  </a:cubicBezTo>
                  <a:cubicBezTo>
                    <a:pt x="6337" y="1405530"/>
                    <a:pt x="0" y="1390231"/>
                    <a:pt x="0" y="1374279"/>
                  </a:cubicBezTo>
                  <a:lnTo>
                    <a:pt x="0" y="60147"/>
                  </a:lnTo>
                  <a:cubicBezTo>
                    <a:pt x="0" y="44195"/>
                    <a:pt x="6337" y="28896"/>
                    <a:pt x="17617" y="17617"/>
                  </a:cubicBezTo>
                  <a:cubicBezTo>
                    <a:pt x="28896" y="6337"/>
                    <a:pt x="44195" y="0"/>
                    <a:pt x="60147" y="0"/>
                  </a:cubicBezTo>
                  <a:close/>
                </a:path>
              </a:pathLst>
            </a:custGeom>
            <a:solidFill>
              <a:srgbClr val="02B676"/>
            </a:solidFill>
          </p:spPr>
        </p:sp>
        <p:sp>
          <p:nvSpPr>
            <p:cNvPr name="TextBox 4" id="4"/>
            <p:cNvSpPr txBox="true"/>
            <p:nvPr/>
          </p:nvSpPr>
          <p:spPr>
            <a:xfrm>
              <a:off x="0" y="9525"/>
              <a:ext cx="1244995" cy="1424901"/>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9961123" y="1694927"/>
            <a:ext cx="6564549" cy="7563373"/>
            <a:chOff x="0" y="0"/>
            <a:chExt cx="1244995" cy="1434426"/>
          </a:xfrm>
        </p:grpSpPr>
        <p:sp>
          <p:nvSpPr>
            <p:cNvPr name="Freeform 6" id="6"/>
            <p:cNvSpPr/>
            <p:nvPr/>
          </p:nvSpPr>
          <p:spPr>
            <a:xfrm flipH="false" flipV="false" rot="0">
              <a:off x="0" y="0"/>
              <a:ext cx="1244995" cy="1434426"/>
            </a:xfrm>
            <a:custGeom>
              <a:avLst/>
              <a:gdLst/>
              <a:ahLst/>
              <a:cxnLst/>
              <a:rect r="r" b="b" t="t" l="l"/>
              <a:pathLst>
                <a:path h="1434426" w="1244995">
                  <a:moveTo>
                    <a:pt x="60147" y="0"/>
                  </a:moveTo>
                  <a:lnTo>
                    <a:pt x="1184848" y="0"/>
                  </a:lnTo>
                  <a:cubicBezTo>
                    <a:pt x="1200800" y="0"/>
                    <a:pt x="1216098" y="6337"/>
                    <a:pt x="1227378" y="17617"/>
                  </a:cubicBezTo>
                  <a:cubicBezTo>
                    <a:pt x="1238658" y="28896"/>
                    <a:pt x="1244995" y="44195"/>
                    <a:pt x="1244995" y="60147"/>
                  </a:cubicBezTo>
                  <a:lnTo>
                    <a:pt x="1244995" y="1374279"/>
                  </a:lnTo>
                  <a:cubicBezTo>
                    <a:pt x="1244995" y="1390231"/>
                    <a:pt x="1238658" y="1405530"/>
                    <a:pt x="1227378" y="1416809"/>
                  </a:cubicBezTo>
                  <a:cubicBezTo>
                    <a:pt x="1216098" y="1428089"/>
                    <a:pt x="1200800" y="1434426"/>
                    <a:pt x="1184848" y="1434426"/>
                  </a:cubicBezTo>
                  <a:lnTo>
                    <a:pt x="60147" y="1434426"/>
                  </a:lnTo>
                  <a:cubicBezTo>
                    <a:pt x="44195" y="1434426"/>
                    <a:pt x="28896" y="1428089"/>
                    <a:pt x="17617" y="1416809"/>
                  </a:cubicBezTo>
                  <a:cubicBezTo>
                    <a:pt x="6337" y="1405530"/>
                    <a:pt x="0" y="1390231"/>
                    <a:pt x="0" y="1374279"/>
                  </a:cubicBezTo>
                  <a:lnTo>
                    <a:pt x="0" y="60147"/>
                  </a:lnTo>
                  <a:cubicBezTo>
                    <a:pt x="0" y="44195"/>
                    <a:pt x="6337" y="28896"/>
                    <a:pt x="17617" y="17617"/>
                  </a:cubicBezTo>
                  <a:cubicBezTo>
                    <a:pt x="28896" y="6337"/>
                    <a:pt x="44195" y="0"/>
                    <a:pt x="60147" y="0"/>
                  </a:cubicBezTo>
                  <a:close/>
                </a:path>
              </a:pathLst>
            </a:custGeom>
            <a:solidFill>
              <a:srgbClr val="FFFFFF"/>
            </a:solidFill>
          </p:spPr>
        </p:sp>
        <p:sp>
          <p:nvSpPr>
            <p:cNvPr name="TextBox 7" id="7"/>
            <p:cNvSpPr txBox="true"/>
            <p:nvPr/>
          </p:nvSpPr>
          <p:spPr>
            <a:xfrm>
              <a:off x="0" y="9525"/>
              <a:ext cx="1244995" cy="1424901"/>
            </a:xfrm>
            <a:prstGeom prst="rect">
              <a:avLst/>
            </a:prstGeom>
          </p:spPr>
          <p:txBody>
            <a:bodyPr anchor="ctr" rtlCol="false" tIns="50800" lIns="50800" bIns="50800" rIns="50800"/>
            <a:lstStyle/>
            <a:p>
              <a:pPr algn="ctr">
                <a:lnSpc>
                  <a:spcPts val="2200"/>
                </a:lnSpc>
              </a:pPr>
            </a:p>
          </p:txBody>
        </p:sp>
      </p:grpSp>
      <p:sp>
        <p:nvSpPr>
          <p:cNvPr name="Freeform 8" id="8"/>
          <p:cNvSpPr/>
          <p:nvPr/>
        </p:nvSpPr>
        <p:spPr>
          <a:xfrm flipH="false" flipV="false" rot="0">
            <a:off x="1028700" y="1545405"/>
            <a:ext cx="8534324" cy="7712895"/>
          </a:xfrm>
          <a:custGeom>
            <a:avLst/>
            <a:gdLst/>
            <a:ahLst/>
            <a:cxnLst/>
            <a:rect r="r" b="b" t="t" l="l"/>
            <a:pathLst>
              <a:path h="7712895" w="8534324">
                <a:moveTo>
                  <a:pt x="0" y="0"/>
                </a:moveTo>
                <a:lnTo>
                  <a:pt x="8534324" y="0"/>
                </a:lnTo>
                <a:lnTo>
                  <a:pt x="8534324" y="7712895"/>
                </a:lnTo>
                <a:lnTo>
                  <a:pt x="0" y="7712895"/>
                </a:lnTo>
                <a:lnTo>
                  <a:pt x="0" y="0"/>
                </a:lnTo>
                <a:close/>
              </a:path>
            </a:pathLst>
          </a:custGeom>
          <a:blipFill>
            <a:blip r:embed="rId2"/>
            <a:stretch>
              <a:fillRect l="0" t="0" r="0" b="0"/>
            </a:stretch>
          </a:blipFill>
        </p:spPr>
      </p:sp>
      <p:sp>
        <p:nvSpPr>
          <p:cNvPr name="TextBox 9" id="9"/>
          <p:cNvSpPr txBox="true"/>
          <p:nvPr/>
        </p:nvSpPr>
        <p:spPr>
          <a:xfrm rot="0">
            <a:off x="1028700" y="317134"/>
            <a:ext cx="1558900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FEATURE CORRELATION &amp; MULTIKOLINEARITAS</a:t>
            </a:r>
          </a:p>
        </p:txBody>
      </p:sp>
      <p:sp>
        <p:nvSpPr>
          <p:cNvPr name="TextBox 10" id="10"/>
          <p:cNvSpPr txBox="true"/>
          <p:nvPr/>
        </p:nvSpPr>
        <p:spPr>
          <a:xfrm rot="0">
            <a:off x="10041015" y="1827572"/>
            <a:ext cx="6404766" cy="7218426"/>
          </a:xfrm>
          <a:prstGeom prst="rect">
            <a:avLst/>
          </a:prstGeom>
        </p:spPr>
        <p:txBody>
          <a:bodyPr anchor="t" rtlCol="false" tIns="0" lIns="0" bIns="0" rIns="0">
            <a:spAutoFit/>
          </a:bodyPr>
          <a:lstStyle/>
          <a:p>
            <a:pPr algn="l">
              <a:lnSpc>
                <a:spcPts val="2772"/>
              </a:lnSpc>
            </a:pPr>
            <a:r>
              <a:rPr lang="en-US" sz="1800">
                <a:solidFill>
                  <a:srgbClr val="290606"/>
                </a:solidFill>
                <a:latin typeface="Arial"/>
                <a:ea typeface="Arial"/>
                <a:cs typeface="Arial"/>
                <a:sym typeface="Arial"/>
              </a:rPr>
              <a:t>Insight dari Analisis Korelasi</a:t>
            </a:r>
          </a:p>
          <a:p>
            <a:pPr algn="l" marL="388620" indent="-194310" lvl="1">
              <a:lnSpc>
                <a:spcPts val="2772"/>
              </a:lnSpc>
              <a:buFont typeface="Arial"/>
              <a:buChar char="•"/>
            </a:pPr>
            <a:r>
              <a:rPr lang="en-US" sz="1800">
                <a:solidFill>
                  <a:srgbClr val="290606"/>
                </a:solidFill>
                <a:latin typeface="Arial"/>
                <a:ea typeface="Arial"/>
                <a:cs typeface="Arial"/>
                <a:sym typeface="Arial"/>
              </a:rPr>
              <a:t>Fitur Monthly Balance: Terdapat korelas</a:t>
            </a:r>
            <a:r>
              <a:rPr lang="en-US" sz="1800">
                <a:solidFill>
                  <a:srgbClr val="290606"/>
                </a:solidFill>
                <a:latin typeface="Arial"/>
                <a:ea typeface="Arial"/>
                <a:cs typeface="Arial"/>
                <a:sym typeface="Arial"/>
              </a:rPr>
              <a:t>i sangat tinggi antar fitur turunan seperti MB_min, MB_max, MB_mean, dan MB_count. Untuk menghindari informasi yang berulang dan potensi multikolinearitas, hanya MB_mean dan MB_count yang dipertahankan karena dinilai paling mewakili intensitas dan durasi aktivitas kredit.</a:t>
            </a:r>
          </a:p>
          <a:p>
            <a:pPr algn="l" marL="388620" indent="-194310" lvl="1">
              <a:lnSpc>
                <a:spcPts val="2772"/>
              </a:lnSpc>
              <a:buFont typeface="Arial"/>
              <a:buChar char="•"/>
            </a:pPr>
            <a:r>
              <a:rPr lang="en-US" sz="1800">
                <a:solidFill>
                  <a:srgbClr val="290606"/>
                </a:solidFill>
                <a:latin typeface="Arial"/>
                <a:ea typeface="Arial"/>
                <a:cs typeface="Arial"/>
                <a:sym typeface="Arial"/>
              </a:rPr>
              <a:t>Fitur Keluarga</a:t>
            </a:r>
            <a:r>
              <a:rPr lang="en-US" sz="1800">
                <a:solidFill>
                  <a:srgbClr val="290606"/>
                </a:solidFill>
                <a:latin typeface="Arial"/>
                <a:ea typeface="Arial"/>
                <a:cs typeface="Arial"/>
                <a:sym typeface="Arial"/>
              </a:rPr>
              <a:t>: Kolom CNT_CHILDREN memiliki korelasi sang</a:t>
            </a:r>
            <a:r>
              <a:rPr lang="en-US" sz="1800">
                <a:solidFill>
                  <a:srgbClr val="290606"/>
                </a:solidFill>
                <a:latin typeface="Arial"/>
                <a:ea typeface="Arial"/>
                <a:cs typeface="Arial"/>
                <a:sym typeface="Arial"/>
              </a:rPr>
              <a:t>at tinggi dengan CNT_FAM_MEMBERS. Karena CNT_FAM_MEMBERS lebih informatif karena mencakup total anggota keluarga., maka CNT_CHILDREN dihapus agar model tidak terdampak fitur yang tumpang tindih.</a:t>
            </a:r>
          </a:p>
          <a:p>
            <a:pPr algn="l" marL="388620" indent="-194310" lvl="1">
              <a:lnSpc>
                <a:spcPts val="2772"/>
              </a:lnSpc>
              <a:buFont typeface="Arial"/>
              <a:buChar char="•"/>
            </a:pPr>
            <a:r>
              <a:rPr lang="en-US" sz="1800">
                <a:solidFill>
                  <a:srgbClr val="290606"/>
                </a:solidFill>
                <a:latin typeface="Arial"/>
                <a:ea typeface="Arial"/>
                <a:cs typeface="Arial"/>
                <a:sym typeface="Arial"/>
              </a:rPr>
              <a:t>Fitur Lainnya: Sebagian besar fitur lainnya menunjukkan korelasi rendah hingga sedang. Ini berarti setiap fitur cenderung membawa informasi yang berbeda, dan tetap relevan untuk dilibatkan dalam pemodelan.</a:t>
            </a:r>
          </a:p>
          <a:p>
            <a:pPr algn="l" marL="388620" indent="-194310" lvl="1">
              <a:lnSpc>
                <a:spcPts val="2772"/>
              </a:lnSpc>
              <a:buFont typeface="Arial"/>
              <a:buChar char="•"/>
            </a:pPr>
            <a:r>
              <a:rPr lang="en-US" sz="1800">
                <a:solidFill>
                  <a:srgbClr val="290606"/>
                </a:solidFill>
                <a:latin typeface="Arial"/>
                <a:ea typeface="Arial"/>
                <a:cs typeface="Arial"/>
                <a:sym typeface="Arial"/>
              </a:rPr>
              <a:t>Pola Umum: Terlihat hubungan positif antara usia, masa kerja, dan tingkat pendidikan. Ini mengindikasikan bahwa pemohon yang lebih tua dan berpendidikan cenderung memiliki pengalaman kerja yang lebih panjang.</a:t>
            </a:r>
          </a:p>
          <a:p>
            <a:pPr algn="l">
              <a:lnSpc>
                <a:spcPts val="2772"/>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856261" y="1577948"/>
            <a:ext cx="7166263" cy="7531460"/>
            <a:chOff x="0" y="0"/>
            <a:chExt cx="1364871" cy="1434426"/>
          </a:xfrm>
        </p:grpSpPr>
        <p:sp>
          <p:nvSpPr>
            <p:cNvPr name="Freeform 3" id="3"/>
            <p:cNvSpPr/>
            <p:nvPr/>
          </p:nvSpPr>
          <p:spPr>
            <a:xfrm flipH="false" flipV="false" rot="0">
              <a:off x="0" y="0"/>
              <a:ext cx="1364871" cy="1434426"/>
            </a:xfrm>
            <a:custGeom>
              <a:avLst/>
              <a:gdLst/>
              <a:ahLst/>
              <a:cxnLst/>
              <a:rect r="r" b="b" t="t" l="l"/>
              <a:pathLst>
                <a:path h="1434426" w="1364871">
                  <a:moveTo>
                    <a:pt x="55097" y="0"/>
                  </a:moveTo>
                  <a:lnTo>
                    <a:pt x="1309774" y="0"/>
                  </a:lnTo>
                  <a:cubicBezTo>
                    <a:pt x="1324387" y="0"/>
                    <a:pt x="1338401" y="5805"/>
                    <a:pt x="1348734" y="16137"/>
                  </a:cubicBezTo>
                  <a:cubicBezTo>
                    <a:pt x="1359066" y="26470"/>
                    <a:pt x="1364871" y="40484"/>
                    <a:pt x="1364871" y="55097"/>
                  </a:cubicBezTo>
                  <a:lnTo>
                    <a:pt x="1364871" y="1379329"/>
                  </a:lnTo>
                  <a:cubicBezTo>
                    <a:pt x="1364871" y="1409758"/>
                    <a:pt x="1340203" y="1434426"/>
                    <a:pt x="1309774" y="1434426"/>
                  </a:cubicBezTo>
                  <a:lnTo>
                    <a:pt x="55097" y="1434426"/>
                  </a:lnTo>
                  <a:cubicBezTo>
                    <a:pt x="40484" y="1434426"/>
                    <a:pt x="26470" y="1428621"/>
                    <a:pt x="16137" y="1418288"/>
                  </a:cubicBezTo>
                  <a:cubicBezTo>
                    <a:pt x="5805" y="1407956"/>
                    <a:pt x="0" y="1393942"/>
                    <a:pt x="0" y="1379329"/>
                  </a:cubicBezTo>
                  <a:lnTo>
                    <a:pt x="0" y="55097"/>
                  </a:lnTo>
                  <a:cubicBezTo>
                    <a:pt x="0" y="24668"/>
                    <a:pt x="24668" y="0"/>
                    <a:pt x="55097" y="0"/>
                  </a:cubicBezTo>
                  <a:close/>
                </a:path>
              </a:pathLst>
            </a:custGeom>
            <a:solidFill>
              <a:srgbClr val="02B676"/>
            </a:solidFill>
          </p:spPr>
        </p:sp>
        <p:sp>
          <p:nvSpPr>
            <p:cNvPr name="TextBox 4" id="4"/>
            <p:cNvSpPr txBox="true"/>
            <p:nvPr/>
          </p:nvSpPr>
          <p:spPr>
            <a:xfrm>
              <a:off x="0" y="9525"/>
              <a:ext cx="1364871" cy="1424901"/>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9030691" y="1726840"/>
            <a:ext cx="7166263" cy="7531460"/>
            <a:chOff x="0" y="0"/>
            <a:chExt cx="1364871" cy="1434426"/>
          </a:xfrm>
        </p:grpSpPr>
        <p:sp>
          <p:nvSpPr>
            <p:cNvPr name="Freeform 6" id="6"/>
            <p:cNvSpPr/>
            <p:nvPr/>
          </p:nvSpPr>
          <p:spPr>
            <a:xfrm flipH="false" flipV="false" rot="0">
              <a:off x="0" y="0"/>
              <a:ext cx="1364871" cy="1434426"/>
            </a:xfrm>
            <a:custGeom>
              <a:avLst/>
              <a:gdLst/>
              <a:ahLst/>
              <a:cxnLst/>
              <a:rect r="r" b="b" t="t" l="l"/>
              <a:pathLst>
                <a:path h="1434426" w="1364871">
                  <a:moveTo>
                    <a:pt x="55097" y="0"/>
                  </a:moveTo>
                  <a:lnTo>
                    <a:pt x="1309774" y="0"/>
                  </a:lnTo>
                  <a:cubicBezTo>
                    <a:pt x="1324387" y="0"/>
                    <a:pt x="1338401" y="5805"/>
                    <a:pt x="1348734" y="16137"/>
                  </a:cubicBezTo>
                  <a:cubicBezTo>
                    <a:pt x="1359066" y="26470"/>
                    <a:pt x="1364871" y="40484"/>
                    <a:pt x="1364871" y="55097"/>
                  </a:cubicBezTo>
                  <a:lnTo>
                    <a:pt x="1364871" y="1379329"/>
                  </a:lnTo>
                  <a:cubicBezTo>
                    <a:pt x="1364871" y="1409758"/>
                    <a:pt x="1340203" y="1434426"/>
                    <a:pt x="1309774" y="1434426"/>
                  </a:cubicBezTo>
                  <a:lnTo>
                    <a:pt x="55097" y="1434426"/>
                  </a:lnTo>
                  <a:cubicBezTo>
                    <a:pt x="40484" y="1434426"/>
                    <a:pt x="26470" y="1428621"/>
                    <a:pt x="16137" y="1418288"/>
                  </a:cubicBezTo>
                  <a:cubicBezTo>
                    <a:pt x="5805" y="1407956"/>
                    <a:pt x="0" y="1393942"/>
                    <a:pt x="0" y="1379329"/>
                  </a:cubicBezTo>
                  <a:lnTo>
                    <a:pt x="0" y="55097"/>
                  </a:lnTo>
                  <a:cubicBezTo>
                    <a:pt x="0" y="24668"/>
                    <a:pt x="24668" y="0"/>
                    <a:pt x="55097" y="0"/>
                  </a:cubicBezTo>
                  <a:close/>
                </a:path>
              </a:pathLst>
            </a:custGeom>
            <a:solidFill>
              <a:srgbClr val="FFFFFF"/>
            </a:solidFill>
          </p:spPr>
        </p:sp>
        <p:sp>
          <p:nvSpPr>
            <p:cNvPr name="TextBox 7" id="7"/>
            <p:cNvSpPr txBox="true"/>
            <p:nvPr/>
          </p:nvSpPr>
          <p:spPr>
            <a:xfrm>
              <a:off x="0" y="9525"/>
              <a:ext cx="1364871" cy="1424901"/>
            </a:xfrm>
            <a:prstGeom prst="rect">
              <a:avLst/>
            </a:prstGeom>
          </p:spPr>
          <p:txBody>
            <a:bodyPr anchor="ctr" rtlCol="false" tIns="50800" lIns="50800" bIns="50800" rIns="50800"/>
            <a:lstStyle/>
            <a:p>
              <a:pPr algn="ctr">
                <a:lnSpc>
                  <a:spcPts val="2200"/>
                </a:lnSpc>
              </a:pPr>
            </a:p>
          </p:txBody>
        </p:sp>
      </p:grpSp>
      <p:sp>
        <p:nvSpPr>
          <p:cNvPr name="Freeform 8" id="8"/>
          <p:cNvSpPr/>
          <p:nvPr/>
        </p:nvSpPr>
        <p:spPr>
          <a:xfrm flipH="false" flipV="false" rot="0">
            <a:off x="1028700" y="1577948"/>
            <a:ext cx="7169030" cy="7430956"/>
          </a:xfrm>
          <a:custGeom>
            <a:avLst/>
            <a:gdLst/>
            <a:ahLst/>
            <a:cxnLst/>
            <a:rect r="r" b="b" t="t" l="l"/>
            <a:pathLst>
              <a:path h="7430956" w="7169030">
                <a:moveTo>
                  <a:pt x="0" y="0"/>
                </a:moveTo>
                <a:lnTo>
                  <a:pt x="7169030" y="0"/>
                </a:lnTo>
                <a:lnTo>
                  <a:pt x="7169030" y="7430957"/>
                </a:lnTo>
                <a:lnTo>
                  <a:pt x="0" y="7430957"/>
                </a:lnTo>
                <a:lnTo>
                  <a:pt x="0" y="0"/>
                </a:lnTo>
                <a:close/>
              </a:path>
            </a:pathLst>
          </a:custGeom>
          <a:blipFill>
            <a:blip r:embed="rId2"/>
            <a:stretch>
              <a:fillRect l="0" t="0" r="0" b="0"/>
            </a:stretch>
          </a:blipFill>
        </p:spPr>
      </p:sp>
      <p:sp>
        <p:nvSpPr>
          <p:cNvPr name="TextBox 9" id="9"/>
          <p:cNvSpPr txBox="true"/>
          <p:nvPr/>
        </p:nvSpPr>
        <p:spPr>
          <a:xfrm rot="0">
            <a:off x="1028700" y="317134"/>
            <a:ext cx="8745705"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VIF ANALYSIS</a:t>
            </a:r>
          </a:p>
        </p:txBody>
      </p:sp>
      <p:sp>
        <p:nvSpPr>
          <p:cNvPr name="TextBox 10" id="10"/>
          <p:cNvSpPr txBox="true"/>
          <p:nvPr/>
        </p:nvSpPr>
        <p:spPr>
          <a:xfrm rot="0">
            <a:off x="9117905" y="1687073"/>
            <a:ext cx="6991833" cy="7218754"/>
          </a:xfrm>
          <a:prstGeom prst="rect">
            <a:avLst/>
          </a:prstGeom>
        </p:spPr>
        <p:txBody>
          <a:bodyPr anchor="t" rtlCol="false" tIns="0" lIns="0" bIns="0" rIns="0">
            <a:spAutoFit/>
          </a:bodyPr>
          <a:lstStyle/>
          <a:p>
            <a:pPr algn="l" marL="386980" indent="-193490" lvl="1">
              <a:lnSpc>
                <a:spcPts val="2760"/>
              </a:lnSpc>
              <a:buFont typeface="Arial"/>
              <a:buChar char="•"/>
            </a:pPr>
            <a:r>
              <a:rPr lang="en-US" sz="1792">
                <a:solidFill>
                  <a:srgbClr val="290606"/>
                </a:solidFill>
                <a:latin typeface="Arial"/>
                <a:ea typeface="Arial"/>
                <a:cs typeface="Arial"/>
                <a:sym typeface="Arial"/>
              </a:rPr>
              <a:t>Tujuan Analisis VIF</a:t>
            </a:r>
          </a:p>
          <a:p>
            <a:pPr algn="l" marL="773959" indent="-257986" lvl="2">
              <a:lnSpc>
                <a:spcPts val="2760"/>
              </a:lnSpc>
              <a:buFont typeface="Arial"/>
              <a:buChar char="⚬"/>
            </a:pPr>
            <a:r>
              <a:rPr lang="en-US" sz="1792">
                <a:solidFill>
                  <a:srgbClr val="290606"/>
                </a:solidFill>
                <a:latin typeface="Arial"/>
                <a:ea typeface="Arial"/>
                <a:cs typeface="Arial"/>
                <a:sym typeface="Arial"/>
              </a:rPr>
              <a:t>Mengidentifikasi adanya multikolinearitas antar fitur numerik dalam dataset. Nilai VIF mengukur seberapa besar variabilitas suatu fitur dapat dijelaskan oleh fitur lainnya.</a:t>
            </a:r>
          </a:p>
          <a:p>
            <a:pPr algn="l" marL="386980" indent="-193490" lvl="1">
              <a:lnSpc>
                <a:spcPts val="2760"/>
              </a:lnSpc>
              <a:buFont typeface="Arial"/>
              <a:buChar char="•"/>
            </a:pPr>
            <a:r>
              <a:rPr lang="en-US" sz="1792">
                <a:solidFill>
                  <a:srgbClr val="290606"/>
                </a:solidFill>
                <a:latin typeface="Arial"/>
                <a:ea typeface="Arial"/>
                <a:cs typeface="Arial"/>
                <a:sym typeface="Arial"/>
              </a:rPr>
              <a:t>Interpretasi Nilai VIF:</a:t>
            </a:r>
          </a:p>
          <a:p>
            <a:pPr algn="l" marL="773959" indent="-257986" lvl="2">
              <a:lnSpc>
                <a:spcPts val="2760"/>
              </a:lnSpc>
              <a:buFont typeface="Arial"/>
              <a:buChar char="⚬"/>
            </a:pPr>
            <a:r>
              <a:rPr lang="en-US" sz="1792">
                <a:solidFill>
                  <a:srgbClr val="290606"/>
                </a:solidFill>
                <a:latin typeface="Arial"/>
                <a:ea typeface="Arial"/>
                <a:cs typeface="Arial"/>
                <a:sym typeface="Arial"/>
              </a:rPr>
              <a:t>VIF = 1: Tidak ada korelasi antar fitur.</a:t>
            </a:r>
          </a:p>
          <a:p>
            <a:pPr algn="l" marL="773959" indent="-257986" lvl="2">
              <a:lnSpc>
                <a:spcPts val="2760"/>
              </a:lnSpc>
              <a:buFont typeface="Arial"/>
              <a:buChar char="⚬"/>
            </a:pPr>
            <a:r>
              <a:rPr lang="en-US" sz="1792">
                <a:solidFill>
                  <a:srgbClr val="290606"/>
                </a:solidFill>
                <a:latin typeface="Arial"/>
                <a:ea typeface="Arial"/>
                <a:cs typeface="Arial"/>
                <a:sym typeface="Arial"/>
              </a:rPr>
              <a:t>VIF 1–5: Masih dapat diterima.</a:t>
            </a:r>
          </a:p>
          <a:p>
            <a:pPr algn="l" marL="773959" indent="-257986" lvl="2">
              <a:lnSpc>
                <a:spcPts val="2760"/>
              </a:lnSpc>
              <a:buFont typeface="Arial"/>
              <a:buChar char="⚬"/>
            </a:pPr>
            <a:r>
              <a:rPr lang="en-US" sz="1792">
                <a:solidFill>
                  <a:srgbClr val="290606"/>
                </a:solidFill>
                <a:latin typeface="Arial"/>
                <a:ea typeface="Arial"/>
                <a:cs typeface="Arial"/>
                <a:sym typeface="Arial"/>
              </a:rPr>
              <a:t>VIF &gt; 5</a:t>
            </a:r>
            <a:r>
              <a:rPr lang="en-US" sz="1792">
                <a:solidFill>
                  <a:srgbClr val="290606"/>
                </a:solidFill>
                <a:latin typeface="Arial"/>
                <a:ea typeface="Arial"/>
                <a:cs typeface="Arial"/>
                <a:sym typeface="Arial"/>
              </a:rPr>
              <a:t>: Potensi multikoline</a:t>
            </a:r>
            <a:r>
              <a:rPr lang="en-US" sz="1792">
                <a:solidFill>
                  <a:srgbClr val="290606"/>
                </a:solidFill>
                <a:latin typeface="Arial"/>
                <a:ea typeface="Arial"/>
                <a:cs typeface="Arial"/>
                <a:sym typeface="Arial"/>
              </a:rPr>
              <a:t>aritas tinggi, perlu ditinjau ulang.</a:t>
            </a:r>
          </a:p>
          <a:p>
            <a:pPr algn="l" marL="773959" indent="-257986" lvl="2">
              <a:lnSpc>
                <a:spcPts val="2760"/>
              </a:lnSpc>
              <a:buFont typeface="Arial"/>
              <a:buChar char="⚬"/>
            </a:pPr>
            <a:r>
              <a:rPr lang="en-US" sz="1792">
                <a:solidFill>
                  <a:srgbClr val="290606"/>
                </a:solidFill>
                <a:latin typeface="Arial"/>
                <a:ea typeface="Arial"/>
                <a:cs typeface="Arial"/>
                <a:sym typeface="Arial"/>
              </a:rPr>
              <a:t>VIF &gt; 10: Wajib dipertimbangkan untuk dihapus.</a:t>
            </a:r>
          </a:p>
          <a:p>
            <a:pPr algn="l" marL="386980" indent="-193490" lvl="1">
              <a:lnSpc>
                <a:spcPts val="2760"/>
              </a:lnSpc>
              <a:buFont typeface="Arial"/>
              <a:buChar char="•"/>
            </a:pPr>
            <a:r>
              <a:rPr lang="en-US" sz="1792">
                <a:solidFill>
                  <a:srgbClr val="290606"/>
                </a:solidFill>
                <a:latin typeface="Arial"/>
                <a:ea typeface="Arial"/>
                <a:cs typeface="Arial"/>
                <a:sym typeface="Arial"/>
              </a:rPr>
              <a:t>Hasil Utama:</a:t>
            </a:r>
          </a:p>
          <a:p>
            <a:pPr algn="l" marL="773959" indent="-257986" lvl="2">
              <a:lnSpc>
                <a:spcPts val="2760"/>
              </a:lnSpc>
              <a:buFont typeface="Arial"/>
              <a:buChar char="⚬"/>
            </a:pPr>
            <a:r>
              <a:rPr lang="en-US" sz="1792">
                <a:solidFill>
                  <a:srgbClr val="290606"/>
                </a:solidFill>
                <a:latin typeface="Arial"/>
                <a:ea typeface="Arial"/>
                <a:cs typeface="Arial"/>
                <a:sym typeface="Arial"/>
              </a:rPr>
              <a:t>Semua fitur memiliki VIF &lt; 5, menunjukkan tidak ada multikolinearitas serius dalam data.</a:t>
            </a:r>
          </a:p>
          <a:p>
            <a:pPr algn="l" marL="773959" indent="-257986" lvl="2">
              <a:lnSpc>
                <a:spcPts val="2760"/>
              </a:lnSpc>
              <a:buFont typeface="Arial"/>
              <a:buChar char="⚬"/>
            </a:pPr>
            <a:r>
              <a:rPr lang="en-US" sz="1792">
                <a:solidFill>
                  <a:srgbClr val="290606"/>
                </a:solidFill>
                <a:latin typeface="Arial"/>
                <a:ea typeface="Arial"/>
                <a:cs typeface="Arial"/>
                <a:sym typeface="Arial"/>
              </a:rPr>
              <a:t>Fitur AGE dan IS_WORKING memiliki VIF tertinggi, namun tetap dalam ambang aman (masih &lt; 2.1).</a:t>
            </a:r>
          </a:p>
          <a:p>
            <a:pPr algn="l" marL="773959" indent="-257986" lvl="2">
              <a:lnSpc>
                <a:spcPts val="2760"/>
              </a:lnSpc>
              <a:buFont typeface="Arial"/>
              <a:buChar char="⚬"/>
            </a:pPr>
            <a:r>
              <a:rPr lang="en-US" sz="1792">
                <a:solidFill>
                  <a:srgbClr val="290606"/>
                </a:solidFill>
                <a:latin typeface="Arial"/>
                <a:ea typeface="Arial"/>
                <a:cs typeface="Arial"/>
                <a:sym typeface="Arial"/>
              </a:rPr>
              <a:t>Konstanta (const) memiliki nilai tinggi, namun ini wajar dan tidak menjadi masalah karena bukan fitur prediktor.</a:t>
            </a:r>
          </a:p>
          <a:p>
            <a:pPr algn="l" marL="386980" indent="-193490" lvl="1">
              <a:lnSpc>
                <a:spcPts val="2760"/>
              </a:lnSpc>
              <a:buFont typeface="Arial"/>
              <a:buChar char="•"/>
            </a:pPr>
            <a:r>
              <a:rPr lang="en-US" sz="1792">
                <a:solidFill>
                  <a:srgbClr val="290606"/>
                </a:solidFill>
                <a:latin typeface="Arial"/>
                <a:ea typeface="Arial"/>
                <a:cs typeface="Arial"/>
                <a:sym typeface="Arial"/>
              </a:rPr>
              <a:t>Kesimpulan:</a:t>
            </a:r>
          </a:p>
          <a:p>
            <a:pPr algn="l" marL="773959" indent="-257986" lvl="2">
              <a:lnSpc>
                <a:spcPts val="2760"/>
              </a:lnSpc>
              <a:buFont typeface="Arial"/>
              <a:buChar char="⚬"/>
            </a:pPr>
            <a:r>
              <a:rPr lang="en-US" sz="1792">
                <a:solidFill>
                  <a:srgbClr val="290606"/>
                </a:solidFill>
                <a:latin typeface="Arial"/>
                <a:ea typeface="Arial"/>
                <a:cs typeface="Arial"/>
                <a:sym typeface="Arial"/>
              </a:rPr>
              <a:t>Semua fitur numerik aman untuk dilanjutkan ke tahap modeling tanpa perlu penghapusan lebih lanjut karena multikolinearitas.</a:t>
            </a:r>
          </a:p>
          <a:p>
            <a:pPr algn="l">
              <a:lnSpc>
                <a:spcPts val="276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9311234" y="1951990"/>
            <a:ext cx="7948066" cy="6182360"/>
          </a:xfrm>
          <a:prstGeom prst="rect">
            <a:avLst/>
          </a:prstGeom>
        </p:spPr>
        <p:txBody>
          <a:bodyPr anchor="t" rtlCol="false" tIns="0" lIns="0" bIns="0" rIns="0">
            <a:spAutoFit/>
          </a:bodyPr>
          <a:lstStyle/>
          <a:p>
            <a:pPr algn="l">
              <a:lnSpc>
                <a:spcPts val="4479"/>
              </a:lnSpc>
            </a:pPr>
            <a:r>
              <a:rPr lang="en-US" sz="2799" b="true">
                <a:solidFill>
                  <a:srgbClr val="290606"/>
                </a:solidFill>
                <a:latin typeface="Telegraf Medium"/>
                <a:ea typeface="Telegraf Medium"/>
                <a:cs typeface="Telegraf Medium"/>
                <a:sym typeface="Telegraf Medium"/>
              </a:rPr>
              <a:t>A. Introduction</a:t>
            </a:r>
          </a:p>
          <a:p>
            <a:pPr algn="l">
              <a:lnSpc>
                <a:spcPts val="4479"/>
              </a:lnSpc>
            </a:pPr>
            <a:r>
              <a:rPr lang="en-US" sz="2799" b="true">
                <a:solidFill>
                  <a:srgbClr val="290606"/>
                </a:solidFill>
                <a:latin typeface="Telegraf Medium"/>
                <a:ea typeface="Telegraf Medium"/>
                <a:cs typeface="Telegraf Medium"/>
                <a:sym typeface="Telegraf Medium"/>
              </a:rPr>
              <a:t>B. </a:t>
            </a:r>
            <a:r>
              <a:rPr lang="en-US" sz="2799" b="true">
                <a:solidFill>
                  <a:srgbClr val="290606"/>
                </a:solidFill>
                <a:latin typeface="Telegraf Medium"/>
                <a:ea typeface="Telegraf Medium"/>
                <a:cs typeface="Telegraf Medium"/>
                <a:sym typeface="Telegraf Medium"/>
              </a:rPr>
              <a:t>Previous projects</a:t>
            </a:r>
          </a:p>
          <a:p>
            <a:pPr algn="l">
              <a:lnSpc>
                <a:spcPts val="4479"/>
              </a:lnSpc>
            </a:pPr>
            <a:r>
              <a:rPr lang="en-US" sz="2799" b="true">
                <a:solidFill>
                  <a:srgbClr val="290606"/>
                </a:solidFill>
                <a:latin typeface="Telegraf Medium"/>
                <a:ea typeface="Telegraf Medium"/>
                <a:cs typeface="Telegraf Medium"/>
                <a:sym typeface="Telegraf Medium"/>
              </a:rPr>
              <a:t>C. </a:t>
            </a:r>
            <a:r>
              <a:rPr lang="en-US" sz="2799" b="true">
                <a:solidFill>
                  <a:srgbClr val="290606"/>
                </a:solidFill>
                <a:latin typeface="Telegraf Medium"/>
                <a:ea typeface="Telegraf Medium"/>
                <a:cs typeface="Telegraf Medium"/>
                <a:sym typeface="Telegraf Medium"/>
              </a:rPr>
              <a:t>Main Project</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Project Background</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Business Objective</a:t>
            </a:r>
          </a:p>
          <a:p>
            <a:pPr algn="l" marL="604519" indent="-302260" lvl="1">
              <a:lnSpc>
                <a:spcPts val="4479"/>
              </a:lnSpc>
              <a:buFont typeface="Arial"/>
              <a:buChar char="•"/>
            </a:pPr>
            <a:r>
              <a:rPr lang="en-US" b="true" sz="2799" i="true">
                <a:solidFill>
                  <a:srgbClr val="290606"/>
                </a:solidFill>
                <a:latin typeface="Telegraf Medium"/>
                <a:ea typeface="Telegraf Medium"/>
                <a:cs typeface="Telegraf Medium"/>
                <a:sym typeface="Telegraf Medium"/>
              </a:rPr>
              <a:t>Data Understanding</a:t>
            </a:r>
          </a:p>
          <a:p>
            <a:pPr algn="l" marL="604519" indent="-302260" lvl="1">
              <a:lnSpc>
                <a:spcPts val="4479"/>
              </a:lnSpc>
              <a:buFont typeface="Arial"/>
              <a:buChar char="•"/>
            </a:pPr>
            <a:r>
              <a:rPr lang="en-US" b="true" sz="2799" i="true">
                <a:solidFill>
                  <a:srgbClr val="290606"/>
                </a:solidFill>
                <a:latin typeface="Telegraf Medium"/>
                <a:ea typeface="Telegraf Medium"/>
                <a:cs typeface="Telegraf Medium"/>
                <a:sym typeface="Telegraf Medium"/>
              </a:rPr>
              <a:t>Exploratory Data Analysis</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Korelasi Fitur dengan heatmap dan VIF</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Preprocessing (Encoding, Scaling, SMOTE)</a:t>
            </a:r>
          </a:p>
          <a:p>
            <a:pPr algn="l" marL="604519" indent="-302260" lvl="1">
              <a:lnSpc>
                <a:spcPts val="4479"/>
              </a:lnSpc>
              <a:buFont typeface="Arial"/>
              <a:buChar char="•"/>
            </a:pPr>
            <a:r>
              <a:rPr lang="en-US" b="true" sz="2799">
                <a:solidFill>
                  <a:srgbClr val="290606"/>
                </a:solidFill>
                <a:latin typeface="Telegraf Medium"/>
                <a:ea typeface="Telegraf Medium"/>
                <a:cs typeface="Telegraf Medium"/>
                <a:sym typeface="Telegraf Medium"/>
              </a:rPr>
              <a:t>Modeling dan Evaluasi Model</a:t>
            </a:r>
          </a:p>
          <a:p>
            <a:pPr algn="l">
              <a:lnSpc>
                <a:spcPts val="4479"/>
              </a:lnSpc>
            </a:pPr>
            <a:r>
              <a:rPr lang="en-US" sz="2799" b="true">
                <a:solidFill>
                  <a:srgbClr val="290606"/>
                </a:solidFill>
                <a:latin typeface="Telegraf Medium"/>
                <a:ea typeface="Telegraf Medium"/>
                <a:cs typeface="Telegraf Medium"/>
                <a:sym typeface="Telegraf Medium"/>
              </a:rPr>
              <a:t>D. Conclusion &amp; Recomm</a:t>
            </a:r>
            <a:r>
              <a:rPr lang="en-US" sz="2799" b="true">
                <a:solidFill>
                  <a:srgbClr val="290606"/>
                </a:solidFill>
                <a:latin typeface="Telegraf Medium"/>
                <a:ea typeface="Telegraf Medium"/>
                <a:cs typeface="Telegraf Medium"/>
                <a:sym typeface="Telegraf Medium"/>
              </a:rPr>
              <a:t>endation</a:t>
            </a:r>
          </a:p>
        </p:txBody>
      </p:sp>
      <p:sp>
        <p:nvSpPr>
          <p:cNvPr name="TextBox 3" id="3"/>
          <p:cNvSpPr txBox="true"/>
          <p:nvPr/>
        </p:nvSpPr>
        <p:spPr>
          <a:xfrm rot="0">
            <a:off x="8954972" y="1019175"/>
            <a:ext cx="8304328"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TABLE OF 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Freeform 2" id="2"/>
          <p:cNvSpPr/>
          <p:nvPr/>
        </p:nvSpPr>
        <p:spPr>
          <a:xfrm flipH="false" flipV="false" rot="0">
            <a:off x="7442075" y="1965195"/>
            <a:ext cx="3604432" cy="6087692"/>
          </a:xfrm>
          <a:custGeom>
            <a:avLst/>
            <a:gdLst/>
            <a:ahLst/>
            <a:cxnLst/>
            <a:rect r="r" b="b" t="t" l="l"/>
            <a:pathLst>
              <a:path h="6087692" w="3604432">
                <a:moveTo>
                  <a:pt x="0" y="0"/>
                </a:moveTo>
                <a:lnTo>
                  <a:pt x="3604433" y="0"/>
                </a:lnTo>
                <a:lnTo>
                  <a:pt x="3604433" y="6087692"/>
                </a:lnTo>
                <a:lnTo>
                  <a:pt x="0" y="6087692"/>
                </a:lnTo>
                <a:lnTo>
                  <a:pt x="0" y="0"/>
                </a:lnTo>
                <a:close/>
              </a:path>
            </a:pathLst>
          </a:custGeom>
          <a:blipFill>
            <a:blip r:embed="rId2"/>
            <a:stretch>
              <a:fillRect l="0" t="0" r="0" b="0"/>
            </a:stretch>
          </a:blipFill>
        </p:spPr>
      </p:sp>
      <p:sp>
        <p:nvSpPr>
          <p:cNvPr name="Freeform 3" id="3"/>
          <p:cNvSpPr/>
          <p:nvPr/>
        </p:nvSpPr>
        <p:spPr>
          <a:xfrm flipH="false" flipV="false" rot="0">
            <a:off x="11179858" y="1965195"/>
            <a:ext cx="5898840" cy="6087692"/>
          </a:xfrm>
          <a:custGeom>
            <a:avLst/>
            <a:gdLst/>
            <a:ahLst/>
            <a:cxnLst/>
            <a:rect r="r" b="b" t="t" l="l"/>
            <a:pathLst>
              <a:path h="6087692" w="5898840">
                <a:moveTo>
                  <a:pt x="0" y="0"/>
                </a:moveTo>
                <a:lnTo>
                  <a:pt x="5898840" y="0"/>
                </a:lnTo>
                <a:lnTo>
                  <a:pt x="5898840" y="6087692"/>
                </a:lnTo>
                <a:lnTo>
                  <a:pt x="0" y="6087692"/>
                </a:lnTo>
                <a:lnTo>
                  <a:pt x="0" y="0"/>
                </a:lnTo>
                <a:close/>
              </a:path>
            </a:pathLst>
          </a:custGeom>
          <a:blipFill>
            <a:blip r:embed="rId3"/>
            <a:stretch>
              <a:fillRect l="0" t="0" r="0" b="0"/>
            </a:stretch>
          </a:blipFill>
        </p:spPr>
      </p:sp>
      <p:sp>
        <p:nvSpPr>
          <p:cNvPr name="TextBox 4" id="4"/>
          <p:cNvSpPr txBox="true"/>
          <p:nvPr/>
        </p:nvSpPr>
        <p:spPr>
          <a:xfrm rot="0">
            <a:off x="1028700" y="2812920"/>
            <a:ext cx="6276011" cy="4815840"/>
          </a:xfrm>
          <a:prstGeom prst="rect">
            <a:avLst/>
          </a:prstGeom>
        </p:spPr>
        <p:txBody>
          <a:bodyPr anchor="t" rtlCol="false" tIns="0" lIns="0" bIns="0" rIns="0">
            <a:spAutoFit/>
          </a:bodyPr>
          <a:lstStyle/>
          <a:p>
            <a:pPr algn="l" marL="453390" indent="-226695" lvl="1">
              <a:lnSpc>
                <a:spcPts val="3150"/>
              </a:lnSpc>
              <a:buFont typeface="Arial"/>
              <a:buChar char="•"/>
            </a:pPr>
            <a:r>
              <a:rPr lang="en-US" sz="2100" spc="102">
                <a:solidFill>
                  <a:srgbClr val="290606"/>
                </a:solidFill>
                <a:latin typeface="Telegraf"/>
                <a:ea typeface="Telegraf"/>
                <a:cs typeface="Telegraf"/>
                <a:sym typeface="Telegraf"/>
              </a:rPr>
              <a:t>Target kolom approved diubah menjadi numerik (Yes → 1, No → 0)</a:t>
            </a:r>
          </a:p>
          <a:p>
            <a:pPr algn="l" marL="453390" indent="-226695" lvl="1">
              <a:lnSpc>
                <a:spcPts val="3150"/>
              </a:lnSpc>
              <a:buFont typeface="Arial"/>
              <a:buChar char="•"/>
            </a:pPr>
            <a:r>
              <a:rPr lang="en-US" sz="2100" spc="102">
                <a:solidFill>
                  <a:srgbClr val="290606"/>
                </a:solidFill>
                <a:latin typeface="Telegraf"/>
                <a:ea typeface="Telegraf"/>
                <a:cs typeface="Telegraf"/>
                <a:sym typeface="Telegraf"/>
              </a:rPr>
              <a:t>Fitur kategorikal diencoding dengan One-Hot Encoding</a:t>
            </a:r>
          </a:p>
          <a:p>
            <a:pPr algn="l" marL="453390" indent="-226695" lvl="1">
              <a:lnSpc>
                <a:spcPts val="3150"/>
              </a:lnSpc>
              <a:buFont typeface="Arial"/>
              <a:buChar char="•"/>
            </a:pPr>
            <a:r>
              <a:rPr lang="en-US" sz="2100" spc="102">
                <a:solidFill>
                  <a:srgbClr val="290606"/>
                </a:solidFill>
                <a:latin typeface="Telegraf"/>
                <a:ea typeface="Telegraf"/>
                <a:cs typeface="Telegraf"/>
                <a:sym typeface="Telegraf"/>
              </a:rPr>
              <a:t>Data dibagi menjadi data training (80%) dan testing (20%)</a:t>
            </a:r>
          </a:p>
          <a:p>
            <a:pPr algn="l" marL="453390" indent="-226695" lvl="1">
              <a:lnSpc>
                <a:spcPts val="3150"/>
              </a:lnSpc>
              <a:buFont typeface="Arial"/>
              <a:buChar char="•"/>
            </a:pPr>
            <a:r>
              <a:rPr lang="en-US" sz="2100" spc="102">
                <a:solidFill>
                  <a:srgbClr val="290606"/>
                </a:solidFill>
                <a:latin typeface="Telegraf"/>
                <a:ea typeface="Telegraf"/>
                <a:cs typeface="Telegraf"/>
                <a:sym typeface="Telegraf"/>
              </a:rPr>
              <a:t>Fitur numerik distandarisasi menggunakan StandardScaler</a:t>
            </a:r>
          </a:p>
          <a:p>
            <a:pPr algn="l" marL="453390" indent="-226695" lvl="1">
              <a:lnSpc>
                <a:spcPts val="3150"/>
              </a:lnSpc>
              <a:buFont typeface="Arial"/>
              <a:buChar char="•"/>
            </a:pPr>
            <a:r>
              <a:rPr lang="en-US" sz="2100" spc="102">
                <a:solidFill>
                  <a:srgbClr val="290606"/>
                </a:solidFill>
                <a:latin typeface="Telegraf"/>
                <a:ea typeface="Telegraf"/>
                <a:cs typeface="Telegraf"/>
                <a:sym typeface="Telegraf"/>
              </a:rPr>
              <a:t>Fitur yang tidak relevan seperti ID telah dihapus sebelumnya dan fitur age_group dan income_bin yang dibuat untuk keperluan EDA juga dihapus</a:t>
            </a:r>
          </a:p>
        </p:txBody>
      </p:sp>
      <p:sp>
        <p:nvSpPr>
          <p:cNvPr name="TextBox 5" id="5"/>
          <p:cNvSpPr txBox="true"/>
          <p:nvPr/>
        </p:nvSpPr>
        <p:spPr>
          <a:xfrm rot="0">
            <a:off x="1028700" y="265875"/>
            <a:ext cx="10423498" cy="1516126"/>
          </a:xfrm>
          <a:prstGeom prst="rect">
            <a:avLst/>
          </a:prstGeom>
        </p:spPr>
        <p:txBody>
          <a:bodyPr anchor="t" rtlCol="false" tIns="0" lIns="0" bIns="0" rIns="0">
            <a:spAutoFit/>
          </a:bodyPr>
          <a:lstStyle/>
          <a:p>
            <a:pPr algn="l">
              <a:lnSpc>
                <a:spcPts val="5411"/>
              </a:lnSpc>
            </a:pPr>
            <a:r>
              <a:rPr lang="en-US" sz="5411" spc="265">
                <a:solidFill>
                  <a:srgbClr val="290606"/>
                </a:solidFill>
                <a:latin typeface="Cheddar"/>
                <a:ea typeface="Cheddar"/>
                <a:cs typeface="Cheddar"/>
                <a:sym typeface="Cheddar"/>
              </a:rPr>
              <a:t>PREPROCESSING: TRAIN-TEST SPLIT, ENCODING &amp; SCALING</a:t>
            </a:r>
          </a:p>
        </p:txBody>
      </p:sp>
      <p:sp>
        <p:nvSpPr>
          <p:cNvPr name="TextBox 6" id="6"/>
          <p:cNvSpPr txBox="true"/>
          <p:nvPr/>
        </p:nvSpPr>
        <p:spPr>
          <a:xfrm rot="0">
            <a:off x="1032714" y="1927095"/>
            <a:ext cx="6276011" cy="981075"/>
          </a:xfrm>
          <a:prstGeom prst="rect">
            <a:avLst/>
          </a:prstGeom>
        </p:spPr>
        <p:txBody>
          <a:bodyPr anchor="t" rtlCol="false" tIns="0" lIns="0" bIns="0" rIns="0">
            <a:spAutoFit/>
          </a:bodyPr>
          <a:lstStyle/>
          <a:p>
            <a:pPr algn="l">
              <a:lnSpc>
                <a:spcPts val="2520"/>
              </a:lnSpc>
            </a:pPr>
            <a:r>
              <a:rPr lang="en-US" sz="2100" spc="102">
                <a:solidFill>
                  <a:srgbClr val="290606"/>
                </a:solidFill>
                <a:latin typeface="Telegraf"/>
                <a:ea typeface="Telegraf"/>
                <a:cs typeface="Telegraf"/>
                <a:sym typeface="Telegraf"/>
              </a:rPr>
              <a:t>Langkah-langkah preprocessing yang dilakukan:</a:t>
            </a:r>
          </a:p>
          <a:p>
            <a:pPr algn="l">
              <a:lnSpc>
                <a:spcPts val="2520"/>
              </a:lnSpc>
            </a:pP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360116"/>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MODELING OVERVIEW</a:t>
            </a:r>
          </a:p>
        </p:txBody>
      </p:sp>
      <p:grpSp>
        <p:nvGrpSpPr>
          <p:cNvPr name="Group 3" id="3"/>
          <p:cNvGrpSpPr/>
          <p:nvPr/>
        </p:nvGrpSpPr>
        <p:grpSpPr>
          <a:xfrm rot="0">
            <a:off x="1820991" y="2909528"/>
            <a:ext cx="4561929" cy="5298426"/>
            <a:chOff x="0" y="0"/>
            <a:chExt cx="1235036" cy="1434426"/>
          </a:xfrm>
        </p:grpSpPr>
        <p:sp>
          <p:nvSpPr>
            <p:cNvPr name="Freeform 4" id="4"/>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02B676"/>
            </a:solidFill>
          </p:spPr>
        </p:sp>
        <p:sp>
          <p:nvSpPr>
            <p:cNvPr name="TextBox 5" id="5"/>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6" id="6"/>
          <p:cNvGrpSpPr/>
          <p:nvPr/>
        </p:nvGrpSpPr>
        <p:grpSpPr>
          <a:xfrm rot="0">
            <a:off x="6806017" y="2909528"/>
            <a:ext cx="4561929" cy="5298426"/>
            <a:chOff x="0" y="0"/>
            <a:chExt cx="1235036" cy="1434426"/>
          </a:xfrm>
        </p:grpSpPr>
        <p:sp>
          <p:nvSpPr>
            <p:cNvPr name="Freeform 7" id="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7562B"/>
            </a:solidFill>
          </p:spPr>
        </p:sp>
        <p:sp>
          <p:nvSpPr>
            <p:cNvPr name="TextBox 8" id="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9" id="9"/>
          <p:cNvGrpSpPr/>
          <p:nvPr/>
        </p:nvGrpSpPr>
        <p:grpSpPr>
          <a:xfrm rot="0">
            <a:off x="11794040" y="2909528"/>
            <a:ext cx="4561929" cy="5298426"/>
            <a:chOff x="0" y="0"/>
            <a:chExt cx="1235036" cy="1434426"/>
          </a:xfrm>
        </p:grpSpPr>
        <p:sp>
          <p:nvSpPr>
            <p:cNvPr name="Freeform 10" id="10"/>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EC801"/>
            </a:solidFill>
          </p:spPr>
        </p:sp>
        <p:sp>
          <p:nvSpPr>
            <p:cNvPr name="TextBox 11" id="11"/>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grpSp>
        <p:nvGrpSpPr>
          <p:cNvPr name="Group 12" id="12"/>
          <p:cNvGrpSpPr/>
          <p:nvPr/>
        </p:nvGrpSpPr>
        <p:grpSpPr>
          <a:xfrm rot="0">
            <a:off x="1932030" y="3014275"/>
            <a:ext cx="4561929" cy="5298426"/>
            <a:chOff x="0" y="0"/>
            <a:chExt cx="1235036" cy="1434426"/>
          </a:xfrm>
        </p:grpSpPr>
        <p:sp>
          <p:nvSpPr>
            <p:cNvPr name="Freeform 13" id="13"/>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4" id="14"/>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5" id="15"/>
          <p:cNvSpPr txBox="true"/>
          <p:nvPr/>
        </p:nvSpPr>
        <p:spPr>
          <a:xfrm rot="0">
            <a:off x="2111974"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LOGISTIC REGRESSION</a:t>
            </a:r>
          </a:p>
        </p:txBody>
      </p:sp>
      <p:grpSp>
        <p:nvGrpSpPr>
          <p:cNvPr name="Group 16" id="16"/>
          <p:cNvGrpSpPr/>
          <p:nvPr/>
        </p:nvGrpSpPr>
        <p:grpSpPr>
          <a:xfrm rot="0">
            <a:off x="6917056" y="3014275"/>
            <a:ext cx="4561929" cy="5298426"/>
            <a:chOff x="0" y="0"/>
            <a:chExt cx="1235036" cy="1434426"/>
          </a:xfrm>
        </p:grpSpPr>
        <p:sp>
          <p:nvSpPr>
            <p:cNvPr name="Freeform 17" id="17"/>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18" id="18"/>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19" id="19"/>
          <p:cNvSpPr txBox="true"/>
          <p:nvPr/>
        </p:nvSpPr>
        <p:spPr>
          <a:xfrm rot="0">
            <a:off x="7117699"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RANDOM FOREST</a:t>
            </a:r>
          </a:p>
        </p:txBody>
      </p:sp>
      <p:grpSp>
        <p:nvGrpSpPr>
          <p:cNvPr name="Group 20" id="20"/>
          <p:cNvGrpSpPr/>
          <p:nvPr/>
        </p:nvGrpSpPr>
        <p:grpSpPr>
          <a:xfrm rot="0">
            <a:off x="11905080" y="3014275"/>
            <a:ext cx="4561929" cy="5298426"/>
            <a:chOff x="0" y="0"/>
            <a:chExt cx="1235036" cy="1434426"/>
          </a:xfrm>
        </p:grpSpPr>
        <p:sp>
          <p:nvSpPr>
            <p:cNvPr name="Freeform 21" id="21"/>
            <p:cNvSpPr/>
            <p:nvPr/>
          </p:nvSpPr>
          <p:spPr>
            <a:xfrm flipH="false" flipV="false" rot="0">
              <a:off x="0" y="0"/>
              <a:ext cx="1235036" cy="1434426"/>
            </a:xfrm>
            <a:custGeom>
              <a:avLst/>
              <a:gdLst/>
              <a:ahLst/>
              <a:cxnLst/>
              <a:rect r="r" b="b" t="t" l="l"/>
              <a:pathLst>
                <a:path h="1434426" w="1235036">
                  <a:moveTo>
                    <a:pt x="86551" y="0"/>
                  </a:moveTo>
                  <a:lnTo>
                    <a:pt x="1148486" y="0"/>
                  </a:lnTo>
                  <a:cubicBezTo>
                    <a:pt x="1196286" y="0"/>
                    <a:pt x="1235036" y="38750"/>
                    <a:pt x="1235036" y="86551"/>
                  </a:cubicBezTo>
                  <a:lnTo>
                    <a:pt x="1235036" y="1347875"/>
                  </a:lnTo>
                  <a:cubicBezTo>
                    <a:pt x="1235036" y="1395676"/>
                    <a:pt x="1196286" y="1434426"/>
                    <a:pt x="1148486" y="1434426"/>
                  </a:cubicBezTo>
                  <a:lnTo>
                    <a:pt x="86551" y="1434426"/>
                  </a:lnTo>
                  <a:cubicBezTo>
                    <a:pt x="63596" y="1434426"/>
                    <a:pt x="41581" y="1425307"/>
                    <a:pt x="25350" y="1409076"/>
                  </a:cubicBezTo>
                  <a:cubicBezTo>
                    <a:pt x="9119" y="1392844"/>
                    <a:pt x="0" y="1370830"/>
                    <a:pt x="0" y="1347875"/>
                  </a:cubicBezTo>
                  <a:lnTo>
                    <a:pt x="0" y="86551"/>
                  </a:lnTo>
                  <a:cubicBezTo>
                    <a:pt x="0" y="63596"/>
                    <a:pt x="9119" y="41581"/>
                    <a:pt x="25350" y="25350"/>
                  </a:cubicBezTo>
                  <a:cubicBezTo>
                    <a:pt x="41581" y="9119"/>
                    <a:pt x="63596" y="0"/>
                    <a:pt x="86551" y="0"/>
                  </a:cubicBezTo>
                  <a:close/>
                </a:path>
              </a:pathLst>
            </a:custGeom>
            <a:solidFill>
              <a:srgbClr val="FFFFFF"/>
            </a:solidFill>
          </p:spPr>
        </p:sp>
        <p:sp>
          <p:nvSpPr>
            <p:cNvPr name="TextBox 22" id="22"/>
            <p:cNvSpPr txBox="true"/>
            <p:nvPr/>
          </p:nvSpPr>
          <p:spPr>
            <a:xfrm>
              <a:off x="0" y="9525"/>
              <a:ext cx="1235036" cy="1424901"/>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12098110" y="3368801"/>
            <a:ext cx="4160643" cy="615949"/>
          </a:xfrm>
          <a:prstGeom prst="rect">
            <a:avLst/>
          </a:prstGeom>
        </p:spPr>
        <p:txBody>
          <a:bodyPr anchor="t" rtlCol="false" tIns="0" lIns="0" bIns="0" rIns="0">
            <a:spAutoFit/>
          </a:bodyPr>
          <a:lstStyle/>
          <a:p>
            <a:pPr algn="ctr">
              <a:lnSpc>
                <a:spcPts val="3999"/>
              </a:lnSpc>
            </a:pPr>
            <a:r>
              <a:rPr lang="en-US" sz="3999">
                <a:solidFill>
                  <a:srgbClr val="290606"/>
                </a:solidFill>
                <a:latin typeface="Cheddar"/>
                <a:ea typeface="Cheddar"/>
                <a:cs typeface="Cheddar"/>
                <a:sym typeface="Cheddar"/>
              </a:rPr>
              <a:t>XGBOOST</a:t>
            </a:r>
          </a:p>
        </p:txBody>
      </p:sp>
      <p:sp>
        <p:nvSpPr>
          <p:cNvPr name="TextBox 24" id="24"/>
          <p:cNvSpPr txBox="true"/>
          <p:nvPr/>
        </p:nvSpPr>
        <p:spPr>
          <a:xfrm rot="0">
            <a:off x="2207224" y="4163035"/>
            <a:ext cx="3884418" cy="3793490"/>
          </a:xfrm>
          <a:prstGeom prst="rect">
            <a:avLst/>
          </a:prstGeom>
        </p:spPr>
        <p:txBody>
          <a:bodyPr anchor="t" rtlCol="false" tIns="0" lIns="0" bIns="0" rIns="0">
            <a:spAutoFit/>
          </a:bodyPr>
          <a:lstStyle/>
          <a:p>
            <a:pPr algn="l">
              <a:lnSpc>
                <a:spcPts val="2940"/>
              </a:lnSpc>
            </a:pPr>
            <a:r>
              <a:rPr lang="en-US" sz="2100">
                <a:solidFill>
                  <a:srgbClr val="290606"/>
                </a:solidFill>
                <a:latin typeface="Telegraf"/>
                <a:ea typeface="Telegraf"/>
                <a:cs typeface="Telegraf"/>
                <a:sym typeface="Telegraf"/>
              </a:rPr>
              <a:t>M</a:t>
            </a:r>
            <a:r>
              <a:rPr lang="en-US" sz="2100">
                <a:solidFill>
                  <a:srgbClr val="290606"/>
                </a:solidFill>
                <a:latin typeface="Telegraf"/>
                <a:ea typeface="Telegraf"/>
                <a:cs typeface="Telegraf"/>
                <a:sym typeface="Telegraf"/>
              </a:rPr>
              <a:t>odel linier yang sangat interpretatif dan cepat dilatih. </a:t>
            </a:r>
            <a:r>
              <a:rPr lang="en-US" b="true" sz="2100">
                <a:solidFill>
                  <a:srgbClr val="290606"/>
                </a:solidFill>
                <a:latin typeface="Telegraf Bold"/>
                <a:ea typeface="Telegraf Bold"/>
                <a:cs typeface="Telegraf Bold"/>
                <a:sym typeface="Telegraf Bold"/>
              </a:rPr>
              <a:t>Alasan pemilihan:</a:t>
            </a:r>
          </a:p>
          <a:p>
            <a:pPr algn="l" marL="453390" indent="-226695" lvl="1">
              <a:lnSpc>
                <a:spcPts val="2940"/>
              </a:lnSpc>
              <a:buFont typeface="Arial"/>
              <a:buChar char="•"/>
            </a:pPr>
            <a:r>
              <a:rPr lang="en-US" sz="2100">
                <a:solidFill>
                  <a:srgbClr val="290606"/>
                </a:solidFill>
                <a:latin typeface="Telegraf"/>
                <a:ea typeface="Telegraf"/>
                <a:cs typeface="Telegraf"/>
                <a:sym typeface="Telegraf"/>
              </a:rPr>
              <a:t>Cocok untuk baseline model klasifikasi.</a:t>
            </a:r>
          </a:p>
          <a:p>
            <a:pPr algn="l" marL="453390" indent="-226695" lvl="1">
              <a:lnSpc>
                <a:spcPts val="2940"/>
              </a:lnSpc>
              <a:buFont typeface="Arial"/>
              <a:buChar char="•"/>
            </a:pPr>
            <a:r>
              <a:rPr lang="en-US" sz="2100">
                <a:solidFill>
                  <a:srgbClr val="290606"/>
                </a:solidFill>
                <a:latin typeface="Telegraf"/>
                <a:ea typeface="Telegraf"/>
                <a:cs typeface="Telegraf"/>
                <a:sym typeface="Telegraf"/>
              </a:rPr>
              <a:t>Memberikan probabilitas prediksi.</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Sering digunakan untuk interpretasi hubungan antar fitur dan target.</a:t>
            </a:r>
          </a:p>
        </p:txBody>
      </p:sp>
      <p:sp>
        <p:nvSpPr>
          <p:cNvPr name="TextBox 25" id="25"/>
          <p:cNvSpPr txBox="true"/>
          <p:nvPr/>
        </p:nvSpPr>
        <p:spPr>
          <a:xfrm rot="0">
            <a:off x="7117699" y="4172560"/>
            <a:ext cx="4160643" cy="3525520"/>
          </a:xfrm>
          <a:prstGeom prst="rect">
            <a:avLst/>
          </a:prstGeom>
        </p:spPr>
        <p:txBody>
          <a:bodyPr anchor="t" rtlCol="false" tIns="0" lIns="0" bIns="0" rIns="0">
            <a:spAutoFit/>
          </a:bodyPr>
          <a:lstStyle/>
          <a:p>
            <a:pPr algn="l">
              <a:lnSpc>
                <a:spcPts val="3079"/>
              </a:lnSpc>
            </a:pPr>
            <a:r>
              <a:rPr lang="en-US" sz="2199">
                <a:solidFill>
                  <a:srgbClr val="290606"/>
                </a:solidFill>
                <a:latin typeface="Telegraf"/>
                <a:ea typeface="Telegraf"/>
                <a:cs typeface="Telegraf"/>
                <a:sym typeface="Telegraf"/>
              </a:rPr>
              <a:t>Mod</a:t>
            </a:r>
            <a:r>
              <a:rPr lang="en-US" sz="2199">
                <a:solidFill>
                  <a:srgbClr val="290606"/>
                </a:solidFill>
                <a:latin typeface="Telegraf"/>
                <a:ea typeface="Telegraf"/>
                <a:cs typeface="Telegraf"/>
                <a:sym typeface="Telegraf"/>
              </a:rPr>
              <a:t>el ensemble berbasis decision tree.</a:t>
            </a:r>
          </a:p>
          <a:p>
            <a:pPr algn="l">
              <a:lnSpc>
                <a:spcPts val="3079"/>
              </a:lnSpc>
            </a:pPr>
            <a:r>
              <a:rPr lang="en-US" b="true" sz="2199">
                <a:solidFill>
                  <a:srgbClr val="290606"/>
                </a:solidFill>
                <a:latin typeface="Telegraf Bold"/>
                <a:ea typeface="Telegraf Bold"/>
                <a:cs typeface="Telegraf Bold"/>
                <a:sym typeface="Telegraf Bold"/>
              </a:rPr>
              <a:t>Alasan pemilihan: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Menangani data yang kompleks dan non-linier.</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Tahan terhadap overfitting.</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Dapat mengukur pentingnya fitur (feature importance).</a:t>
            </a:r>
          </a:p>
        </p:txBody>
      </p:sp>
      <p:sp>
        <p:nvSpPr>
          <p:cNvPr name="TextBox 26" id="26"/>
          <p:cNvSpPr txBox="true"/>
          <p:nvPr/>
        </p:nvSpPr>
        <p:spPr>
          <a:xfrm rot="0">
            <a:off x="12012385" y="4172560"/>
            <a:ext cx="4246368" cy="3916045"/>
          </a:xfrm>
          <a:prstGeom prst="rect">
            <a:avLst/>
          </a:prstGeom>
        </p:spPr>
        <p:txBody>
          <a:bodyPr anchor="t" rtlCol="false" tIns="0" lIns="0" bIns="0" rIns="0">
            <a:spAutoFit/>
          </a:bodyPr>
          <a:lstStyle/>
          <a:p>
            <a:pPr algn="l">
              <a:lnSpc>
                <a:spcPts val="3079"/>
              </a:lnSpc>
            </a:pPr>
            <a:r>
              <a:rPr lang="en-US" sz="2199">
                <a:solidFill>
                  <a:srgbClr val="290606"/>
                </a:solidFill>
                <a:latin typeface="Telegraf"/>
                <a:ea typeface="Telegraf"/>
                <a:cs typeface="Telegraf"/>
                <a:sym typeface="Telegraf"/>
              </a:rPr>
              <a:t>Model bo</a:t>
            </a:r>
            <a:r>
              <a:rPr lang="en-US" sz="2199">
                <a:solidFill>
                  <a:srgbClr val="290606"/>
                </a:solidFill>
                <a:latin typeface="Telegraf"/>
                <a:ea typeface="Telegraf"/>
                <a:cs typeface="Telegraf"/>
                <a:sym typeface="Telegraf"/>
              </a:rPr>
              <a:t>osting yang sangat kuat dan populer.</a:t>
            </a:r>
          </a:p>
          <a:p>
            <a:pPr algn="l">
              <a:lnSpc>
                <a:spcPts val="3079"/>
              </a:lnSpc>
            </a:pPr>
            <a:r>
              <a:rPr lang="en-US" b="true" sz="2199">
                <a:solidFill>
                  <a:srgbClr val="290606"/>
                </a:solidFill>
                <a:latin typeface="Telegraf Bold"/>
                <a:ea typeface="Telegraf Bold"/>
                <a:cs typeface="Telegraf Bold"/>
                <a:sym typeface="Telegraf Bold"/>
              </a:rPr>
              <a:t>Alasan pemilihan: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Kinerja tinggi dan efisien.</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Baik untuk menangani data tidak seimbang (menggunakan scale_pos_weight).</a:t>
            </a:r>
          </a:p>
          <a:p>
            <a:pPr algn="l" marL="474979" indent="-237490" lvl="1">
              <a:lnSpc>
                <a:spcPts val="3079"/>
              </a:lnSpc>
              <a:buFont typeface="Arial"/>
              <a:buChar char="•"/>
            </a:pPr>
            <a:r>
              <a:rPr lang="en-US" sz="2199">
                <a:solidFill>
                  <a:srgbClr val="290606"/>
                </a:solidFill>
                <a:latin typeface="Telegraf"/>
                <a:ea typeface="Telegraf"/>
                <a:cs typeface="Telegraf"/>
                <a:sym typeface="Telegraf"/>
              </a:rPr>
              <a:t>Mendukung tuning parameter secara fleksibel.</a:t>
            </a:r>
          </a:p>
        </p:txBody>
      </p:sp>
      <p:sp>
        <p:nvSpPr>
          <p:cNvPr name="TextBox 27" id="27"/>
          <p:cNvSpPr txBox="true"/>
          <p:nvPr/>
        </p:nvSpPr>
        <p:spPr>
          <a:xfrm rot="0">
            <a:off x="1028700" y="1490814"/>
            <a:ext cx="12294588" cy="934084"/>
          </a:xfrm>
          <a:prstGeom prst="rect">
            <a:avLst/>
          </a:prstGeom>
        </p:spPr>
        <p:txBody>
          <a:bodyPr anchor="t" rtlCol="false" tIns="0" lIns="0" bIns="0" rIns="0">
            <a:spAutoFit/>
          </a:bodyPr>
          <a:lstStyle/>
          <a:p>
            <a:pPr algn="l">
              <a:lnSpc>
                <a:spcPts val="3640"/>
              </a:lnSpc>
            </a:pPr>
            <a:r>
              <a:rPr lang="en-US" b="true" sz="2600">
                <a:solidFill>
                  <a:srgbClr val="290606"/>
                </a:solidFill>
                <a:latin typeface="Telegraf Bold"/>
                <a:ea typeface="Telegraf Bold"/>
                <a:cs typeface="Telegraf Bold"/>
                <a:sym typeface="Telegraf Bold"/>
              </a:rPr>
              <a:t>Untuk membandingkan performa prediksi kelayakan kredit, saya menggunakan tiga algoritma klasifikasi:</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9886752" y="1576539"/>
            <a:ext cx="7197361" cy="8245799"/>
            <a:chOff x="0" y="0"/>
            <a:chExt cx="1395608" cy="1598905"/>
          </a:xfrm>
        </p:grpSpPr>
        <p:sp>
          <p:nvSpPr>
            <p:cNvPr name="Freeform 3" id="3"/>
            <p:cNvSpPr/>
            <p:nvPr/>
          </p:nvSpPr>
          <p:spPr>
            <a:xfrm flipH="false" flipV="false" rot="0">
              <a:off x="0" y="0"/>
              <a:ext cx="1395608" cy="1598906"/>
            </a:xfrm>
            <a:custGeom>
              <a:avLst/>
              <a:gdLst/>
              <a:ahLst/>
              <a:cxnLst/>
              <a:rect r="r" b="b" t="t" l="l"/>
              <a:pathLst>
                <a:path h="1598906" w="1395608">
                  <a:moveTo>
                    <a:pt x="54859" y="0"/>
                  </a:moveTo>
                  <a:lnTo>
                    <a:pt x="1340749" y="0"/>
                  </a:lnTo>
                  <a:cubicBezTo>
                    <a:pt x="1371047" y="0"/>
                    <a:pt x="1395608" y="24561"/>
                    <a:pt x="1395608" y="54859"/>
                  </a:cubicBezTo>
                  <a:lnTo>
                    <a:pt x="1395608" y="1544047"/>
                  </a:lnTo>
                  <a:cubicBezTo>
                    <a:pt x="1395608" y="1558596"/>
                    <a:pt x="1389828" y="1572550"/>
                    <a:pt x="1379540" y="1582838"/>
                  </a:cubicBezTo>
                  <a:cubicBezTo>
                    <a:pt x="1369252" y="1593126"/>
                    <a:pt x="1355298" y="1598906"/>
                    <a:pt x="1340749" y="1598906"/>
                  </a:cubicBezTo>
                  <a:lnTo>
                    <a:pt x="54859" y="1598906"/>
                  </a:lnTo>
                  <a:cubicBezTo>
                    <a:pt x="24561" y="1598906"/>
                    <a:pt x="0" y="1574344"/>
                    <a:pt x="0" y="1544047"/>
                  </a:cubicBezTo>
                  <a:lnTo>
                    <a:pt x="0" y="54859"/>
                  </a:lnTo>
                  <a:cubicBezTo>
                    <a:pt x="0" y="24561"/>
                    <a:pt x="24561" y="0"/>
                    <a:pt x="54859" y="0"/>
                  </a:cubicBezTo>
                  <a:close/>
                </a:path>
              </a:pathLst>
            </a:custGeom>
            <a:solidFill>
              <a:srgbClr val="FEC801"/>
            </a:solidFill>
          </p:spPr>
        </p:sp>
        <p:sp>
          <p:nvSpPr>
            <p:cNvPr name="TextBox 4" id="4"/>
            <p:cNvSpPr txBox="true"/>
            <p:nvPr/>
          </p:nvSpPr>
          <p:spPr>
            <a:xfrm>
              <a:off x="0" y="9525"/>
              <a:ext cx="1395608" cy="1589380"/>
            </a:xfrm>
            <a:prstGeom prst="rect">
              <a:avLst/>
            </a:prstGeom>
          </p:spPr>
          <p:txBody>
            <a:bodyPr anchor="ctr" rtlCol="false" tIns="50800" lIns="50800" bIns="50800" rIns="50800"/>
            <a:lstStyle/>
            <a:p>
              <a:pPr algn="ctr">
                <a:lnSpc>
                  <a:spcPts val="2200"/>
                </a:lnSpc>
              </a:pPr>
            </a:p>
          </p:txBody>
        </p:sp>
      </p:grpSp>
      <p:grpSp>
        <p:nvGrpSpPr>
          <p:cNvPr name="Group 5" id="5"/>
          <p:cNvGrpSpPr/>
          <p:nvPr/>
        </p:nvGrpSpPr>
        <p:grpSpPr>
          <a:xfrm rot="0">
            <a:off x="10061939" y="1722784"/>
            <a:ext cx="7197361" cy="8219871"/>
            <a:chOff x="0" y="0"/>
            <a:chExt cx="1395608" cy="1593878"/>
          </a:xfrm>
        </p:grpSpPr>
        <p:sp>
          <p:nvSpPr>
            <p:cNvPr name="Freeform 6" id="6"/>
            <p:cNvSpPr/>
            <p:nvPr/>
          </p:nvSpPr>
          <p:spPr>
            <a:xfrm flipH="false" flipV="false" rot="0">
              <a:off x="0" y="0"/>
              <a:ext cx="1395608" cy="1593878"/>
            </a:xfrm>
            <a:custGeom>
              <a:avLst/>
              <a:gdLst/>
              <a:ahLst/>
              <a:cxnLst/>
              <a:rect r="r" b="b" t="t" l="l"/>
              <a:pathLst>
                <a:path h="1593878" w="1395608">
                  <a:moveTo>
                    <a:pt x="54859" y="0"/>
                  </a:moveTo>
                  <a:lnTo>
                    <a:pt x="1340749" y="0"/>
                  </a:lnTo>
                  <a:cubicBezTo>
                    <a:pt x="1371047" y="0"/>
                    <a:pt x="1395608" y="24561"/>
                    <a:pt x="1395608" y="54859"/>
                  </a:cubicBezTo>
                  <a:lnTo>
                    <a:pt x="1395608" y="1539019"/>
                  </a:lnTo>
                  <a:cubicBezTo>
                    <a:pt x="1395608" y="1569317"/>
                    <a:pt x="1371047" y="1593878"/>
                    <a:pt x="1340749" y="1593878"/>
                  </a:cubicBezTo>
                  <a:lnTo>
                    <a:pt x="54859" y="1593878"/>
                  </a:lnTo>
                  <a:cubicBezTo>
                    <a:pt x="24561" y="1593878"/>
                    <a:pt x="0" y="1569317"/>
                    <a:pt x="0" y="1539019"/>
                  </a:cubicBezTo>
                  <a:lnTo>
                    <a:pt x="0" y="54859"/>
                  </a:lnTo>
                  <a:cubicBezTo>
                    <a:pt x="0" y="24561"/>
                    <a:pt x="24561" y="0"/>
                    <a:pt x="54859" y="0"/>
                  </a:cubicBezTo>
                  <a:close/>
                </a:path>
              </a:pathLst>
            </a:custGeom>
            <a:solidFill>
              <a:srgbClr val="FFFFFF"/>
            </a:solidFill>
          </p:spPr>
        </p:sp>
        <p:sp>
          <p:nvSpPr>
            <p:cNvPr name="TextBox 7" id="7"/>
            <p:cNvSpPr txBox="true"/>
            <p:nvPr/>
          </p:nvSpPr>
          <p:spPr>
            <a:xfrm>
              <a:off x="0" y="9525"/>
              <a:ext cx="1395608" cy="1584353"/>
            </a:xfrm>
            <a:prstGeom prst="rect">
              <a:avLst/>
            </a:prstGeom>
          </p:spPr>
          <p:txBody>
            <a:bodyPr anchor="ctr" rtlCol="false" tIns="50800" lIns="50800" bIns="50800" rIns="50800"/>
            <a:lstStyle/>
            <a:p>
              <a:pPr algn="ctr">
                <a:lnSpc>
                  <a:spcPts val="2200"/>
                </a:lnSpc>
              </a:pPr>
            </a:p>
          </p:txBody>
        </p:sp>
      </p:grpSp>
      <p:sp>
        <p:nvSpPr>
          <p:cNvPr name="Freeform 8" id="8"/>
          <p:cNvSpPr/>
          <p:nvPr/>
        </p:nvSpPr>
        <p:spPr>
          <a:xfrm flipH="false" flipV="false" rot="0">
            <a:off x="1028700" y="2188408"/>
            <a:ext cx="3549059" cy="5146474"/>
          </a:xfrm>
          <a:custGeom>
            <a:avLst/>
            <a:gdLst/>
            <a:ahLst/>
            <a:cxnLst/>
            <a:rect r="r" b="b" t="t" l="l"/>
            <a:pathLst>
              <a:path h="5146474" w="3549059">
                <a:moveTo>
                  <a:pt x="0" y="0"/>
                </a:moveTo>
                <a:lnTo>
                  <a:pt x="3549059" y="0"/>
                </a:lnTo>
                <a:lnTo>
                  <a:pt x="3549059" y="5146474"/>
                </a:lnTo>
                <a:lnTo>
                  <a:pt x="0" y="5146474"/>
                </a:lnTo>
                <a:lnTo>
                  <a:pt x="0" y="0"/>
                </a:lnTo>
                <a:close/>
              </a:path>
            </a:pathLst>
          </a:custGeom>
          <a:blipFill>
            <a:blip r:embed="rId2"/>
            <a:stretch>
              <a:fillRect l="-7670" t="0" r="0" b="0"/>
            </a:stretch>
          </a:blipFill>
        </p:spPr>
      </p:sp>
      <p:sp>
        <p:nvSpPr>
          <p:cNvPr name="Freeform 9" id="9"/>
          <p:cNvSpPr/>
          <p:nvPr/>
        </p:nvSpPr>
        <p:spPr>
          <a:xfrm flipH="false" flipV="false" rot="0">
            <a:off x="5531385" y="2188408"/>
            <a:ext cx="3759758" cy="5146474"/>
          </a:xfrm>
          <a:custGeom>
            <a:avLst/>
            <a:gdLst/>
            <a:ahLst/>
            <a:cxnLst/>
            <a:rect r="r" b="b" t="t" l="l"/>
            <a:pathLst>
              <a:path h="5146474" w="3759758">
                <a:moveTo>
                  <a:pt x="0" y="0"/>
                </a:moveTo>
                <a:lnTo>
                  <a:pt x="3759758" y="0"/>
                </a:lnTo>
                <a:lnTo>
                  <a:pt x="3759758" y="5146474"/>
                </a:lnTo>
                <a:lnTo>
                  <a:pt x="0" y="5146474"/>
                </a:lnTo>
                <a:lnTo>
                  <a:pt x="0" y="0"/>
                </a:lnTo>
                <a:close/>
              </a:path>
            </a:pathLst>
          </a:custGeom>
          <a:blipFill>
            <a:blip r:embed="rId3"/>
            <a:stretch>
              <a:fillRect l="0" t="0" r="0" b="0"/>
            </a:stretch>
          </a:blipFill>
        </p:spPr>
      </p:sp>
      <p:sp>
        <p:nvSpPr>
          <p:cNvPr name="TextBox 10" id="10"/>
          <p:cNvSpPr txBox="true"/>
          <p:nvPr/>
        </p:nvSpPr>
        <p:spPr>
          <a:xfrm rot="0">
            <a:off x="1028700" y="360116"/>
            <a:ext cx="669689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MODEL EVALUATION</a:t>
            </a:r>
          </a:p>
        </p:txBody>
      </p:sp>
      <p:sp>
        <p:nvSpPr>
          <p:cNvPr name="TextBox 11" id="11"/>
          <p:cNvSpPr txBox="true"/>
          <p:nvPr/>
        </p:nvSpPr>
        <p:spPr>
          <a:xfrm rot="0">
            <a:off x="10203307" y="1772119"/>
            <a:ext cx="6564252" cy="423545"/>
          </a:xfrm>
          <a:prstGeom prst="rect">
            <a:avLst/>
          </a:prstGeom>
        </p:spPr>
        <p:txBody>
          <a:bodyPr anchor="t" rtlCol="false" tIns="0" lIns="0" bIns="0" rIns="0">
            <a:spAutoFit/>
          </a:bodyPr>
          <a:lstStyle/>
          <a:p>
            <a:pPr algn="ctr">
              <a:lnSpc>
                <a:spcPts val="2799"/>
              </a:lnSpc>
            </a:pPr>
            <a:r>
              <a:rPr lang="en-US" sz="2799">
                <a:solidFill>
                  <a:srgbClr val="290606"/>
                </a:solidFill>
                <a:latin typeface="Cheddar"/>
                <a:ea typeface="Cheddar"/>
                <a:cs typeface="Cheddar"/>
                <a:sym typeface="Cheddar"/>
              </a:rPr>
              <a:t>INSIGHT &amp; EVALUASI MODEL</a:t>
            </a:r>
          </a:p>
        </p:txBody>
      </p:sp>
      <p:sp>
        <p:nvSpPr>
          <p:cNvPr name="TextBox 12" id="12"/>
          <p:cNvSpPr txBox="true"/>
          <p:nvPr/>
        </p:nvSpPr>
        <p:spPr>
          <a:xfrm rot="0">
            <a:off x="10310869" y="2368259"/>
            <a:ext cx="6948431" cy="8131175"/>
          </a:xfrm>
          <a:prstGeom prst="rect">
            <a:avLst/>
          </a:prstGeom>
        </p:spPr>
        <p:txBody>
          <a:bodyPr anchor="t" rtlCol="false" tIns="0" lIns="0" bIns="0" rIns="0">
            <a:spAutoFit/>
          </a:bodyPr>
          <a:lstStyle/>
          <a:p>
            <a:pPr algn="l">
              <a:lnSpc>
                <a:spcPts val="2800"/>
              </a:lnSpc>
            </a:pPr>
            <a:r>
              <a:rPr lang="en-US" sz="2000">
                <a:solidFill>
                  <a:srgbClr val="290606"/>
                </a:solidFill>
                <a:latin typeface="Telegraf"/>
                <a:ea typeface="Telegraf"/>
                <a:cs typeface="Telegraf"/>
                <a:sym typeface="Telegraf"/>
              </a:rPr>
              <a:t>Sebelum SMOTE:</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Semu</a:t>
            </a:r>
            <a:r>
              <a:rPr lang="en-US" sz="2000">
                <a:solidFill>
                  <a:srgbClr val="290606"/>
                </a:solidFill>
                <a:latin typeface="Telegraf"/>
                <a:ea typeface="Telegraf"/>
                <a:cs typeface="Telegraf"/>
                <a:sym typeface="Telegraf"/>
              </a:rPr>
              <a:t>a model (Logistic Regression, Random Forest, XGBoost) sangat bias terhadap kelas mayoritas (approved).</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Recall dan f1-score untuk kelas minoritas (rejected) sangat rendah, membuat accuracy tidak representatif.</a:t>
            </a:r>
          </a:p>
          <a:p>
            <a:pPr algn="l">
              <a:lnSpc>
                <a:spcPts val="2800"/>
              </a:lnSpc>
            </a:pPr>
            <a:r>
              <a:rPr lang="en-US" sz="2000">
                <a:solidFill>
                  <a:srgbClr val="290606"/>
                </a:solidFill>
                <a:latin typeface="Telegraf"/>
                <a:ea typeface="Telegraf"/>
                <a:cs typeface="Telegraf"/>
                <a:sym typeface="Telegraf"/>
              </a:rPr>
              <a:t>Setelah SMOTE:</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SMOTE berhasil meningkatkan recall dan f1-score untuk kelas minoritas di sebagian besar model.</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Random Forest (SMOTE) menunjukkan f1-score kelas minoritas tertinggi (0.42), menjadikannya kandidat terbaik.</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XGBoost (SMOTE) menunjukkan penurunan recall dan f1-score untuk kelas minoritas dibandingkan sebelum SMOTE, perlu investigasi lebih lanjut.</a:t>
            </a:r>
          </a:p>
          <a:p>
            <a:pPr algn="l">
              <a:lnSpc>
                <a:spcPts val="2800"/>
              </a:lnSpc>
            </a:pPr>
            <a:r>
              <a:rPr lang="en-US" sz="2000">
                <a:solidFill>
                  <a:srgbClr val="290606"/>
                </a:solidFill>
                <a:latin typeface="Telegraf"/>
                <a:ea typeface="Telegraf"/>
                <a:cs typeface="Telegraf"/>
                <a:sym typeface="Telegraf"/>
              </a:rPr>
              <a:t>Kesimpulan Sementara:</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SMOTE efektif meningkatkan kemampuan model mengenali aplikasi yang ditolak.</a:t>
            </a:r>
          </a:p>
          <a:p>
            <a:pPr algn="l" marL="431801" indent="-215900" lvl="1">
              <a:lnSpc>
                <a:spcPts val="2800"/>
              </a:lnSpc>
              <a:buFont typeface="Arial"/>
              <a:buChar char="•"/>
            </a:pPr>
            <a:r>
              <a:rPr lang="en-US" sz="2000">
                <a:solidFill>
                  <a:srgbClr val="290606"/>
                </a:solidFill>
                <a:latin typeface="Telegraf"/>
                <a:ea typeface="Telegraf"/>
                <a:cs typeface="Telegraf"/>
                <a:sym typeface="Telegraf"/>
              </a:rPr>
              <a:t>Random Forest (SMOTE) adalah model paling baik berdasarkan keseimbangan performa setelah penanganan imbalance.</a:t>
            </a:r>
          </a:p>
          <a:p>
            <a:pPr algn="l">
              <a:lnSpc>
                <a:spcPts val="2800"/>
              </a:lnSpc>
            </a:pPr>
          </a:p>
          <a:p>
            <a:pPr algn="l">
              <a:lnSpc>
                <a:spcPts val="2800"/>
              </a:lnSpc>
            </a:pPr>
          </a:p>
        </p:txBody>
      </p:sp>
      <p:sp>
        <p:nvSpPr>
          <p:cNvPr name="TextBox 13" id="13"/>
          <p:cNvSpPr txBox="true"/>
          <p:nvPr/>
        </p:nvSpPr>
        <p:spPr>
          <a:xfrm rot="0">
            <a:off x="1028700" y="1490814"/>
            <a:ext cx="2723901" cy="476884"/>
          </a:xfrm>
          <a:prstGeom prst="rect">
            <a:avLst/>
          </a:prstGeom>
        </p:spPr>
        <p:txBody>
          <a:bodyPr anchor="t" rtlCol="false" tIns="0" lIns="0" bIns="0" rIns="0">
            <a:spAutoFit/>
          </a:bodyPr>
          <a:lstStyle/>
          <a:p>
            <a:pPr algn="l">
              <a:lnSpc>
                <a:spcPts val="3640"/>
              </a:lnSpc>
            </a:pPr>
            <a:r>
              <a:rPr lang="en-US" sz="2600" b="true">
                <a:solidFill>
                  <a:srgbClr val="290606"/>
                </a:solidFill>
                <a:latin typeface="Telegraf Bold"/>
                <a:ea typeface="Telegraf Bold"/>
                <a:cs typeface="Telegraf Bold"/>
                <a:sym typeface="Telegraf Bold"/>
              </a:rPr>
              <a:t>B</a:t>
            </a:r>
            <a:r>
              <a:rPr lang="en-US" b="true" sz="2600">
                <a:solidFill>
                  <a:srgbClr val="290606"/>
                </a:solidFill>
                <a:latin typeface="Telegraf Bold"/>
                <a:ea typeface="Telegraf Bold"/>
                <a:cs typeface="Telegraf Bold"/>
                <a:sym typeface="Telegraf Bold"/>
              </a:rPr>
              <a:t>efore SMOTE :</a:t>
            </a:r>
          </a:p>
        </p:txBody>
      </p:sp>
      <p:sp>
        <p:nvSpPr>
          <p:cNvPr name="TextBox 14" id="14"/>
          <p:cNvSpPr txBox="true"/>
          <p:nvPr/>
        </p:nvSpPr>
        <p:spPr>
          <a:xfrm rot="0">
            <a:off x="5531385" y="1490814"/>
            <a:ext cx="2723901" cy="476884"/>
          </a:xfrm>
          <a:prstGeom prst="rect">
            <a:avLst/>
          </a:prstGeom>
        </p:spPr>
        <p:txBody>
          <a:bodyPr anchor="t" rtlCol="false" tIns="0" lIns="0" bIns="0" rIns="0">
            <a:spAutoFit/>
          </a:bodyPr>
          <a:lstStyle/>
          <a:p>
            <a:pPr algn="l">
              <a:lnSpc>
                <a:spcPts val="3640"/>
              </a:lnSpc>
            </a:pPr>
            <a:r>
              <a:rPr lang="en-US" sz="2600" b="true">
                <a:solidFill>
                  <a:srgbClr val="290606"/>
                </a:solidFill>
                <a:latin typeface="Telegraf Bold"/>
                <a:ea typeface="Telegraf Bold"/>
                <a:cs typeface="Telegraf Bold"/>
                <a:sym typeface="Telegraf Bold"/>
              </a:rPr>
              <a:t>After </a:t>
            </a:r>
            <a:r>
              <a:rPr lang="en-US" b="true" sz="2600">
                <a:solidFill>
                  <a:srgbClr val="290606"/>
                </a:solidFill>
                <a:latin typeface="Telegraf Bold"/>
                <a:ea typeface="Telegraf Bold"/>
                <a:cs typeface="Telegraf Bold"/>
                <a:sym typeface="Telegraf Bold"/>
              </a:rPr>
              <a:t>SMOTE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923925"/>
          <a:ext cx="15542886" cy="9363075"/>
        </p:xfrm>
        <a:graphic>
          <a:graphicData uri="http://schemas.openxmlformats.org/drawingml/2006/table">
            <a:tbl>
              <a:tblPr/>
              <a:tblGrid>
                <a:gridCol w="3026142"/>
                <a:gridCol w="4934340"/>
                <a:gridCol w="3791202"/>
                <a:gridCol w="3791202"/>
              </a:tblGrid>
              <a:tr h="2955250">
                <a:tc>
                  <a:txBody>
                    <a:bodyPr anchor="t" rtlCol="false"/>
                    <a:lstStyle/>
                    <a:p>
                      <a:pPr algn="just">
                        <a:lnSpc>
                          <a:spcPts val="1960"/>
                        </a:lnSpc>
                        <a:defRPr/>
                      </a:pPr>
                      <a:r>
                        <a:rPr lang="en-US" sz="1400" b="true">
                          <a:solidFill>
                            <a:srgbClr val="000000"/>
                          </a:solidFill>
                          <a:latin typeface="Telegraf Bold"/>
                          <a:ea typeface="Telegraf Bold"/>
                          <a:cs typeface="Telegraf Bold"/>
                          <a:sym typeface="Telegraf Bold"/>
                        </a:rPr>
                        <a:t>Cross-Validation Evaluation (CV) : Untuk menguji kestabilan model XGBoost (SMOTE), dilakukan validasi silang 5-fold. Hasil rata-rata F1 Score: 0.9238, menunjukkan bahwa model cukup stabil dan konsisten dalam membedakan kelas mayoritas dan minoritas.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3">
                  <a:txBody>
                    <a:bodyPr anchor="t" rtlCol="false"/>
                    <a:lstStyle/>
                    <a:p>
                      <a:pPr algn="just">
                        <a:lnSpc>
                          <a:spcPts val="22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just">
                        <a:lnSpc>
                          <a:spcPts val="22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just">
                        <a:lnSpc>
                          <a:spcPts val="223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03912">
                <a:tc>
                  <a:txBody>
                    <a:bodyPr anchor="t" rtlCol="false"/>
                    <a:lstStyle/>
                    <a:p>
                      <a:pPr algn="just">
                        <a:lnSpc>
                          <a:spcPts val="1960"/>
                        </a:lnSpc>
                        <a:defRPr/>
                      </a:pPr>
                      <a:r>
                        <a:rPr lang="en-US" b="true" sz="1400">
                          <a:solidFill>
                            <a:srgbClr val="000000"/>
                          </a:solidFill>
                          <a:latin typeface="Telegraf Bold"/>
                          <a:ea typeface="Telegraf Bold"/>
                          <a:cs typeface="Telegraf Bold"/>
                          <a:sym typeface="Telegraf Bold"/>
                        </a:rPr>
                        <a:t>ROC &amp; Precision-Recall Curve : Grafik ROC dan Precision-Recall menunjukkan performa model XGBoost sangat baik, dengan kurva mendekati sudut kiri atas (ROC) dan area tinggi (PR), mengindikasikan kemampuan klasifikasi yang kuat pada data tidak seimbang.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just">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just">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203912">
                <a:tc>
                  <a:txBody>
                    <a:bodyPr anchor="t" rtlCol="false"/>
                    <a:lstStyle/>
                    <a:p>
                      <a:pPr algn="just">
                        <a:lnSpc>
                          <a:spcPts val="1960"/>
                        </a:lnSpc>
                        <a:defRPr/>
                      </a:pPr>
                      <a:r>
                        <a:rPr lang="en-US" sz="1400" b="true">
                          <a:solidFill>
                            <a:srgbClr val="000000"/>
                          </a:solidFill>
                          <a:latin typeface="Telegraf Bold"/>
                          <a:ea typeface="Telegraf Bold"/>
                          <a:cs typeface="Telegraf Bold"/>
                          <a:sym typeface="Telegraf Bold"/>
                        </a:rPr>
                        <a:t>Feature Importance : Fitur-fitur seperti MB_count, AMT_INCOME_TOTAL, AGE, dan YEARS_EMPLOYED memiliki kontribusi terbesar dalam memengaruhi keputusan model. Hal ini membantu tim bisnis memahami faktor utama yang memengaruhi persetujuan kredit.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just">
                        <a:lnSpc>
                          <a:spcPts val="252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gridSpan="2">
                  <a:txBody>
                    <a:bodyPr anchor="t" rtlCol="false"/>
                    <a:lstStyle/>
                    <a:p>
                      <a:pPr algn="ctr">
                        <a:lnSpc>
                          <a:spcPts val="29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hMerge="true">
                  <a:txBody>
                    <a:bodyPr anchor="t" rtlCol="false"/>
                    <a:lstStyle/>
                    <a:p>
                      <a:pPr algn="ctr">
                        <a:lnSpc>
                          <a:spcPts val="2940"/>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952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FINAL MODEL ANALYSIS</a:t>
            </a:r>
          </a:p>
        </p:txBody>
      </p:sp>
      <p:sp>
        <p:nvSpPr>
          <p:cNvPr name="Freeform 4" id="4"/>
          <p:cNvSpPr/>
          <p:nvPr/>
        </p:nvSpPr>
        <p:spPr>
          <a:xfrm flipH="false" flipV="false" rot="0">
            <a:off x="5875000" y="1639504"/>
            <a:ext cx="7051528" cy="1042187"/>
          </a:xfrm>
          <a:custGeom>
            <a:avLst/>
            <a:gdLst/>
            <a:ahLst/>
            <a:cxnLst/>
            <a:rect r="r" b="b" t="t" l="l"/>
            <a:pathLst>
              <a:path h="1042187" w="7051528">
                <a:moveTo>
                  <a:pt x="0" y="0"/>
                </a:moveTo>
                <a:lnTo>
                  <a:pt x="7051528" y="0"/>
                </a:lnTo>
                <a:lnTo>
                  <a:pt x="7051528" y="1042187"/>
                </a:lnTo>
                <a:lnTo>
                  <a:pt x="0" y="1042187"/>
                </a:lnTo>
                <a:lnTo>
                  <a:pt x="0" y="0"/>
                </a:lnTo>
                <a:close/>
              </a:path>
            </a:pathLst>
          </a:custGeom>
          <a:blipFill>
            <a:blip r:embed="rId2"/>
            <a:stretch>
              <a:fillRect l="-1683" t="-4315" r="0" b="-4315"/>
            </a:stretch>
          </a:blipFill>
        </p:spPr>
      </p:sp>
      <p:sp>
        <p:nvSpPr>
          <p:cNvPr name="Freeform 5" id="5"/>
          <p:cNvSpPr/>
          <p:nvPr/>
        </p:nvSpPr>
        <p:spPr>
          <a:xfrm flipH="false" flipV="false" rot="0">
            <a:off x="5295113" y="3940273"/>
            <a:ext cx="3029781" cy="3056184"/>
          </a:xfrm>
          <a:custGeom>
            <a:avLst/>
            <a:gdLst/>
            <a:ahLst/>
            <a:cxnLst/>
            <a:rect r="r" b="b" t="t" l="l"/>
            <a:pathLst>
              <a:path h="3056184" w="3029781">
                <a:moveTo>
                  <a:pt x="0" y="0"/>
                </a:moveTo>
                <a:lnTo>
                  <a:pt x="3029781" y="0"/>
                </a:lnTo>
                <a:lnTo>
                  <a:pt x="3029781" y="3056184"/>
                </a:lnTo>
                <a:lnTo>
                  <a:pt x="0" y="3056184"/>
                </a:lnTo>
                <a:lnTo>
                  <a:pt x="0" y="0"/>
                </a:lnTo>
                <a:close/>
              </a:path>
            </a:pathLst>
          </a:custGeom>
          <a:blipFill>
            <a:blip r:embed="rId3"/>
            <a:stretch>
              <a:fillRect l="0" t="0" r="0" b="0"/>
            </a:stretch>
          </a:blipFill>
        </p:spPr>
      </p:sp>
      <p:sp>
        <p:nvSpPr>
          <p:cNvPr name="Freeform 6" id="6"/>
          <p:cNvSpPr/>
          <p:nvPr/>
        </p:nvSpPr>
        <p:spPr>
          <a:xfrm flipH="false" flipV="false" rot="0">
            <a:off x="11232863" y="3940273"/>
            <a:ext cx="3029781" cy="3056184"/>
          </a:xfrm>
          <a:custGeom>
            <a:avLst/>
            <a:gdLst/>
            <a:ahLst/>
            <a:cxnLst/>
            <a:rect r="r" b="b" t="t" l="l"/>
            <a:pathLst>
              <a:path h="3056184" w="3029781">
                <a:moveTo>
                  <a:pt x="0" y="0"/>
                </a:moveTo>
                <a:lnTo>
                  <a:pt x="3029781" y="0"/>
                </a:lnTo>
                <a:lnTo>
                  <a:pt x="3029781" y="3056184"/>
                </a:lnTo>
                <a:lnTo>
                  <a:pt x="0" y="3056184"/>
                </a:lnTo>
                <a:lnTo>
                  <a:pt x="0" y="0"/>
                </a:lnTo>
                <a:close/>
              </a:path>
            </a:pathLst>
          </a:custGeom>
          <a:blipFill>
            <a:blip r:embed="rId4"/>
            <a:stretch>
              <a:fillRect l="0" t="0" r="0" b="0"/>
            </a:stretch>
          </a:blipFill>
        </p:spPr>
      </p:sp>
      <p:sp>
        <p:nvSpPr>
          <p:cNvPr name="Freeform 7" id="7"/>
          <p:cNvSpPr/>
          <p:nvPr/>
        </p:nvSpPr>
        <p:spPr>
          <a:xfrm flipH="false" flipV="false" rot="0">
            <a:off x="4347767" y="7190876"/>
            <a:ext cx="4190373" cy="2982106"/>
          </a:xfrm>
          <a:custGeom>
            <a:avLst/>
            <a:gdLst/>
            <a:ahLst/>
            <a:cxnLst/>
            <a:rect r="r" b="b" t="t" l="l"/>
            <a:pathLst>
              <a:path h="2982106" w="4190373">
                <a:moveTo>
                  <a:pt x="0" y="0"/>
                </a:moveTo>
                <a:lnTo>
                  <a:pt x="4190373" y="0"/>
                </a:lnTo>
                <a:lnTo>
                  <a:pt x="4190373" y="2982106"/>
                </a:lnTo>
                <a:lnTo>
                  <a:pt x="0" y="2982106"/>
                </a:lnTo>
                <a:lnTo>
                  <a:pt x="0" y="0"/>
                </a:lnTo>
                <a:close/>
              </a:path>
            </a:pathLst>
          </a:custGeom>
          <a:blipFill>
            <a:blip r:embed="rId5"/>
            <a:stretch>
              <a:fillRect l="0" t="0" r="0" b="0"/>
            </a:stretch>
          </a:blipFill>
        </p:spPr>
      </p:sp>
      <p:sp>
        <p:nvSpPr>
          <p:cNvPr name="Freeform 8" id="8"/>
          <p:cNvSpPr/>
          <p:nvPr/>
        </p:nvSpPr>
        <p:spPr>
          <a:xfrm flipH="false" flipV="false" rot="0">
            <a:off x="9144000" y="7190876"/>
            <a:ext cx="7207506" cy="2982106"/>
          </a:xfrm>
          <a:custGeom>
            <a:avLst/>
            <a:gdLst/>
            <a:ahLst/>
            <a:cxnLst/>
            <a:rect r="r" b="b" t="t" l="l"/>
            <a:pathLst>
              <a:path h="2982106" w="7207506">
                <a:moveTo>
                  <a:pt x="0" y="0"/>
                </a:moveTo>
                <a:lnTo>
                  <a:pt x="7207506" y="0"/>
                </a:lnTo>
                <a:lnTo>
                  <a:pt x="7207506" y="2982106"/>
                </a:lnTo>
                <a:lnTo>
                  <a:pt x="0" y="2982106"/>
                </a:lnTo>
                <a:lnTo>
                  <a:pt x="0" y="0"/>
                </a:lnTo>
                <a:close/>
              </a:path>
            </a:pathLst>
          </a:custGeom>
          <a:blipFill>
            <a:blip r:embed="rId6"/>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11376999"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CONCLUSION &amp; RECOMMENDATION</a:t>
            </a:r>
          </a:p>
        </p:txBody>
      </p:sp>
      <p:sp>
        <p:nvSpPr>
          <p:cNvPr name="TextBox 3" id="3"/>
          <p:cNvSpPr txBox="true"/>
          <p:nvPr/>
        </p:nvSpPr>
        <p:spPr>
          <a:xfrm rot="0">
            <a:off x="1052929" y="2006600"/>
            <a:ext cx="10852974" cy="3103245"/>
          </a:xfrm>
          <a:prstGeom prst="rect">
            <a:avLst/>
          </a:prstGeom>
        </p:spPr>
        <p:txBody>
          <a:bodyPr anchor="t" rtlCol="false" tIns="0" lIns="0" bIns="0" rIns="0">
            <a:spAutoFit/>
          </a:bodyPr>
          <a:lstStyle/>
          <a:p>
            <a:pPr algn="just">
              <a:lnSpc>
                <a:spcPts val="2700"/>
              </a:lnSpc>
            </a:pPr>
            <a:r>
              <a:rPr lang="en-US" b="true" sz="1800" spc="81">
                <a:solidFill>
                  <a:srgbClr val="290606"/>
                </a:solidFill>
                <a:latin typeface="Telegraf Bold"/>
                <a:ea typeface="Telegraf Bold"/>
                <a:cs typeface="Telegraf Bold"/>
                <a:sym typeface="Telegraf Bold"/>
              </a:rPr>
              <a:t>Conclusion:</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Model XGBoost dengan SMOTE memberikan performa terbaik dengan rata-rata F1 Sco</a:t>
            </a:r>
            <a:r>
              <a:rPr lang="en-US" sz="1800" spc="81">
                <a:solidFill>
                  <a:srgbClr val="290606"/>
                </a:solidFill>
                <a:latin typeface="Telegraf"/>
                <a:ea typeface="Telegraf"/>
                <a:cs typeface="Telegraf"/>
                <a:sym typeface="Telegraf"/>
              </a:rPr>
              <a:t>re sebesar 0.92 dari validasi silang.</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Model mampu menangani ketidakseimbangan data dan secara konsisten menunjukkan hasil evaluasi yang kuat pada metrik precision, recall, dan f1-score.</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Fitur-fitur penting yang paling berkontribusi terhadap prediksi persetujuan kredit meliputi:</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MB_count, AMT_INCOME_TOTAL, AGE, dan YEARS_EMPLOYED.</a:t>
            </a:r>
          </a:p>
          <a:p>
            <a:pPr algn="just">
              <a:lnSpc>
                <a:spcPts val="2700"/>
              </a:lnSpc>
            </a:pPr>
          </a:p>
        </p:txBody>
      </p:sp>
      <p:sp>
        <p:nvSpPr>
          <p:cNvPr name="TextBox 4" id="4"/>
          <p:cNvSpPr txBox="true"/>
          <p:nvPr/>
        </p:nvSpPr>
        <p:spPr>
          <a:xfrm rot="0">
            <a:off x="4152068" y="9586320"/>
            <a:ext cx="2631867" cy="325755"/>
          </a:xfrm>
          <a:prstGeom prst="rect">
            <a:avLst/>
          </a:prstGeom>
        </p:spPr>
        <p:txBody>
          <a:bodyPr anchor="t" rtlCol="false" tIns="0" lIns="0" bIns="0" rIns="0">
            <a:spAutoFit/>
          </a:bodyPr>
          <a:lstStyle/>
          <a:p>
            <a:pPr algn="l">
              <a:lnSpc>
                <a:spcPts val="2205"/>
              </a:lnSpc>
            </a:pPr>
            <a:r>
              <a:rPr lang="en-US" b="true" sz="2100">
                <a:solidFill>
                  <a:srgbClr val="290606"/>
                </a:solidFill>
                <a:latin typeface="Telegraf Bold"/>
                <a:ea typeface="Telegraf Bold"/>
                <a:cs typeface="Telegraf Bold"/>
                <a:sym typeface="Telegraf Bold"/>
                <a:hlinkClick r:id="rId2" tooltip="https://github.com/Dadipp"/>
              </a:rPr>
              <a:t>github.com/Dadipp</a:t>
            </a:r>
          </a:p>
        </p:txBody>
      </p:sp>
      <p:sp>
        <p:nvSpPr>
          <p:cNvPr name="TextBox 5" id="5"/>
          <p:cNvSpPr txBox="true"/>
          <p:nvPr/>
        </p:nvSpPr>
        <p:spPr>
          <a:xfrm rot="0">
            <a:off x="1028700" y="9524598"/>
            <a:ext cx="2856668" cy="387477"/>
          </a:xfrm>
          <a:prstGeom prst="rect">
            <a:avLst/>
          </a:prstGeom>
        </p:spPr>
        <p:txBody>
          <a:bodyPr anchor="t" rtlCol="false" tIns="0" lIns="0" bIns="0" rIns="0">
            <a:spAutoFit/>
          </a:bodyPr>
          <a:lstStyle/>
          <a:p>
            <a:pPr algn="l">
              <a:lnSpc>
                <a:spcPts val="2919"/>
              </a:lnSpc>
              <a:spcBef>
                <a:spcPct val="0"/>
              </a:spcBef>
            </a:pPr>
            <a:r>
              <a:rPr lang="en-US" b="true" sz="2100">
                <a:solidFill>
                  <a:srgbClr val="290606"/>
                </a:solidFill>
                <a:latin typeface="Telegraf Bold"/>
                <a:ea typeface="Telegraf Bold"/>
                <a:cs typeface="Telegraf Bold"/>
                <a:sym typeface="Telegraf Bold"/>
              </a:rPr>
              <a:t>+62-821-1260-3636</a:t>
            </a:r>
          </a:p>
        </p:txBody>
      </p:sp>
      <p:sp>
        <p:nvSpPr>
          <p:cNvPr name="TextBox 6" id="6"/>
          <p:cNvSpPr txBox="true"/>
          <p:nvPr/>
        </p:nvSpPr>
        <p:spPr>
          <a:xfrm rot="0">
            <a:off x="7050624" y="9524598"/>
            <a:ext cx="3720748" cy="387477"/>
          </a:xfrm>
          <a:prstGeom prst="rect">
            <a:avLst/>
          </a:prstGeom>
        </p:spPr>
        <p:txBody>
          <a:bodyPr anchor="t" rtlCol="false" tIns="0" lIns="0" bIns="0" rIns="0">
            <a:spAutoFit/>
          </a:bodyPr>
          <a:lstStyle/>
          <a:p>
            <a:pPr algn="l">
              <a:lnSpc>
                <a:spcPts val="2919"/>
              </a:lnSpc>
              <a:spcBef>
                <a:spcPct val="0"/>
              </a:spcBef>
            </a:pPr>
            <a:r>
              <a:rPr lang="en-US" b="true" sz="2100">
                <a:solidFill>
                  <a:srgbClr val="290606"/>
                </a:solidFill>
                <a:latin typeface="Telegraf Bold"/>
                <a:ea typeface="Telegraf Bold"/>
                <a:cs typeface="Telegraf Bold"/>
                <a:sym typeface="Telegraf Bold"/>
              </a:rPr>
              <a:t>dimasdadip99</a:t>
            </a:r>
            <a:r>
              <a:rPr lang="en-US" b="true" sz="2100">
                <a:solidFill>
                  <a:srgbClr val="290606"/>
                </a:solidFill>
                <a:latin typeface="Telegraf Bold"/>
                <a:ea typeface="Telegraf Bold"/>
                <a:cs typeface="Telegraf Bold"/>
                <a:sym typeface="Telegraf Bold"/>
              </a:rPr>
              <a:t>@gmail.com</a:t>
            </a:r>
          </a:p>
        </p:txBody>
      </p:sp>
      <p:sp>
        <p:nvSpPr>
          <p:cNvPr name="TextBox 7" id="7"/>
          <p:cNvSpPr txBox="true"/>
          <p:nvPr/>
        </p:nvSpPr>
        <p:spPr>
          <a:xfrm rot="0">
            <a:off x="1028700" y="4915801"/>
            <a:ext cx="10852974" cy="4131945"/>
          </a:xfrm>
          <a:prstGeom prst="rect">
            <a:avLst/>
          </a:prstGeom>
        </p:spPr>
        <p:txBody>
          <a:bodyPr anchor="t" rtlCol="false" tIns="0" lIns="0" bIns="0" rIns="0">
            <a:spAutoFit/>
          </a:bodyPr>
          <a:lstStyle/>
          <a:p>
            <a:pPr algn="just">
              <a:lnSpc>
                <a:spcPts val="2700"/>
              </a:lnSpc>
            </a:pPr>
            <a:r>
              <a:rPr lang="en-US" b="true" sz="1800" spc="81">
                <a:solidFill>
                  <a:srgbClr val="290606"/>
                </a:solidFill>
                <a:latin typeface="Telegraf Bold"/>
                <a:ea typeface="Telegraf Bold"/>
                <a:cs typeface="Telegraf Bold"/>
                <a:sym typeface="Telegraf Bold"/>
              </a:rPr>
              <a:t>Recommendation:</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Implementasi Model: </a:t>
            </a:r>
            <a:r>
              <a:rPr lang="en-US" sz="1800" spc="81">
                <a:solidFill>
                  <a:srgbClr val="290606"/>
                </a:solidFill>
                <a:latin typeface="Telegraf"/>
                <a:ea typeface="Telegraf"/>
                <a:cs typeface="Telegraf"/>
                <a:sym typeface="Telegraf"/>
              </a:rPr>
              <a:t>Model XGBoost yang telah dikembangkan dapat digunakan sebagai basis sistem screening awal aplikasi kredit untuk mempercepat proses dan mengurangi risiko.</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Pentingnya Fitur: Faktor-fakto</a:t>
            </a:r>
            <a:r>
              <a:rPr lang="en-US" sz="1800" spc="81">
                <a:solidFill>
                  <a:srgbClr val="290606"/>
                </a:solidFill>
                <a:latin typeface="Telegraf"/>
                <a:ea typeface="Telegraf"/>
                <a:cs typeface="Telegraf"/>
                <a:sym typeface="Telegraf"/>
              </a:rPr>
              <a:t>r seperti aktivitas finansial pemohon (MB_count) dan durasi kerja (YEARS_EMPLOYED) harus menjadi pertimbangan utama dalam evaluasi kredit.</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Kebijakan Kredit: Institusi dapat lebih fokus pada pemohon dengan usia kerja mapan dan riwayat transaksi stabil untuk meningkatkan tingkat persetujuan kredit yang bertanggung jawab.</a:t>
            </a:r>
          </a:p>
          <a:p>
            <a:pPr algn="just" marL="388620" indent="-194310" lvl="1">
              <a:lnSpc>
                <a:spcPts val="2700"/>
              </a:lnSpc>
              <a:buFont typeface="Arial"/>
              <a:buChar char="•"/>
            </a:pPr>
            <a:r>
              <a:rPr lang="en-US" sz="1800" spc="81">
                <a:solidFill>
                  <a:srgbClr val="290606"/>
                </a:solidFill>
                <a:latin typeface="Telegraf"/>
                <a:ea typeface="Telegraf"/>
                <a:cs typeface="Telegraf"/>
                <a:sym typeface="Telegraf"/>
              </a:rPr>
              <a:t>Pengembangan Selanjutnya:</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Integr</a:t>
            </a:r>
            <a:r>
              <a:rPr lang="en-US" sz="1800" spc="81">
                <a:solidFill>
                  <a:srgbClr val="290606"/>
                </a:solidFill>
                <a:latin typeface="Telegraf"/>
                <a:ea typeface="Telegraf"/>
                <a:cs typeface="Telegraf"/>
                <a:sym typeface="Telegraf"/>
              </a:rPr>
              <a:t>asikan fitur tambahan seperti skor kredit dari biro kredit (jika tersedia).</a:t>
            </a:r>
          </a:p>
          <a:p>
            <a:pPr algn="just" marL="777240" indent="-259080" lvl="2">
              <a:lnSpc>
                <a:spcPts val="2700"/>
              </a:lnSpc>
              <a:buFont typeface="Arial"/>
              <a:buChar char="⚬"/>
            </a:pPr>
            <a:r>
              <a:rPr lang="en-US" sz="1800" spc="81">
                <a:solidFill>
                  <a:srgbClr val="290606"/>
                </a:solidFill>
                <a:latin typeface="Telegraf"/>
                <a:ea typeface="Telegraf"/>
                <a:cs typeface="Telegraf"/>
                <a:sym typeface="Telegraf"/>
              </a:rPr>
              <a:t>Lakukan uji coba model pada data real-time untuk evaluasi lebih lanjut.</a:t>
            </a:r>
          </a:p>
        </p:txBody>
      </p:sp>
    </p:spTree>
  </p:cSld>
  <p:clrMapOvr>
    <a:masterClrMapping/>
  </p:clrMapOvr>
</p:sld>
</file>

<file path=ppt/slides/slide2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547529" y="3388049"/>
            <a:ext cx="8667814" cy="2442778"/>
          </a:xfrm>
          <a:prstGeom prst="rect">
            <a:avLst/>
          </a:prstGeom>
        </p:spPr>
        <p:txBody>
          <a:bodyPr anchor="t" rtlCol="false" tIns="0" lIns="0" bIns="0" rIns="0">
            <a:spAutoFit/>
          </a:bodyPr>
          <a:lstStyle/>
          <a:p>
            <a:pPr algn="l">
              <a:lnSpc>
                <a:spcPts val="16076"/>
              </a:lnSpc>
            </a:pPr>
            <a:r>
              <a:rPr lang="en-US" sz="16076" spc="787">
                <a:solidFill>
                  <a:srgbClr val="290606"/>
                </a:solidFill>
                <a:latin typeface="Cheddar"/>
                <a:ea typeface="Cheddar"/>
                <a:cs typeface="Cheddar"/>
                <a:sym typeface="Cheddar"/>
              </a:rPr>
              <a:t>THANK 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584951" y="5860471"/>
            <a:ext cx="9051630" cy="3397829"/>
            <a:chOff x="0" y="0"/>
            <a:chExt cx="2383968" cy="894902"/>
          </a:xfrm>
        </p:grpSpPr>
        <p:sp>
          <p:nvSpPr>
            <p:cNvPr name="Freeform 3" id="3"/>
            <p:cNvSpPr/>
            <p:nvPr/>
          </p:nvSpPr>
          <p:spPr>
            <a:xfrm flipH="false" flipV="false" rot="0">
              <a:off x="0" y="0"/>
              <a:ext cx="2383968" cy="894902"/>
            </a:xfrm>
            <a:custGeom>
              <a:avLst/>
              <a:gdLst/>
              <a:ahLst/>
              <a:cxnLst/>
              <a:rect r="r" b="b" t="t" l="l"/>
              <a:pathLst>
                <a:path h="894902" w="2383968">
                  <a:moveTo>
                    <a:pt x="43621" y="0"/>
                  </a:moveTo>
                  <a:lnTo>
                    <a:pt x="2340348" y="0"/>
                  </a:lnTo>
                  <a:cubicBezTo>
                    <a:pt x="2351917" y="0"/>
                    <a:pt x="2363012" y="4596"/>
                    <a:pt x="2371192" y="12776"/>
                  </a:cubicBezTo>
                  <a:cubicBezTo>
                    <a:pt x="2379373" y="20957"/>
                    <a:pt x="2383968" y="32052"/>
                    <a:pt x="2383968" y="43621"/>
                  </a:cubicBezTo>
                  <a:lnTo>
                    <a:pt x="2383968" y="851281"/>
                  </a:lnTo>
                  <a:cubicBezTo>
                    <a:pt x="2383968" y="862850"/>
                    <a:pt x="2379373" y="873945"/>
                    <a:pt x="2371192" y="882125"/>
                  </a:cubicBezTo>
                  <a:cubicBezTo>
                    <a:pt x="2363012" y="890306"/>
                    <a:pt x="2351917" y="894902"/>
                    <a:pt x="2340348" y="894902"/>
                  </a:cubicBezTo>
                  <a:lnTo>
                    <a:pt x="43621" y="894902"/>
                  </a:lnTo>
                  <a:cubicBezTo>
                    <a:pt x="32052" y="894902"/>
                    <a:pt x="20957" y="890306"/>
                    <a:pt x="12776" y="882125"/>
                  </a:cubicBezTo>
                  <a:cubicBezTo>
                    <a:pt x="4596" y="873945"/>
                    <a:pt x="0" y="862850"/>
                    <a:pt x="0" y="851281"/>
                  </a:cubicBezTo>
                  <a:lnTo>
                    <a:pt x="0" y="43621"/>
                  </a:lnTo>
                  <a:cubicBezTo>
                    <a:pt x="0" y="32052"/>
                    <a:pt x="4596" y="20957"/>
                    <a:pt x="12776" y="12776"/>
                  </a:cubicBezTo>
                  <a:cubicBezTo>
                    <a:pt x="20957" y="4596"/>
                    <a:pt x="32052" y="0"/>
                    <a:pt x="43621" y="0"/>
                  </a:cubicBezTo>
                  <a:close/>
                </a:path>
              </a:pathLst>
            </a:custGeom>
            <a:solidFill>
              <a:srgbClr val="EDEBE6"/>
            </a:solidFill>
          </p:spPr>
        </p:sp>
        <p:sp>
          <p:nvSpPr>
            <p:cNvPr name="TextBox 4" id="4"/>
            <p:cNvSpPr txBox="true"/>
            <p:nvPr/>
          </p:nvSpPr>
          <p:spPr>
            <a:xfrm>
              <a:off x="0" y="-66675"/>
              <a:ext cx="2383968" cy="96157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808075" y="6295432"/>
            <a:ext cx="220625" cy="22062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7" id="7"/>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sp>
        <p:nvSpPr>
          <p:cNvPr name="TextBox 8" id="8"/>
          <p:cNvSpPr txBox="true"/>
          <p:nvPr/>
        </p:nvSpPr>
        <p:spPr>
          <a:xfrm rot="0">
            <a:off x="1286593" y="5038725"/>
            <a:ext cx="2420463" cy="10953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elegraf Bold"/>
                <a:ea typeface="Telegraf Bold"/>
                <a:cs typeface="Telegraf Bold"/>
                <a:sym typeface="Telegraf Bold"/>
              </a:rPr>
              <a:t> Experience</a:t>
            </a:r>
          </a:p>
          <a:p>
            <a:pPr algn="l">
              <a:lnSpc>
                <a:spcPts val="4200"/>
              </a:lnSpc>
              <a:spcBef>
                <a:spcPct val="0"/>
              </a:spcBef>
            </a:pPr>
          </a:p>
        </p:txBody>
      </p:sp>
      <p:grpSp>
        <p:nvGrpSpPr>
          <p:cNvPr name="Group 9" id="9"/>
          <p:cNvGrpSpPr/>
          <p:nvPr/>
        </p:nvGrpSpPr>
        <p:grpSpPr>
          <a:xfrm rot="0">
            <a:off x="641861" y="0"/>
            <a:ext cx="5246370" cy="5246370"/>
            <a:chOff x="0" y="0"/>
            <a:chExt cx="6350000" cy="6350000"/>
          </a:xfrm>
        </p:grpSpPr>
        <p:sp>
          <p:nvSpPr>
            <p:cNvPr name="Freeform 10" id="10"/>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2"/>
              <a:stretch>
                <a:fillRect l="0" t="-7900" r="0" b="-7900"/>
              </a:stretch>
            </a:blipFill>
          </p:spPr>
        </p:sp>
      </p:grpSp>
      <p:grpSp>
        <p:nvGrpSpPr>
          <p:cNvPr name="Group 11" id="11"/>
          <p:cNvGrpSpPr/>
          <p:nvPr/>
        </p:nvGrpSpPr>
        <p:grpSpPr>
          <a:xfrm rot="0">
            <a:off x="808075" y="7765951"/>
            <a:ext cx="220625" cy="22062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13" id="13"/>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grpSp>
        <p:nvGrpSpPr>
          <p:cNvPr name="Group 14" id="14"/>
          <p:cNvGrpSpPr/>
          <p:nvPr/>
        </p:nvGrpSpPr>
        <p:grpSpPr>
          <a:xfrm rot="0">
            <a:off x="8921168" y="5860471"/>
            <a:ext cx="9581743" cy="3397829"/>
            <a:chOff x="0" y="0"/>
            <a:chExt cx="2523587" cy="894902"/>
          </a:xfrm>
        </p:grpSpPr>
        <p:sp>
          <p:nvSpPr>
            <p:cNvPr name="Freeform 15" id="15"/>
            <p:cNvSpPr/>
            <p:nvPr/>
          </p:nvSpPr>
          <p:spPr>
            <a:xfrm flipH="false" flipV="false" rot="0">
              <a:off x="0" y="0"/>
              <a:ext cx="2523586" cy="894902"/>
            </a:xfrm>
            <a:custGeom>
              <a:avLst/>
              <a:gdLst/>
              <a:ahLst/>
              <a:cxnLst/>
              <a:rect r="r" b="b" t="t" l="l"/>
              <a:pathLst>
                <a:path h="894902" w="2523586">
                  <a:moveTo>
                    <a:pt x="41207" y="0"/>
                  </a:moveTo>
                  <a:lnTo>
                    <a:pt x="2482379" y="0"/>
                  </a:lnTo>
                  <a:cubicBezTo>
                    <a:pt x="2493308" y="0"/>
                    <a:pt x="2503789" y="4341"/>
                    <a:pt x="2511517" y="12069"/>
                  </a:cubicBezTo>
                  <a:cubicBezTo>
                    <a:pt x="2519245" y="19797"/>
                    <a:pt x="2523586" y="30278"/>
                    <a:pt x="2523586" y="41207"/>
                  </a:cubicBezTo>
                  <a:lnTo>
                    <a:pt x="2523586" y="853694"/>
                  </a:lnTo>
                  <a:cubicBezTo>
                    <a:pt x="2523586" y="876452"/>
                    <a:pt x="2505137" y="894902"/>
                    <a:pt x="2482379" y="894902"/>
                  </a:cubicBezTo>
                  <a:lnTo>
                    <a:pt x="41207" y="894902"/>
                  </a:lnTo>
                  <a:cubicBezTo>
                    <a:pt x="18449" y="894902"/>
                    <a:pt x="0" y="876452"/>
                    <a:pt x="0" y="853694"/>
                  </a:cubicBezTo>
                  <a:lnTo>
                    <a:pt x="0" y="41207"/>
                  </a:lnTo>
                  <a:cubicBezTo>
                    <a:pt x="0" y="18449"/>
                    <a:pt x="18449" y="0"/>
                    <a:pt x="41207" y="0"/>
                  </a:cubicBezTo>
                  <a:close/>
                </a:path>
              </a:pathLst>
            </a:custGeom>
            <a:solidFill>
              <a:srgbClr val="EDEBE6"/>
            </a:solidFill>
          </p:spPr>
        </p:sp>
        <p:sp>
          <p:nvSpPr>
            <p:cNvPr name="TextBox 16" id="16"/>
            <p:cNvSpPr txBox="true"/>
            <p:nvPr/>
          </p:nvSpPr>
          <p:spPr>
            <a:xfrm>
              <a:off x="0" y="-66675"/>
              <a:ext cx="2523587" cy="961577"/>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9333127" y="6295432"/>
            <a:ext cx="220625" cy="22062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19" id="19"/>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grpSp>
        <p:nvGrpSpPr>
          <p:cNvPr name="Group 20" id="20"/>
          <p:cNvGrpSpPr/>
          <p:nvPr/>
        </p:nvGrpSpPr>
        <p:grpSpPr>
          <a:xfrm rot="0">
            <a:off x="9333127" y="7765951"/>
            <a:ext cx="220625" cy="22062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CC0DF"/>
            </a:solidFill>
          </p:spPr>
        </p:sp>
        <p:sp>
          <p:nvSpPr>
            <p:cNvPr name="TextBox 22" id="22"/>
            <p:cNvSpPr txBox="true"/>
            <p:nvPr/>
          </p:nvSpPr>
          <p:spPr>
            <a:xfrm>
              <a:off x="76200" y="85725"/>
              <a:ext cx="660400" cy="650875"/>
            </a:xfrm>
            <a:prstGeom prst="rect">
              <a:avLst/>
            </a:prstGeom>
          </p:spPr>
          <p:txBody>
            <a:bodyPr anchor="ctr" rtlCol="false" tIns="50800" lIns="50800" bIns="50800" rIns="50800"/>
            <a:lstStyle/>
            <a:p>
              <a:pPr algn="ctr">
                <a:lnSpc>
                  <a:spcPts val="2200"/>
                </a:lnSpc>
              </a:pPr>
            </a:p>
          </p:txBody>
        </p:sp>
      </p:grpSp>
      <p:sp>
        <p:nvSpPr>
          <p:cNvPr name="TextBox 23" id="23"/>
          <p:cNvSpPr txBox="true"/>
          <p:nvPr/>
        </p:nvSpPr>
        <p:spPr>
          <a:xfrm rot="0">
            <a:off x="1286593" y="6152557"/>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Aug 2023 - Dec 2023</a:t>
            </a:r>
          </a:p>
        </p:txBody>
      </p:sp>
      <p:sp>
        <p:nvSpPr>
          <p:cNvPr name="TextBox 24" id="24"/>
          <p:cNvSpPr txBox="true"/>
          <p:nvPr/>
        </p:nvSpPr>
        <p:spPr>
          <a:xfrm rot="0">
            <a:off x="6172228" y="334235"/>
            <a:ext cx="8927786"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INTRODUCTION</a:t>
            </a:r>
          </a:p>
        </p:txBody>
      </p:sp>
      <p:sp>
        <p:nvSpPr>
          <p:cNvPr name="TextBox 25" id="25"/>
          <p:cNvSpPr txBox="true"/>
          <p:nvPr/>
        </p:nvSpPr>
        <p:spPr>
          <a:xfrm rot="0">
            <a:off x="6172228" y="1406750"/>
            <a:ext cx="10238826" cy="1760220"/>
          </a:xfrm>
          <a:prstGeom prst="rect">
            <a:avLst/>
          </a:prstGeom>
        </p:spPr>
        <p:txBody>
          <a:bodyPr anchor="t" rtlCol="false" tIns="0" lIns="0" bIns="0" rIns="0">
            <a:spAutoFit/>
          </a:bodyPr>
          <a:lstStyle/>
          <a:p>
            <a:pPr algn="l">
              <a:lnSpc>
                <a:spcPts val="5600"/>
              </a:lnSpc>
            </a:pPr>
            <a:r>
              <a:rPr lang="en-US" sz="5600" spc="274">
                <a:solidFill>
                  <a:srgbClr val="290606"/>
                </a:solidFill>
                <a:latin typeface="Arial"/>
                <a:ea typeface="Arial"/>
                <a:cs typeface="Arial"/>
                <a:sym typeface="Arial"/>
              </a:rPr>
              <a:t>DIMAS ADI PRASETYO</a:t>
            </a:r>
          </a:p>
          <a:p>
            <a:pPr algn="l">
              <a:lnSpc>
                <a:spcPts val="6999"/>
              </a:lnSpc>
            </a:pPr>
          </a:p>
        </p:txBody>
      </p:sp>
      <p:sp>
        <p:nvSpPr>
          <p:cNvPr name="TextBox 26" id="26"/>
          <p:cNvSpPr txBox="true"/>
          <p:nvPr/>
        </p:nvSpPr>
        <p:spPr>
          <a:xfrm rot="0">
            <a:off x="6172228" y="3157445"/>
            <a:ext cx="10238826" cy="490855"/>
          </a:xfrm>
          <a:prstGeom prst="rect">
            <a:avLst/>
          </a:prstGeom>
        </p:spPr>
        <p:txBody>
          <a:bodyPr anchor="t" rtlCol="false" tIns="0" lIns="0" bIns="0" rIns="0">
            <a:spAutoFit/>
          </a:bodyPr>
          <a:lstStyle/>
          <a:p>
            <a:pPr algn="just">
              <a:lnSpc>
                <a:spcPts val="3200"/>
              </a:lnSpc>
            </a:pPr>
            <a:r>
              <a:rPr lang="en-US" b="true" sz="3200" i="true" spc="156">
                <a:solidFill>
                  <a:srgbClr val="290606"/>
                </a:solidFill>
                <a:latin typeface="Arial Bold Italics"/>
                <a:ea typeface="Arial Bold Italics"/>
                <a:cs typeface="Arial Bold Italics"/>
                <a:sym typeface="Arial Bold Italics"/>
              </a:rPr>
              <a:t>DATA SCIENTIST &amp; DATA ANALYST</a:t>
            </a:r>
          </a:p>
        </p:txBody>
      </p:sp>
      <p:sp>
        <p:nvSpPr>
          <p:cNvPr name="TextBox 27" id="27"/>
          <p:cNvSpPr txBox="true"/>
          <p:nvPr/>
        </p:nvSpPr>
        <p:spPr>
          <a:xfrm rot="0">
            <a:off x="6172228" y="2460924"/>
            <a:ext cx="2419010" cy="609600"/>
          </a:xfrm>
          <a:prstGeom prst="rect">
            <a:avLst/>
          </a:prstGeom>
        </p:spPr>
        <p:txBody>
          <a:bodyPr anchor="t" rtlCol="false" tIns="0" lIns="0" bIns="0" rIns="0">
            <a:spAutoFit/>
          </a:bodyPr>
          <a:lstStyle/>
          <a:p>
            <a:pPr algn="l">
              <a:lnSpc>
                <a:spcPts val="4200"/>
              </a:lnSpc>
            </a:pPr>
            <a:r>
              <a:rPr lang="en-US" sz="3500" spc="171" b="true">
                <a:solidFill>
                  <a:srgbClr val="0CC0DF"/>
                </a:solidFill>
                <a:latin typeface="Arial Bold"/>
                <a:ea typeface="Arial Bold"/>
                <a:cs typeface="Arial Bold"/>
                <a:sym typeface="Arial Bold"/>
              </a:rPr>
              <a:t>Student</a:t>
            </a:r>
          </a:p>
        </p:txBody>
      </p:sp>
      <p:sp>
        <p:nvSpPr>
          <p:cNvPr name="TextBox 28" id="28"/>
          <p:cNvSpPr txBox="true"/>
          <p:nvPr/>
        </p:nvSpPr>
        <p:spPr>
          <a:xfrm rot="0">
            <a:off x="4135424" y="6152557"/>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Game Development</a:t>
            </a:r>
          </a:p>
          <a:p>
            <a:pPr algn="l">
              <a:lnSpc>
                <a:spcPts val="2879"/>
              </a:lnSpc>
            </a:pPr>
            <a:r>
              <a:rPr lang="en-US" sz="2400" spc="117">
                <a:solidFill>
                  <a:srgbClr val="290606"/>
                </a:solidFill>
                <a:latin typeface="Arial"/>
                <a:ea typeface="Arial"/>
                <a:cs typeface="Arial"/>
                <a:sym typeface="Arial"/>
              </a:rPr>
              <a:t>Infinite Learning Indonesia</a:t>
            </a:r>
          </a:p>
          <a:p>
            <a:pPr algn="l">
              <a:lnSpc>
                <a:spcPts val="4200"/>
              </a:lnSpc>
            </a:pPr>
          </a:p>
        </p:txBody>
      </p:sp>
      <p:sp>
        <p:nvSpPr>
          <p:cNvPr name="TextBox 29" id="29"/>
          <p:cNvSpPr txBox="true"/>
          <p:nvPr/>
        </p:nvSpPr>
        <p:spPr>
          <a:xfrm rot="0">
            <a:off x="1286593" y="7638529"/>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Feb 2023 - Jul 2023</a:t>
            </a:r>
          </a:p>
        </p:txBody>
      </p:sp>
      <p:sp>
        <p:nvSpPr>
          <p:cNvPr name="TextBox 30" id="30"/>
          <p:cNvSpPr txBox="true"/>
          <p:nvPr/>
        </p:nvSpPr>
        <p:spPr>
          <a:xfrm rot="0">
            <a:off x="4135424" y="7638529"/>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Machine Learning</a:t>
            </a:r>
          </a:p>
          <a:p>
            <a:pPr algn="l">
              <a:lnSpc>
                <a:spcPts val="2879"/>
              </a:lnSpc>
            </a:pPr>
            <a:r>
              <a:rPr lang="en-US" sz="2400" spc="117">
                <a:solidFill>
                  <a:srgbClr val="290606"/>
                </a:solidFill>
                <a:latin typeface="Arial"/>
                <a:ea typeface="Arial"/>
                <a:cs typeface="Arial"/>
                <a:sym typeface="Arial"/>
              </a:rPr>
              <a:t>Ba</a:t>
            </a:r>
            <a:r>
              <a:rPr lang="en-US" sz="2400" spc="117">
                <a:solidFill>
                  <a:srgbClr val="290606"/>
                </a:solidFill>
                <a:latin typeface="Arial"/>
                <a:ea typeface="Arial"/>
                <a:cs typeface="Arial"/>
                <a:sym typeface="Arial"/>
              </a:rPr>
              <a:t>ngkit Academy </a:t>
            </a:r>
          </a:p>
          <a:p>
            <a:pPr algn="l">
              <a:lnSpc>
                <a:spcPts val="4200"/>
              </a:lnSpc>
            </a:pPr>
          </a:p>
        </p:txBody>
      </p:sp>
      <p:sp>
        <p:nvSpPr>
          <p:cNvPr name="TextBox 31" id="31"/>
          <p:cNvSpPr txBox="true"/>
          <p:nvPr/>
        </p:nvSpPr>
        <p:spPr>
          <a:xfrm rot="0">
            <a:off x="9792667" y="6145641"/>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Present - Feb 2025</a:t>
            </a:r>
          </a:p>
        </p:txBody>
      </p:sp>
      <p:sp>
        <p:nvSpPr>
          <p:cNvPr name="TextBox 32" id="32"/>
          <p:cNvSpPr txBox="true"/>
          <p:nvPr/>
        </p:nvSpPr>
        <p:spPr>
          <a:xfrm rot="0">
            <a:off x="9792667" y="5038725"/>
            <a:ext cx="2420463" cy="10953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Telegraf Bold"/>
                <a:ea typeface="Telegraf Bold"/>
                <a:cs typeface="Telegraf Bold"/>
                <a:sym typeface="Telegraf Bold"/>
              </a:rPr>
              <a:t>Education</a:t>
            </a:r>
          </a:p>
          <a:p>
            <a:pPr algn="l">
              <a:lnSpc>
                <a:spcPts val="4200"/>
              </a:lnSpc>
              <a:spcBef>
                <a:spcPct val="0"/>
              </a:spcBef>
            </a:pPr>
          </a:p>
        </p:txBody>
      </p:sp>
      <p:sp>
        <p:nvSpPr>
          <p:cNvPr name="TextBox 33" id="33"/>
          <p:cNvSpPr txBox="true"/>
          <p:nvPr/>
        </p:nvSpPr>
        <p:spPr>
          <a:xfrm rot="0">
            <a:off x="12326295" y="6086475"/>
            <a:ext cx="4331255" cy="130492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Data Science Bootcamp</a:t>
            </a:r>
          </a:p>
          <a:p>
            <a:pPr algn="l">
              <a:lnSpc>
                <a:spcPts val="2879"/>
              </a:lnSpc>
            </a:pPr>
            <a:r>
              <a:rPr lang="en-US" sz="2400" spc="117">
                <a:solidFill>
                  <a:srgbClr val="290606"/>
                </a:solidFill>
                <a:latin typeface="Arial"/>
                <a:ea typeface="Arial"/>
                <a:cs typeface="Arial"/>
                <a:sym typeface="Arial"/>
              </a:rPr>
              <a:t>d</a:t>
            </a:r>
            <a:r>
              <a:rPr lang="en-US" sz="2400" spc="117">
                <a:solidFill>
                  <a:srgbClr val="290606"/>
                </a:solidFill>
                <a:latin typeface="Arial"/>
                <a:ea typeface="Arial"/>
                <a:cs typeface="Arial"/>
                <a:sym typeface="Arial"/>
              </a:rPr>
              <a:t>ibimbing.id</a:t>
            </a:r>
          </a:p>
          <a:p>
            <a:pPr algn="l">
              <a:lnSpc>
                <a:spcPts val="4200"/>
              </a:lnSpc>
            </a:pPr>
          </a:p>
        </p:txBody>
      </p:sp>
      <p:sp>
        <p:nvSpPr>
          <p:cNvPr name="TextBox 34" id="34"/>
          <p:cNvSpPr txBox="true"/>
          <p:nvPr/>
        </p:nvSpPr>
        <p:spPr>
          <a:xfrm rot="0">
            <a:off x="9792667" y="7660116"/>
            <a:ext cx="2848831" cy="771525"/>
          </a:xfrm>
          <a:prstGeom prst="rect">
            <a:avLst/>
          </a:prstGeom>
        </p:spPr>
        <p:txBody>
          <a:bodyPr anchor="t" rtlCol="false" tIns="0" lIns="0" bIns="0" rIns="0">
            <a:spAutoFit/>
          </a:bodyPr>
          <a:lstStyle/>
          <a:p>
            <a:pPr algn="l">
              <a:lnSpc>
                <a:spcPts val="2879"/>
              </a:lnSpc>
            </a:pPr>
            <a:r>
              <a:rPr lang="en-US" sz="2400" spc="117">
                <a:solidFill>
                  <a:srgbClr val="290606"/>
                </a:solidFill>
                <a:latin typeface="Arial"/>
                <a:ea typeface="Arial"/>
                <a:cs typeface="Arial"/>
                <a:sym typeface="Arial"/>
              </a:rPr>
              <a:t>Aug 2024 - Jul 2020</a:t>
            </a:r>
          </a:p>
        </p:txBody>
      </p:sp>
      <p:sp>
        <p:nvSpPr>
          <p:cNvPr name="TextBox 35" id="35"/>
          <p:cNvSpPr txBox="true"/>
          <p:nvPr/>
        </p:nvSpPr>
        <p:spPr>
          <a:xfrm rot="0">
            <a:off x="12326295" y="7660116"/>
            <a:ext cx="5761121" cy="1666875"/>
          </a:xfrm>
          <a:prstGeom prst="rect">
            <a:avLst/>
          </a:prstGeom>
        </p:spPr>
        <p:txBody>
          <a:bodyPr anchor="t" rtlCol="false" tIns="0" lIns="0" bIns="0" rIns="0">
            <a:spAutoFit/>
          </a:bodyPr>
          <a:lstStyle/>
          <a:p>
            <a:pPr algn="l">
              <a:lnSpc>
                <a:spcPts val="2879"/>
              </a:lnSpc>
            </a:pPr>
            <a:r>
              <a:rPr lang="en-US" sz="2400" spc="117" b="true">
                <a:solidFill>
                  <a:srgbClr val="290606"/>
                </a:solidFill>
                <a:latin typeface="Arial Bold"/>
                <a:ea typeface="Arial Bold"/>
                <a:cs typeface="Arial Bold"/>
                <a:sym typeface="Arial Bold"/>
              </a:rPr>
              <a:t>Bachelor of Science in Informatics Engineering</a:t>
            </a:r>
          </a:p>
          <a:p>
            <a:pPr algn="l">
              <a:lnSpc>
                <a:spcPts val="2879"/>
              </a:lnSpc>
            </a:pPr>
            <a:r>
              <a:rPr lang="en-US" sz="2400" spc="117">
                <a:solidFill>
                  <a:srgbClr val="290606"/>
                </a:solidFill>
                <a:latin typeface="Arial"/>
                <a:ea typeface="Arial"/>
                <a:cs typeface="Arial"/>
                <a:sym typeface="Arial"/>
              </a:rPr>
              <a:t>U</a:t>
            </a:r>
            <a:r>
              <a:rPr lang="en-US" sz="2400" spc="117">
                <a:solidFill>
                  <a:srgbClr val="290606"/>
                </a:solidFill>
                <a:latin typeface="Arial"/>
                <a:ea typeface="Arial"/>
                <a:cs typeface="Arial"/>
                <a:sym typeface="Arial"/>
              </a:rPr>
              <a:t>niversitas Krisnadwipayana </a:t>
            </a:r>
          </a:p>
          <a:p>
            <a:pPr algn="l">
              <a:lnSpc>
                <a:spcPts val="42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5086350" y="344089"/>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PREVIOUS PROJECTS</a:t>
            </a:r>
          </a:p>
        </p:txBody>
      </p:sp>
      <p:grpSp>
        <p:nvGrpSpPr>
          <p:cNvPr name="Group 3" id="3"/>
          <p:cNvGrpSpPr/>
          <p:nvPr/>
        </p:nvGrpSpPr>
        <p:grpSpPr>
          <a:xfrm rot="0">
            <a:off x="942736" y="1279235"/>
            <a:ext cx="11438664" cy="4316525"/>
            <a:chOff x="0" y="0"/>
            <a:chExt cx="3012652" cy="1136863"/>
          </a:xfrm>
        </p:grpSpPr>
        <p:sp>
          <p:nvSpPr>
            <p:cNvPr name="Freeform 4" id="4"/>
            <p:cNvSpPr/>
            <p:nvPr/>
          </p:nvSpPr>
          <p:spPr>
            <a:xfrm flipH="false" flipV="false" rot="0">
              <a:off x="0" y="0"/>
              <a:ext cx="3012652" cy="1136862"/>
            </a:xfrm>
            <a:custGeom>
              <a:avLst/>
              <a:gdLst/>
              <a:ahLst/>
              <a:cxnLst/>
              <a:rect r="r" b="b" t="t" l="l"/>
              <a:pathLst>
                <a:path h="1136862" w="3012652">
                  <a:moveTo>
                    <a:pt x="34518" y="0"/>
                  </a:moveTo>
                  <a:lnTo>
                    <a:pt x="2978134" y="0"/>
                  </a:lnTo>
                  <a:cubicBezTo>
                    <a:pt x="2997198" y="0"/>
                    <a:pt x="3012652" y="15454"/>
                    <a:pt x="3012652" y="34518"/>
                  </a:cubicBezTo>
                  <a:lnTo>
                    <a:pt x="3012652" y="1102345"/>
                  </a:lnTo>
                  <a:cubicBezTo>
                    <a:pt x="3012652" y="1121408"/>
                    <a:pt x="2997198" y="1136862"/>
                    <a:pt x="2978134" y="1136862"/>
                  </a:cubicBezTo>
                  <a:lnTo>
                    <a:pt x="34518" y="1136862"/>
                  </a:lnTo>
                  <a:cubicBezTo>
                    <a:pt x="15454" y="1136862"/>
                    <a:pt x="0" y="1121408"/>
                    <a:pt x="0" y="1102345"/>
                  </a:cubicBezTo>
                  <a:lnTo>
                    <a:pt x="0" y="34518"/>
                  </a:lnTo>
                  <a:cubicBezTo>
                    <a:pt x="0" y="15454"/>
                    <a:pt x="15454" y="0"/>
                    <a:pt x="34518" y="0"/>
                  </a:cubicBezTo>
                  <a:close/>
                </a:path>
              </a:pathLst>
            </a:custGeom>
            <a:solidFill>
              <a:srgbClr val="EDEBE6"/>
            </a:solidFill>
          </p:spPr>
        </p:sp>
        <p:sp>
          <p:nvSpPr>
            <p:cNvPr name="TextBox 5" id="5"/>
            <p:cNvSpPr txBox="true"/>
            <p:nvPr/>
          </p:nvSpPr>
          <p:spPr>
            <a:xfrm>
              <a:off x="0" y="-66675"/>
              <a:ext cx="3012652" cy="1203538"/>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128992" y="2405683"/>
            <a:ext cx="10396810" cy="347662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This project investigates employee job satisfaction using survey data collected from various departments within an organization. The goal is to uncover insights into the factors that influence satisfaction and to provide strategic recommendations for improving employee well-being. It aims to identify patterns and insights related to job satisfaction, work-life balance, workload, and training, and to present the findings through interactive visualizations and business recommendations.</a:t>
            </a:r>
          </a:p>
          <a:p>
            <a:pPr algn="just">
              <a:lnSpc>
                <a:spcPts val="4200"/>
              </a:lnSpc>
            </a:pPr>
          </a:p>
        </p:txBody>
      </p:sp>
      <p:grpSp>
        <p:nvGrpSpPr>
          <p:cNvPr name="Group 7" id="7"/>
          <p:cNvGrpSpPr/>
          <p:nvPr/>
        </p:nvGrpSpPr>
        <p:grpSpPr>
          <a:xfrm rot="0">
            <a:off x="1028700" y="1417239"/>
            <a:ext cx="6636628" cy="749521"/>
            <a:chOff x="0" y="0"/>
            <a:chExt cx="1747918" cy="197405"/>
          </a:xfrm>
        </p:grpSpPr>
        <p:sp>
          <p:nvSpPr>
            <p:cNvPr name="Freeform 8" id="8"/>
            <p:cNvSpPr/>
            <p:nvPr/>
          </p:nvSpPr>
          <p:spPr>
            <a:xfrm flipH="false" flipV="false" rot="0">
              <a:off x="0" y="0"/>
              <a:ext cx="1747919" cy="197405"/>
            </a:xfrm>
            <a:custGeom>
              <a:avLst/>
              <a:gdLst/>
              <a:ahLst/>
              <a:cxnLst/>
              <a:rect r="r" b="b" t="t" l="l"/>
              <a:pathLst>
                <a:path h="197405" w="1747919">
                  <a:moveTo>
                    <a:pt x="59494" y="0"/>
                  </a:moveTo>
                  <a:lnTo>
                    <a:pt x="1688425" y="0"/>
                  </a:lnTo>
                  <a:cubicBezTo>
                    <a:pt x="1721282" y="0"/>
                    <a:pt x="1747919" y="26636"/>
                    <a:pt x="1747919" y="59494"/>
                  </a:cubicBezTo>
                  <a:lnTo>
                    <a:pt x="1747919" y="137911"/>
                  </a:lnTo>
                  <a:cubicBezTo>
                    <a:pt x="1747919" y="170769"/>
                    <a:pt x="1721282" y="197405"/>
                    <a:pt x="1688425" y="197405"/>
                  </a:cubicBezTo>
                  <a:lnTo>
                    <a:pt x="59494" y="197405"/>
                  </a:lnTo>
                  <a:cubicBezTo>
                    <a:pt x="43715" y="197405"/>
                    <a:pt x="28583" y="191137"/>
                    <a:pt x="17425" y="179979"/>
                  </a:cubicBezTo>
                  <a:cubicBezTo>
                    <a:pt x="6268" y="168822"/>
                    <a:pt x="0" y="153690"/>
                    <a:pt x="0" y="137911"/>
                  </a:cubicBezTo>
                  <a:lnTo>
                    <a:pt x="0" y="59494"/>
                  </a:lnTo>
                  <a:cubicBezTo>
                    <a:pt x="0" y="26636"/>
                    <a:pt x="26636" y="0"/>
                    <a:pt x="59494" y="0"/>
                  </a:cubicBezTo>
                  <a:close/>
                </a:path>
              </a:pathLst>
            </a:custGeom>
            <a:solidFill>
              <a:srgbClr val="0CC0DF"/>
            </a:solidFill>
          </p:spPr>
        </p:sp>
        <p:sp>
          <p:nvSpPr>
            <p:cNvPr name="TextBox 9" id="9"/>
            <p:cNvSpPr txBox="true"/>
            <p:nvPr/>
          </p:nvSpPr>
          <p:spPr>
            <a:xfrm>
              <a:off x="0" y="-95250"/>
              <a:ext cx="1747918" cy="292655"/>
            </a:xfrm>
            <a:prstGeom prst="rect">
              <a:avLst/>
            </a:prstGeom>
          </p:spPr>
          <p:txBody>
            <a:bodyPr anchor="ctr" rtlCol="false" tIns="50800" lIns="50800" bIns="50800" rIns="50800"/>
            <a:lstStyle/>
            <a:p>
              <a:pPr algn="ctr">
                <a:lnSpc>
                  <a:spcPts val="3919"/>
                </a:lnSpc>
              </a:pPr>
              <a:r>
                <a:rPr lang="en-US" b="true" sz="2799">
                  <a:solidFill>
                    <a:srgbClr val="FFFFFF"/>
                  </a:solidFill>
                  <a:latin typeface="Telegraf Bold"/>
                  <a:ea typeface="Telegraf Bold"/>
                  <a:cs typeface="Telegraf Bold"/>
                  <a:sym typeface="Telegraf Bold"/>
                </a:rPr>
                <a:t>People Analytics (10 - 16 May 2025)</a:t>
              </a:r>
            </a:p>
          </p:txBody>
        </p:sp>
      </p:grpSp>
      <p:grpSp>
        <p:nvGrpSpPr>
          <p:cNvPr name="Group 10" id="10"/>
          <p:cNvGrpSpPr/>
          <p:nvPr/>
        </p:nvGrpSpPr>
        <p:grpSpPr>
          <a:xfrm rot="0">
            <a:off x="1028700" y="5687168"/>
            <a:ext cx="11438664" cy="4316525"/>
            <a:chOff x="0" y="0"/>
            <a:chExt cx="3012652" cy="1136863"/>
          </a:xfrm>
        </p:grpSpPr>
        <p:sp>
          <p:nvSpPr>
            <p:cNvPr name="Freeform 11" id="11"/>
            <p:cNvSpPr/>
            <p:nvPr/>
          </p:nvSpPr>
          <p:spPr>
            <a:xfrm flipH="false" flipV="false" rot="0">
              <a:off x="0" y="0"/>
              <a:ext cx="3012652" cy="1136862"/>
            </a:xfrm>
            <a:custGeom>
              <a:avLst/>
              <a:gdLst/>
              <a:ahLst/>
              <a:cxnLst/>
              <a:rect r="r" b="b" t="t" l="l"/>
              <a:pathLst>
                <a:path h="1136862" w="3012652">
                  <a:moveTo>
                    <a:pt x="34518" y="0"/>
                  </a:moveTo>
                  <a:lnTo>
                    <a:pt x="2978134" y="0"/>
                  </a:lnTo>
                  <a:cubicBezTo>
                    <a:pt x="2997198" y="0"/>
                    <a:pt x="3012652" y="15454"/>
                    <a:pt x="3012652" y="34518"/>
                  </a:cubicBezTo>
                  <a:lnTo>
                    <a:pt x="3012652" y="1102345"/>
                  </a:lnTo>
                  <a:cubicBezTo>
                    <a:pt x="3012652" y="1121408"/>
                    <a:pt x="2997198" y="1136862"/>
                    <a:pt x="2978134" y="1136862"/>
                  </a:cubicBezTo>
                  <a:lnTo>
                    <a:pt x="34518" y="1136862"/>
                  </a:lnTo>
                  <a:cubicBezTo>
                    <a:pt x="15454" y="1136862"/>
                    <a:pt x="0" y="1121408"/>
                    <a:pt x="0" y="1102345"/>
                  </a:cubicBezTo>
                  <a:lnTo>
                    <a:pt x="0" y="34518"/>
                  </a:lnTo>
                  <a:cubicBezTo>
                    <a:pt x="0" y="15454"/>
                    <a:pt x="15454" y="0"/>
                    <a:pt x="34518" y="0"/>
                  </a:cubicBezTo>
                  <a:close/>
                </a:path>
              </a:pathLst>
            </a:custGeom>
            <a:solidFill>
              <a:srgbClr val="EDEBE6"/>
            </a:solidFill>
          </p:spPr>
        </p:sp>
        <p:sp>
          <p:nvSpPr>
            <p:cNvPr name="TextBox 12" id="12"/>
            <p:cNvSpPr txBox="true"/>
            <p:nvPr/>
          </p:nvSpPr>
          <p:spPr>
            <a:xfrm>
              <a:off x="0" y="-66675"/>
              <a:ext cx="3012652" cy="1203538"/>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214956" y="6813616"/>
            <a:ext cx="10396810" cy="239077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This project analyzes customer feedback data using sentiment analysis and CSAT/NPS metrics to evaluate service satisfaction. Key insights include customer loyalty trends, issue categories, and overall service perception over time. All findings are visualized through Power BI dashboards.</a:t>
            </a:r>
          </a:p>
          <a:p>
            <a:pPr algn="just">
              <a:lnSpc>
                <a:spcPts val="4200"/>
              </a:lnSpc>
            </a:pPr>
          </a:p>
        </p:txBody>
      </p:sp>
      <p:grpSp>
        <p:nvGrpSpPr>
          <p:cNvPr name="Group 14" id="14"/>
          <p:cNvGrpSpPr/>
          <p:nvPr/>
        </p:nvGrpSpPr>
        <p:grpSpPr>
          <a:xfrm rot="0">
            <a:off x="1128992" y="5853740"/>
            <a:ext cx="11035132" cy="749521"/>
            <a:chOff x="0" y="0"/>
            <a:chExt cx="2906372" cy="197405"/>
          </a:xfrm>
        </p:grpSpPr>
        <p:sp>
          <p:nvSpPr>
            <p:cNvPr name="Freeform 15" id="15"/>
            <p:cNvSpPr/>
            <p:nvPr/>
          </p:nvSpPr>
          <p:spPr>
            <a:xfrm flipH="false" flipV="false" rot="0">
              <a:off x="0" y="0"/>
              <a:ext cx="2906372" cy="197405"/>
            </a:xfrm>
            <a:custGeom>
              <a:avLst/>
              <a:gdLst/>
              <a:ahLst/>
              <a:cxnLst/>
              <a:rect r="r" b="b" t="t" l="l"/>
              <a:pathLst>
                <a:path h="197405" w="2906372">
                  <a:moveTo>
                    <a:pt x="35780" y="0"/>
                  </a:moveTo>
                  <a:lnTo>
                    <a:pt x="2870592" y="0"/>
                  </a:lnTo>
                  <a:cubicBezTo>
                    <a:pt x="2880082" y="0"/>
                    <a:pt x="2889183" y="3770"/>
                    <a:pt x="2895893" y="10480"/>
                  </a:cubicBezTo>
                  <a:cubicBezTo>
                    <a:pt x="2902603" y="17190"/>
                    <a:pt x="2906372" y="26291"/>
                    <a:pt x="2906372" y="35780"/>
                  </a:cubicBezTo>
                  <a:lnTo>
                    <a:pt x="2906372" y="161625"/>
                  </a:lnTo>
                  <a:cubicBezTo>
                    <a:pt x="2906372" y="171114"/>
                    <a:pt x="2902603" y="180215"/>
                    <a:pt x="2895893" y="186925"/>
                  </a:cubicBezTo>
                  <a:cubicBezTo>
                    <a:pt x="2889183" y="193635"/>
                    <a:pt x="2880082" y="197405"/>
                    <a:pt x="2870592" y="197405"/>
                  </a:cubicBezTo>
                  <a:lnTo>
                    <a:pt x="35780" y="197405"/>
                  </a:lnTo>
                  <a:cubicBezTo>
                    <a:pt x="26291" y="197405"/>
                    <a:pt x="17190" y="193635"/>
                    <a:pt x="10480" y="186925"/>
                  </a:cubicBezTo>
                  <a:cubicBezTo>
                    <a:pt x="3770" y="180215"/>
                    <a:pt x="0" y="171114"/>
                    <a:pt x="0" y="161625"/>
                  </a:cubicBezTo>
                  <a:lnTo>
                    <a:pt x="0" y="35780"/>
                  </a:lnTo>
                  <a:cubicBezTo>
                    <a:pt x="0" y="26291"/>
                    <a:pt x="3770" y="17190"/>
                    <a:pt x="10480" y="10480"/>
                  </a:cubicBezTo>
                  <a:cubicBezTo>
                    <a:pt x="17190" y="3770"/>
                    <a:pt x="26291" y="0"/>
                    <a:pt x="35780" y="0"/>
                  </a:cubicBezTo>
                  <a:close/>
                </a:path>
              </a:pathLst>
            </a:custGeom>
            <a:solidFill>
              <a:srgbClr val="0CC0DF"/>
            </a:solidFill>
          </p:spPr>
        </p:sp>
        <p:sp>
          <p:nvSpPr>
            <p:cNvPr name="TextBox 16" id="16"/>
            <p:cNvSpPr txBox="true"/>
            <p:nvPr/>
          </p:nvSpPr>
          <p:spPr>
            <a:xfrm>
              <a:off x="0" y="-95250"/>
              <a:ext cx="2906372" cy="292655"/>
            </a:xfrm>
            <a:prstGeom prst="rect">
              <a:avLst/>
            </a:prstGeom>
          </p:spPr>
          <p:txBody>
            <a:bodyPr anchor="ctr" rtlCol="false" tIns="50800" lIns="50800" bIns="50800" rIns="50800"/>
            <a:lstStyle/>
            <a:p>
              <a:pPr algn="ctr">
                <a:lnSpc>
                  <a:spcPts val="3919"/>
                </a:lnSpc>
              </a:pPr>
              <a:r>
                <a:rPr lang="en-US" b="true" sz="2799">
                  <a:solidFill>
                    <a:srgbClr val="FFFFFF"/>
                  </a:solidFill>
                  <a:latin typeface="Telegraf Bold"/>
                  <a:ea typeface="Telegraf Bold"/>
                  <a:cs typeface="Telegraf Bold"/>
                  <a:sym typeface="Telegraf Bold"/>
                </a:rPr>
                <a:t>Customer Satisfaction &amp; Sentiment Analysis (3 - 8 May 2025)</a:t>
              </a:r>
            </a:p>
          </p:txBody>
        </p:sp>
      </p:grpSp>
      <p:sp>
        <p:nvSpPr>
          <p:cNvPr name="TextBox 17" id="17"/>
          <p:cNvSpPr txBox="true"/>
          <p:nvPr/>
        </p:nvSpPr>
        <p:spPr>
          <a:xfrm rot="0">
            <a:off x="6876712" y="5105400"/>
            <a:ext cx="5052699" cy="304800"/>
          </a:xfrm>
          <a:prstGeom prst="rect">
            <a:avLst/>
          </a:prstGeom>
        </p:spPr>
        <p:txBody>
          <a:bodyPr anchor="t" rtlCol="false" tIns="0" lIns="0" bIns="0" rIns="0">
            <a:spAutoFit/>
          </a:bodyPr>
          <a:lstStyle/>
          <a:p>
            <a:pPr algn="just">
              <a:lnSpc>
                <a:spcPts val="2160"/>
              </a:lnSpc>
            </a:pPr>
            <a:r>
              <a:rPr lang="en-US" sz="1800" spc="88" u="sng">
                <a:solidFill>
                  <a:srgbClr val="38B6FF"/>
                </a:solidFill>
                <a:latin typeface="Arial"/>
                <a:ea typeface="Arial"/>
                <a:cs typeface="Arial"/>
                <a:sym typeface="Arial"/>
                <a:hlinkClick r:id="rId2" tooltip="https://github.com/Dadipp/People_Analytics"/>
              </a:rPr>
              <a:t>https://github.com/Dadipp/People_Analytics</a:t>
            </a:r>
            <a:r>
              <a:rPr lang="en-US" sz="1800" spc="88">
                <a:solidFill>
                  <a:srgbClr val="290606"/>
                </a:solidFill>
                <a:latin typeface="Arial"/>
                <a:ea typeface="Arial"/>
                <a:cs typeface="Arial"/>
                <a:sym typeface="Arial"/>
              </a:rPr>
              <a:t> </a:t>
            </a:r>
          </a:p>
        </p:txBody>
      </p:sp>
      <p:sp>
        <p:nvSpPr>
          <p:cNvPr name="TextBox 18" id="18"/>
          <p:cNvSpPr txBox="true"/>
          <p:nvPr/>
        </p:nvSpPr>
        <p:spPr>
          <a:xfrm rot="0">
            <a:off x="3524107" y="9220200"/>
            <a:ext cx="8405304" cy="304800"/>
          </a:xfrm>
          <a:prstGeom prst="rect">
            <a:avLst/>
          </a:prstGeom>
        </p:spPr>
        <p:txBody>
          <a:bodyPr anchor="t" rtlCol="false" tIns="0" lIns="0" bIns="0" rIns="0">
            <a:spAutoFit/>
          </a:bodyPr>
          <a:lstStyle/>
          <a:p>
            <a:pPr algn="just">
              <a:lnSpc>
                <a:spcPts val="2160"/>
              </a:lnSpc>
            </a:pPr>
            <a:r>
              <a:rPr lang="en-US" sz="1800" spc="88" u="sng">
                <a:solidFill>
                  <a:srgbClr val="38B6FF"/>
                </a:solidFill>
                <a:latin typeface="Arial"/>
                <a:ea typeface="Arial"/>
                <a:cs typeface="Arial"/>
                <a:sym typeface="Arial"/>
                <a:hlinkClick r:id="rId3" tooltip="https://github.com/Dadipp/Customer_Satisfaction_and_Sentiment_Analysis"/>
              </a:rPr>
              <a:t>https://github.com/Dadipp/Customer_Satisfaction_and_Sentiment_Analysis </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4863051" y="4204846"/>
            <a:ext cx="8561898" cy="1867782"/>
          </a:xfrm>
          <a:prstGeom prst="rect">
            <a:avLst/>
          </a:prstGeom>
        </p:spPr>
        <p:txBody>
          <a:bodyPr anchor="t" rtlCol="false" tIns="0" lIns="0" bIns="0" rIns="0">
            <a:spAutoFit/>
          </a:bodyPr>
          <a:lstStyle/>
          <a:p>
            <a:pPr algn="l">
              <a:lnSpc>
                <a:spcPts val="12229"/>
              </a:lnSpc>
            </a:pPr>
            <a:r>
              <a:rPr lang="en-US" sz="12229" spc="599">
                <a:solidFill>
                  <a:srgbClr val="290606"/>
                </a:solidFill>
                <a:latin typeface="Cheddar"/>
                <a:ea typeface="Cheddar"/>
                <a:cs typeface="Cheddar"/>
                <a:sym typeface="Cheddar"/>
              </a:rPr>
              <a:t>MAIN PROJECT</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8625203" y="1028700"/>
            <a:ext cx="4214572" cy="3621897"/>
            <a:chOff x="0" y="0"/>
            <a:chExt cx="812800" cy="698500"/>
          </a:xfrm>
        </p:grpSpPr>
        <p:sp>
          <p:nvSpPr>
            <p:cNvPr name="Freeform 3" id="3"/>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4" id="4"/>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data preparation</a:t>
              </a:r>
            </a:p>
          </p:txBody>
        </p:sp>
      </p:grpSp>
      <p:grpSp>
        <p:nvGrpSpPr>
          <p:cNvPr name="Group 5" id="5"/>
          <p:cNvGrpSpPr/>
          <p:nvPr/>
        </p:nvGrpSpPr>
        <p:grpSpPr>
          <a:xfrm rot="0">
            <a:off x="8625203" y="4842807"/>
            <a:ext cx="4214572" cy="3621897"/>
            <a:chOff x="0" y="0"/>
            <a:chExt cx="812800" cy="698500"/>
          </a:xfrm>
        </p:grpSpPr>
        <p:sp>
          <p:nvSpPr>
            <p:cNvPr name="Freeform 6" id="6"/>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7" id="7"/>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000000"/>
                  </a:solidFill>
                  <a:latin typeface="Telegraf Bold"/>
                  <a:ea typeface="Telegraf Bold"/>
                  <a:cs typeface="Telegraf Bold"/>
                  <a:sym typeface="Telegraf Bold"/>
                </a:rPr>
                <a:t>evaluation</a:t>
              </a:r>
            </a:p>
          </p:txBody>
        </p:sp>
      </p:grpSp>
      <p:grpSp>
        <p:nvGrpSpPr>
          <p:cNvPr name="Group 8" id="8"/>
          <p:cNvGrpSpPr/>
          <p:nvPr/>
        </p:nvGrpSpPr>
        <p:grpSpPr>
          <a:xfrm rot="0">
            <a:off x="5329780" y="2988141"/>
            <a:ext cx="4214572" cy="3621897"/>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0" id="10"/>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data understanding</a:t>
              </a:r>
            </a:p>
          </p:txBody>
        </p:sp>
      </p:grpSp>
      <p:grpSp>
        <p:nvGrpSpPr>
          <p:cNvPr name="Group 11" id="11"/>
          <p:cNvGrpSpPr/>
          <p:nvPr/>
        </p:nvGrpSpPr>
        <p:grpSpPr>
          <a:xfrm rot="0">
            <a:off x="11911102" y="2930991"/>
            <a:ext cx="4214572" cy="3621897"/>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3" id="13"/>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sz="3200">
                  <a:solidFill>
                    <a:srgbClr val="FFFFFF"/>
                  </a:solidFill>
                  <a:latin typeface="Telegraf"/>
                  <a:ea typeface="Telegraf"/>
                  <a:cs typeface="Telegraf"/>
                  <a:sym typeface="Telegraf"/>
                </a:rPr>
                <a:t>modeling</a:t>
              </a:r>
            </a:p>
          </p:txBody>
        </p:sp>
      </p:grpSp>
      <p:grpSp>
        <p:nvGrpSpPr>
          <p:cNvPr name="Group 14" id="14"/>
          <p:cNvGrpSpPr/>
          <p:nvPr/>
        </p:nvGrpSpPr>
        <p:grpSpPr>
          <a:xfrm rot="0">
            <a:off x="11920627" y="6720431"/>
            <a:ext cx="4214572" cy="3621897"/>
            <a:chOff x="0" y="0"/>
            <a:chExt cx="812800" cy="698500"/>
          </a:xfrm>
        </p:grpSpPr>
        <p:sp>
          <p:nvSpPr>
            <p:cNvPr name="Freeform 15" id="1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02B676"/>
            </a:solidFill>
          </p:spPr>
        </p:sp>
        <p:sp>
          <p:nvSpPr>
            <p:cNvPr name="TextBox 16" id="16"/>
            <p:cNvSpPr txBox="true"/>
            <p:nvPr/>
          </p:nvSpPr>
          <p:spPr>
            <a:xfrm>
              <a:off x="114300" y="19050"/>
              <a:ext cx="584200" cy="679450"/>
            </a:xfrm>
            <a:prstGeom prst="rect">
              <a:avLst/>
            </a:prstGeom>
          </p:spPr>
          <p:txBody>
            <a:bodyPr anchor="ctr" rtlCol="false" tIns="50800" lIns="50800" bIns="50800" rIns="50800"/>
            <a:lstStyle/>
            <a:p>
              <a:pPr algn="ctr">
                <a:lnSpc>
                  <a:spcPts val="3200"/>
                </a:lnSpc>
              </a:pPr>
              <a:r>
                <a:rPr lang="en-US" b="true" sz="3200">
                  <a:solidFill>
                    <a:srgbClr val="FFFFFF"/>
                  </a:solidFill>
                  <a:latin typeface="Telegraf Bold"/>
                  <a:ea typeface="Telegraf Bold"/>
                  <a:cs typeface="Telegraf Bold"/>
                  <a:sym typeface="Telegraf Bold"/>
                </a:rPr>
                <a:t>deployment</a:t>
              </a:r>
            </a:p>
          </p:txBody>
        </p:sp>
      </p:grpSp>
      <p:grpSp>
        <p:nvGrpSpPr>
          <p:cNvPr name="Group 17" id="17"/>
          <p:cNvGrpSpPr/>
          <p:nvPr/>
        </p:nvGrpSpPr>
        <p:grpSpPr>
          <a:xfrm rot="0">
            <a:off x="2034356" y="4947582"/>
            <a:ext cx="4214572" cy="3621897"/>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C97F"/>
            </a:solidFill>
          </p:spPr>
        </p:sp>
        <p:sp>
          <p:nvSpPr>
            <p:cNvPr name="TextBox 19" id="19"/>
            <p:cNvSpPr txBox="true"/>
            <p:nvPr/>
          </p:nvSpPr>
          <p:spPr>
            <a:xfrm>
              <a:off x="114300" y="28575"/>
              <a:ext cx="584200" cy="669925"/>
            </a:xfrm>
            <a:prstGeom prst="rect">
              <a:avLst/>
            </a:prstGeom>
          </p:spPr>
          <p:txBody>
            <a:bodyPr anchor="ctr" rtlCol="false" tIns="50800" lIns="50800" bIns="50800" rIns="50800"/>
            <a:lstStyle/>
            <a:p>
              <a:pPr algn="ctr">
                <a:lnSpc>
                  <a:spcPts val="3199"/>
                </a:lnSpc>
              </a:pPr>
              <a:r>
                <a:rPr lang="en-US" b="true" sz="3199">
                  <a:solidFill>
                    <a:srgbClr val="000000"/>
                  </a:solidFill>
                  <a:latin typeface="Telegraf Bold"/>
                  <a:ea typeface="Telegraf Bold"/>
                  <a:cs typeface="Telegraf Bold"/>
                  <a:sym typeface="Telegraf Bold"/>
                </a:rPr>
                <a:t>business understanding</a:t>
              </a:r>
            </a:p>
          </p:txBody>
        </p:sp>
      </p:grpSp>
      <p:sp>
        <p:nvSpPr>
          <p:cNvPr name="TextBox 20" id="20"/>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KEY CONCEPTS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PROJECT BACKGROUND</a:t>
            </a:r>
          </a:p>
        </p:txBody>
      </p:sp>
      <p:sp>
        <p:nvSpPr>
          <p:cNvPr name="TextBox 3" id="3"/>
          <p:cNvSpPr txBox="true"/>
          <p:nvPr/>
        </p:nvSpPr>
        <p:spPr>
          <a:xfrm rot="0">
            <a:off x="7641813" y="3062468"/>
            <a:ext cx="9617487" cy="3213735"/>
          </a:xfrm>
          <a:prstGeom prst="rect">
            <a:avLst/>
          </a:prstGeom>
        </p:spPr>
        <p:txBody>
          <a:bodyPr anchor="t" rtlCol="false" tIns="0" lIns="0" bIns="0" rIns="0">
            <a:spAutoFit/>
          </a:bodyPr>
          <a:lstStyle/>
          <a:p>
            <a:pPr algn="just">
              <a:lnSpc>
                <a:spcPts val="3600"/>
              </a:lnSpc>
            </a:pPr>
            <a:r>
              <a:rPr lang="en-US" sz="2400" spc="117">
                <a:solidFill>
                  <a:srgbClr val="290606"/>
                </a:solidFill>
                <a:latin typeface="Telegraf"/>
                <a:ea typeface="Telegraf"/>
                <a:cs typeface="Telegraf"/>
                <a:sym typeface="Telegraf"/>
              </a:rPr>
              <a:t>Menganalisis kelayakan kredit dari pemohon kartu kredit dengan mengevaluasi profil demografis dan finansial mereka, guna mengidentifikasi individu berisiko tinggi dan mempercepat proses persetujuan. Hal ini memungkinkan bank untuk mengurangi risiko gagal bayar, meningkatkan efisiensi operasional, dan mengoptimalkan kinerja portofolio kredit.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grpSp>
        <p:nvGrpSpPr>
          <p:cNvPr name="Group 2" id="2"/>
          <p:cNvGrpSpPr/>
          <p:nvPr/>
        </p:nvGrpSpPr>
        <p:grpSpPr>
          <a:xfrm rot="0">
            <a:off x="1528289" y="1343779"/>
            <a:ext cx="15642223" cy="8943221"/>
            <a:chOff x="0" y="0"/>
            <a:chExt cx="4119762" cy="2355416"/>
          </a:xfrm>
        </p:grpSpPr>
        <p:sp>
          <p:nvSpPr>
            <p:cNvPr name="Freeform 3" id="3"/>
            <p:cNvSpPr/>
            <p:nvPr/>
          </p:nvSpPr>
          <p:spPr>
            <a:xfrm flipH="false" flipV="false" rot="0">
              <a:off x="0" y="0"/>
              <a:ext cx="4119762" cy="2355416"/>
            </a:xfrm>
            <a:custGeom>
              <a:avLst/>
              <a:gdLst/>
              <a:ahLst/>
              <a:cxnLst/>
              <a:rect r="r" b="b" t="t" l="l"/>
              <a:pathLst>
                <a:path h="2355416" w="4119762">
                  <a:moveTo>
                    <a:pt x="25242" y="0"/>
                  </a:moveTo>
                  <a:lnTo>
                    <a:pt x="4094521" y="0"/>
                  </a:lnTo>
                  <a:cubicBezTo>
                    <a:pt x="4101215" y="0"/>
                    <a:pt x="4107636" y="2659"/>
                    <a:pt x="4112370" y="7393"/>
                  </a:cubicBezTo>
                  <a:cubicBezTo>
                    <a:pt x="4117103" y="12127"/>
                    <a:pt x="4119762" y="18547"/>
                    <a:pt x="4119762" y="25242"/>
                  </a:cubicBezTo>
                  <a:lnTo>
                    <a:pt x="4119762" y="2330174"/>
                  </a:lnTo>
                  <a:cubicBezTo>
                    <a:pt x="4119762" y="2336869"/>
                    <a:pt x="4117103" y="2343289"/>
                    <a:pt x="4112370" y="2348023"/>
                  </a:cubicBezTo>
                  <a:cubicBezTo>
                    <a:pt x="4107636" y="2352757"/>
                    <a:pt x="4101215" y="2355416"/>
                    <a:pt x="4094521" y="2355416"/>
                  </a:cubicBezTo>
                  <a:lnTo>
                    <a:pt x="25242" y="2355416"/>
                  </a:lnTo>
                  <a:cubicBezTo>
                    <a:pt x="18547" y="2355416"/>
                    <a:pt x="12127" y="2352757"/>
                    <a:pt x="7393" y="2348023"/>
                  </a:cubicBezTo>
                  <a:cubicBezTo>
                    <a:pt x="2659" y="2343289"/>
                    <a:pt x="0" y="2336869"/>
                    <a:pt x="0" y="2330174"/>
                  </a:cubicBezTo>
                  <a:lnTo>
                    <a:pt x="0" y="25242"/>
                  </a:lnTo>
                  <a:cubicBezTo>
                    <a:pt x="0" y="18547"/>
                    <a:pt x="2659" y="12127"/>
                    <a:pt x="7393" y="7393"/>
                  </a:cubicBezTo>
                  <a:cubicBezTo>
                    <a:pt x="12127" y="2659"/>
                    <a:pt x="18547" y="0"/>
                    <a:pt x="25242" y="0"/>
                  </a:cubicBezTo>
                  <a:close/>
                </a:path>
              </a:pathLst>
            </a:custGeom>
            <a:solidFill>
              <a:srgbClr val="EDEBE6"/>
            </a:solidFill>
          </p:spPr>
        </p:sp>
        <p:sp>
          <p:nvSpPr>
            <p:cNvPr name="TextBox 4" id="4"/>
            <p:cNvSpPr txBox="true"/>
            <p:nvPr/>
          </p:nvSpPr>
          <p:spPr>
            <a:xfrm>
              <a:off x="0" y="-66675"/>
              <a:ext cx="4119762" cy="242209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28289" y="216842"/>
            <a:ext cx="14772946" cy="1073150"/>
          </a:xfrm>
          <a:prstGeom prst="rect">
            <a:avLst/>
          </a:prstGeom>
        </p:spPr>
        <p:txBody>
          <a:bodyPr anchor="t" rtlCol="false" tIns="0" lIns="0" bIns="0" rIns="0">
            <a:spAutoFit/>
          </a:bodyPr>
          <a:lstStyle/>
          <a:p>
            <a:pPr algn="ctr">
              <a:lnSpc>
                <a:spcPts val="6999"/>
              </a:lnSpc>
            </a:pPr>
            <a:r>
              <a:rPr lang="en-US" sz="6999" spc="342">
                <a:solidFill>
                  <a:srgbClr val="290606"/>
                </a:solidFill>
                <a:latin typeface="Cheddar"/>
                <a:ea typeface="Cheddar"/>
                <a:cs typeface="Cheddar"/>
                <a:sym typeface="Cheddar"/>
              </a:rPr>
              <a:t>BUSINESS OBJECTIVE</a:t>
            </a:r>
          </a:p>
        </p:txBody>
      </p:sp>
      <p:grpSp>
        <p:nvGrpSpPr>
          <p:cNvPr name="Group 6" id="6"/>
          <p:cNvGrpSpPr/>
          <p:nvPr/>
        </p:nvGrpSpPr>
        <p:grpSpPr>
          <a:xfrm rot="0">
            <a:off x="1872146" y="1454644"/>
            <a:ext cx="3426053" cy="702564"/>
            <a:chOff x="0" y="0"/>
            <a:chExt cx="902335" cy="185038"/>
          </a:xfrm>
        </p:grpSpPr>
        <p:sp>
          <p:nvSpPr>
            <p:cNvPr name="Freeform 7" id="7"/>
            <p:cNvSpPr/>
            <p:nvPr/>
          </p:nvSpPr>
          <p:spPr>
            <a:xfrm flipH="false" flipV="false" rot="0">
              <a:off x="0" y="0"/>
              <a:ext cx="902335" cy="185038"/>
            </a:xfrm>
            <a:custGeom>
              <a:avLst/>
              <a:gdLst/>
              <a:ahLst/>
              <a:cxnLst/>
              <a:rect r="r" b="b" t="t" l="l"/>
              <a:pathLst>
                <a:path h="185038" w="902335">
                  <a:moveTo>
                    <a:pt x="92519" y="0"/>
                  </a:moveTo>
                  <a:lnTo>
                    <a:pt x="809816" y="0"/>
                  </a:lnTo>
                  <a:cubicBezTo>
                    <a:pt x="834354" y="0"/>
                    <a:pt x="857886" y="9747"/>
                    <a:pt x="875237" y="27098"/>
                  </a:cubicBezTo>
                  <a:cubicBezTo>
                    <a:pt x="892588" y="44449"/>
                    <a:pt x="902335" y="67981"/>
                    <a:pt x="902335" y="92519"/>
                  </a:cubicBezTo>
                  <a:lnTo>
                    <a:pt x="902335" y="92519"/>
                  </a:lnTo>
                  <a:cubicBezTo>
                    <a:pt x="902335" y="117056"/>
                    <a:pt x="892588" y="140589"/>
                    <a:pt x="875237" y="157939"/>
                  </a:cubicBezTo>
                  <a:cubicBezTo>
                    <a:pt x="857886" y="175290"/>
                    <a:pt x="834354" y="185038"/>
                    <a:pt x="809816" y="185038"/>
                  </a:cubicBezTo>
                  <a:lnTo>
                    <a:pt x="92519" y="185038"/>
                  </a:lnTo>
                  <a:cubicBezTo>
                    <a:pt x="67981" y="185038"/>
                    <a:pt x="44449" y="175290"/>
                    <a:pt x="27098" y="157939"/>
                  </a:cubicBezTo>
                  <a:cubicBezTo>
                    <a:pt x="9747" y="140589"/>
                    <a:pt x="0" y="117056"/>
                    <a:pt x="0" y="92519"/>
                  </a:cubicBezTo>
                  <a:lnTo>
                    <a:pt x="0" y="92519"/>
                  </a:lnTo>
                  <a:cubicBezTo>
                    <a:pt x="0" y="67981"/>
                    <a:pt x="9747" y="44449"/>
                    <a:pt x="27098" y="27098"/>
                  </a:cubicBezTo>
                  <a:cubicBezTo>
                    <a:pt x="44449" y="9747"/>
                    <a:pt x="67981" y="0"/>
                    <a:pt x="92519" y="0"/>
                  </a:cubicBezTo>
                  <a:close/>
                </a:path>
              </a:pathLst>
            </a:custGeom>
            <a:solidFill>
              <a:srgbClr val="02B676"/>
            </a:solidFill>
          </p:spPr>
        </p:sp>
        <p:sp>
          <p:nvSpPr>
            <p:cNvPr name="TextBox 8" id="8"/>
            <p:cNvSpPr txBox="true"/>
            <p:nvPr/>
          </p:nvSpPr>
          <p:spPr>
            <a:xfrm>
              <a:off x="0" y="-104775"/>
              <a:ext cx="902335" cy="289813"/>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Main Objective</a:t>
              </a:r>
            </a:p>
          </p:txBody>
        </p:sp>
      </p:grpSp>
      <p:grpSp>
        <p:nvGrpSpPr>
          <p:cNvPr name="Group 9" id="9"/>
          <p:cNvGrpSpPr/>
          <p:nvPr/>
        </p:nvGrpSpPr>
        <p:grpSpPr>
          <a:xfrm rot="0">
            <a:off x="1872146" y="4339717"/>
            <a:ext cx="4085880" cy="803783"/>
            <a:chOff x="0" y="0"/>
            <a:chExt cx="1076116" cy="211696"/>
          </a:xfrm>
        </p:grpSpPr>
        <p:sp>
          <p:nvSpPr>
            <p:cNvPr name="Freeform 10" id="10"/>
            <p:cNvSpPr/>
            <p:nvPr/>
          </p:nvSpPr>
          <p:spPr>
            <a:xfrm flipH="false" flipV="false" rot="0">
              <a:off x="0" y="0"/>
              <a:ext cx="1076116" cy="211696"/>
            </a:xfrm>
            <a:custGeom>
              <a:avLst/>
              <a:gdLst/>
              <a:ahLst/>
              <a:cxnLst/>
              <a:rect r="r" b="b" t="t" l="l"/>
              <a:pathLst>
                <a:path h="211696" w="1076116">
                  <a:moveTo>
                    <a:pt x="96635" y="0"/>
                  </a:moveTo>
                  <a:lnTo>
                    <a:pt x="979482" y="0"/>
                  </a:lnTo>
                  <a:cubicBezTo>
                    <a:pt x="1032852" y="0"/>
                    <a:pt x="1076116" y="43265"/>
                    <a:pt x="1076116" y="96635"/>
                  </a:cubicBezTo>
                  <a:lnTo>
                    <a:pt x="1076116" y="115061"/>
                  </a:lnTo>
                  <a:cubicBezTo>
                    <a:pt x="1076116" y="140690"/>
                    <a:pt x="1065935" y="165270"/>
                    <a:pt x="1047813" y="183392"/>
                  </a:cubicBezTo>
                  <a:cubicBezTo>
                    <a:pt x="1029690" y="201515"/>
                    <a:pt x="1005111" y="211696"/>
                    <a:pt x="979482" y="211696"/>
                  </a:cubicBezTo>
                  <a:lnTo>
                    <a:pt x="96635" y="211696"/>
                  </a:lnTo>
                  <a:cubicBezTo>
                    <a:pt x="71006" y="211696"/>
                    <a:pt x="46426" y="201515"/>
                    <a:pt x="28304" y="183392"/>
                  </a:cubicBezTo>
                  <a:cubicBezTo>
                    <a:pt x="10181" y="165270"/>
                    <a:pt x="0" y="140690"/>
                    <a:pt x="0" y="115061"/>
                  </a:cubicBezTo>
                  <a:lnTo>
                    <a:pt x="0" y="96635"/>
                  </a:lnTo>
                  <a:cubicBezTo>
                    <a:pt x="0" y="71006"/>
                    <a:pt x="10181" y="46426"/>
                    <a:pt x="28304" y="28304"/>
                  </a:cubicBezTo>
                  <a:cubicBezTo>
                    <a:pt x="46426" y="10181"/>
                    <a:pt x="71006" y="0"/>
                    <a:pt x="96635" y="0"/>
                  </a:cubicBezTo>
                  <a:close/>
                </a:path>
              </a:pathLst>
            </a:custGeom>
            <a:solidFill>
              <a:srgbClr val="02B676"/>
            </a:solidFill>
          </p:spPr>
        </p:sp>
        <p:sp>
          <p:nvSpPr>
            <p:cNvPr name="TextBox 11" id="11"/>
            <p:cNvSpPr txBox="true"/>
            <p:nvPr/>
          </p:nvSpPr>
          <p:spPr>
            <a:xfrm>
              <a:off x="0" y="-104775"/>
              <a:ext cx="1076116" cy="316471"/>
            </a:xfrm>
            <a:prstGeom prst="rect">
              <a:avLst/>
            </a:prstGeom>
          </p:spPr>
          <p:txBody>
            <a:bodyPr anchor="ctr" rtlCol="false" tIns="50800" lIns="50800" bIns="50800" rIns="50800"/>
            <a:lstStyle/>
            <a:p>
              <a:pPr algn="ctr">
                <a:lnSpc>
                  <a:spcPts val="4200"/>
                </a:lnSpc>
              </a:pPr>
              <a:r>
                <a:rPr lang="en-US" b="true" sz="3000">
                  <a:solidFill>
                    <a:srgbClr val="FFFFFF"/>
                  </a:solidFill>
                  <a:latin typeface="Telegraf Bold"/>
                  <a:ea typeface="Telegraf Bold"/>
                  <a:cs typeface="Telegraf Bold"/>
                  <a:sym typeface="Telegraf Bold"/>
                </a:rPr>
                <a:t>Specific Objective</a:t>
              </a:r>
            </a:p>
          </p:txBody>
        </p:sp>
      </p:grpSp>
      <p:sp>
        <p:nvSpPr>
          <p:cNvPr name="TextBox 12" id="12"/>
          <p:cNvSpPr txBox="true"/>
          <p:nvPr/>
        </p:nvSpPr>
        <p:spPr>
          <a:xfrm rot="0">
            <a:off x="1872146" y="2264246"/>
            <a:ext cx="10396810" cy="1857375"/>
          </a:xfrm>
          <a:prstGeom prst="rect">
            <a:avLst/>
          </a:prstGeom>
        </p:spPr>
        <p:txBody>
          <a:bodyPr anchor="t" rtlCol="false" tIns="0" lIns="0" bIns="0" rIns="0">
            <a:spAutoFit/>
          </a:bodyPr>
          <a:lstStyle/>
          <a:p>
            <a:pPr algn="just">
              <a:lnSpc>
                <a:spcPts val="2879"/>
              </a:lnSpc>
            </a:pPr>
            <a:r>
              <a:rPr lang="en-US" sz="2400" spc="117">
                <a:solidFill>
                  <a:srgbClr val="290606"/>
                </a:solidFill>
                <a:latin typeface="Arial"/>
                <a:ea typeface="Arial"/>
                <a:cs typeface="Arial"/>
                <a:sym typeface="Arial"/>
              </a:rPr>
              <a:t>Proyek ini bertujuan untuk membangun model prediksi kelayakan kredit yang membantu lembaga keuangan dalam menilai kelayakan pemohon kartu kredit secara otomatis. Tujuannya adalah untuk mengurangi risiko gagal bayar, mempercepat proses persetujuan, dan mendukung pengambilan keputusan berbasis data.</a:t>
            </a:r>
          </a:p>
        </p:txBody>
      </p:sp>
      <p:sp>
        <p:nvSpPr>
          <p:cNvPr name="TextBox 13" id="13"/>
          <p:cNvSpPr txBox="true"/>
          <p:nvPr/>
        </p:nvSpPr>
        <p:spPr>
          <a:xfrm rot="0">
            <a:off x="1872146" y="5467350"/>
            <a:ext cx="10396810" cy="3640455"/>
          </a:xfrm>
          <a:prstGeom prst="rect">
            <a:avLst/>
          </a:prstGeom>
        </p:spPr>
        <p:txBody>
          <a:bodyPr anchor="t" rtlCol="false" tIns="0" lIns="0" bIns="0" rIns="0">
            <a:spAutoFit/>
          </a:bodyPr>
          <a:lstStyle/>
          <a:p>
            <a:pPr algn="just" marL="518160" indent="-259080" lvl="1">
              <a:lnSpc>
                <a:spcPts val="3600"/>
              </a:lnSpc>
              <a:buAutoNum type="arabicPeriod" startAt="1"/>
            </a:pPr>
            <a:r>
              <a:rPr lang="en-US" sz="2400" spc="117">
                <a:solidFill>
                  <a:srgbClr val="290606"/>
                </a:solidFill>
                <a:latin typeface="Arial"/>
                <a:ea typeface="Arial"/>
                <a:cs typeface="Arial"/>
                <a:sym typeface="Arial"/>
              </a:rPr>
              <a:t>Menganalisis fitur yang mempengaruhi kelayakan kredit.</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Mengklasifikasikan pemohon ke dalam kategori layak atau tidak layak berdasarkan profil risikonya.</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Mengidentifikasi pemohon berisiko tinggi sejak awal untuk mengurangi risiko gagal bayar.</a:t>
            </a:r>
          </a:p>
          <a:p>
            <a:pPr algn="just" marL="518160" indent="-259080" lvl="1">
              <a:lnSpc>
                <a:spcPts val="3600"/>
              </a:lnSpc>
              <a:buAutoNum type="arabicPeriod" startAt="1"/>
            </a:pPr>
            <a:r>
              <a:rPr lang="en-US" sz="2400" spc="117">
                <a:solidFill>
                  <a:srgbClr val="290606"/>
                </a:solidFill>
                <a:latin typeface="Arial"/>
                <a:ea typeface="Arial"/>
                <a:cs typeface="Arial"/>
                <a:sym typeface="Arial"/>
              </a:rPr>
              <a:t>Mengevaluasi performa model klasifikasi Logistic Regression, Random Forest, dan XGBoost dalam memprediksi risiko kredit.</a:t>
            </a:r>
          </a:p>
          <a:p>
            <a:pPr algn="just">
              <a:lnSpc>
                <a:spcPts val="2879"/>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EEF4F3"/>
        </a:solidFill>
      </p:bgPr>
    </p:bg>
    <p:spTree>
      <p:nvGrpSpPr>
        <p:cNvPr id="1" name=""/>
        <p:cNvGrpSpPr/>
        <p:nvPr/>
      </p:nvGrpSpPr>
      <p:grpSpPr>
        <a:xfrm>
          <a:off x="0" y="0"/>
          <a:ext cx="0" cy="0"/>
          <a:chOff x="0" y="0"/>
          <a:chExt cx="0" cy="0"/>
        </a:xfrm>
      </p:grpSpPr>
      <p:sp>
        <p:nvSpPr>
          <p:cNvPr name="TextBox 2" id="2"/>
          <p:cNvSpPr txBox="true"/>
          <p:nvPr/>
        </p:nvSpPr>
        <p:spPr>
          <a:xfrm rot="0">
            <a:off x="1028700" y="1019175"/>
            <a:ext cx="8115300" cy="1073150"/>
          </a:xfrm>
          <a:prstGeom prst="rect">
            <a:avLst/>
          </a:prstGeom>
        </p:spPr>
        <p:txBody>
          <a:bodyPr anchor="t" rtlCol="false" tIns="0" lIns="0" bIns="0" rIns="0">
            <a:spAutoFit/>
          </a:bodyPr>
          <a:lstStyle/>
          <a:p>
            <a:pPr algn="l">
              <a:lnSpc>
                <a:spcPts val="6999"/>
              </a:lnSpc>
            </a:pPr>
            <a:r>
              <a:rPr lang="en-US" sz="6999" spc="342">
                <a:solidFill>
                  <a:srgbClr val="290606"/>
                </a:solidFill>
                <a:latin typeface="Cheddar"/>
                <a:ea typeface="Cheddar"/>
                <a:cs typeface="Cheddar"/>
                <a:sym typeface="Cheddar"/>
              </a:rPr>
              <a:t>DATA UNDERSTANDING</a:t>
            </a:r>
          </a:p>
        </p:txBody>
      </p:sp>
      <p:grpSp>
        <p:nvGrpSpPr>
          <p:cNvPr name="Group 3" id="3"/>
          <p:cNvGrpSpPr/>
          <p:nvPr/>
        </p:nvGrpSpPr>
        <p:grpSpPr>
          <a:xfrm rot="0">
            <a:off x="1028700" y="2437632"/>
            <a:ext cx="15661632" cy="4235974"/>
            <a:chOff x="0" y="0"/>
            <a:chExt cx="4124874" cy="1115648"/>
          </a:xfrm>
        </p:grpSpPr>
        <p:sp>
          <p:nvSpPr>
            <p:cNvPr name="Freeform 4" id="4"/>
            <p:cNvSpPr/>
            <p:nvPr/>
          </p:nvSpPr>
          <p:spPr>
            <a:xfrm flipH="false" flipV="false" rot="0">
              <a:off x="0" y="0"/>
              <a:ext cx="4124875" cy="1115648"/>
            </a:xfrm>
            <a:custGeom>
              <a:avLst/>
              <a:gdLst/>
              <a:ahLst/>
              <a:cxnLst/>
              <a:rect r="r" b="b" t="t" l="l"/>
              <a:pathLst>
                <a:path h="1115648" w="4124875">
                  <a:moveTo>
                    <a:pt x="25211" y="0"/>
                  </a:moveTo>
                  <a:lnTo>
                    <a:pt x="4099664" y="0"/>
                  </a:lnTo>
                  <a:cubicBezTo>
                    <a:pt x="4106350" y="0"/>
                    <a:pt x="4112763" y="2656"/>
                    <a:pt x="4117491" y="7384"/>
                  </a:cubicBezTo>
                  <a:cubicBezTo>
                    <a:pt x="4122219" y="12112"/>
                    <a:pt x="4124875" y="18524"/>
                    <a:pt x="4124875" y="25211"/>
                  </a:cubicBezTo>
                  <a:lnTo>
                    <a:pt x="4124875" y="1090437"/>
                  </a:lnTo>
                  <a:cubicBezTo>
                    <a:pt x="4124875" y="1097123"/>
                    <a:pt x="4122219" y="1103536"/>
                    <a:pt x="4117491" y="1108264"/>
                  </a:cubicBezTo>
                  <a:cubicBezTo>
                    <a:pt x="4112763" y="1112991"/>
                    <a:pt x="4106350" y="1115648"/>
                    <a:pt x="4099664" y="1115648"/>
                  </a:cubicBezTo>
                  <a:lnTo>
                    <a:pt x="25211" y="1115648"/>
                  </a:lnTo>
                  <a:cubicBezTo>
                    <a:pt x="18524" y="1115648"/>
                    <a:pt x="12112" y="1112991"/>
                    <a:pt x="7384" y="1108264"/>
                  </a:cubicBezTo>
                  <a:cubicBezTo>
                    <a:pt x="2656" y="1103536"/>
                    <a:pt x="0" y="1097123"/>
                    <a:pt x="0" y="1090437"/>
                  </a:cubicBezTo>
                  <a:lnTo>
                    <a:pt x="0" y="25211"/>
                  </a:lnTo>
                  <a:cubicBezTo>
                    <a:pt x="0" y="18524"/>
                    <a:pt x="2656" y="12112"/>
                    <a:pt x="7384" y="7384"/>
                  </a:cubicBezTo>
                  <a:cubicBezTo>
                    <a:pt x="12112" y="2656"/>
                    <a:pt x="18524" y="0"/>
                    <a:pt x="25211" y="0"/>
                  </a:cubicBezTo>
                  <a:close/>
                </a:path>
              </a:pathLst>
            </a:custGeom>
            <a:solidFill>
              <a:srgbClr val="02B676"/>
            </a:solidFill>
          </p:spPr>
        </p:sp>
        <p:sp>
          <p:nvSpPr>
            <p:cNvPr name="TextBox 5" id="5"/>
            <p:cNvSpPr txBox="true"/>
            <p:nvPr/>
          </p:nvSpPr>
          <p:spPr>
            <a:xfrm>
              <a:off x="0" y="-104775"/>
              <a:ext cx="4124874" cy="1220423"/>
            </a:xfrm>
            <a:prstGeom prst="rect">
              <a:avLst/>
            </a:prstGeom>
          </p:spPr>
          <p:txBody>
            <a:bodyPr anchor="ctr" rtlCol="false" tIns="50800" lIns="50800" bIns="50800" rIns="50800"/>
            <a:lstStyle/>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application_record.csv (data fitur) : 438,557 index dan 18 kolom. Berisi informasi seperti jenis kelamin, status pernikahan, jumlah anggota keluarga, status pekerjaan, dan pendapatan.</a:t>
              </a:r>
            </a:p>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credit_record.csv (data label) : 1,042,558 index dan 3 kolom. Berisi informasi waktu, status pembayaran (0–5), dan ID peminjam.</a:t>
              </a:r>
            </a:p>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Dataset akan dihubungkan melalui kolom ID, yang merepresentasikan identitas unik pemohon kredit.</a:t>
              </a:r>
            </a:p>
            <a:p>
              <a:pPr algn="l" marL="518160" indent="-259080" lvl="1">
                <a:lnSpc>
                  <a:spcPts val="3600"/>
                </a:lnSpc>
                <a:buFont typeface="Arial"/>
                <a:buChar char="•"/>
              </a:pPr>
              <a:r>
                <a:rPr lang="en-US" b="true" sz="2400">
                  <a:solidFill>
                    <a:srgbClr val="FFFFFF"/>
                  </a:solidFill>
                  <a:latin typeface="Telegraf Bold"/>
                  <a:ea typeface="Telegraf Bold"/>
                  <a:cs typeface="Telegraf Bold"/>
                  <a:sym typeface="Telegraf Bold"/>
                </a:rPr>
                <a:t>Untuk membangun model prediksi, kedua dataset digabung berdasarkan ID agar setiap pemohon memiliki fitur dan label (approved atau rejected).</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DAGt5e-nSRs</dc:identifier>
  <dcterms:modified xsi:type="dcterms:W3CDTF">2011-08-01T06:04:30Z</dcterms:modified>
  <cp:revision>1</cp:revision>
  <dc:title>Green and Orange Vibrant Animated AI and Machine Learning Presentation</dc:title>
</cp:coreProperties>
</file>