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heddar" charset="1" panose="00000000000000000000"/>
      <p:regular r:id="rId28"/>
    </p:embeddedFont>
    <p:embeddedFont>
      <p:font typeface="Telegraf Bold" charset="1" panose="00000800000000000000"/>
      <p:regular r:id="rId29"/>
    </p:embeddedFont>
    <p:embeddedFont>
      <p:font typeface="Telegraf" charset="1" panose="00000500000000000000"/>
      <p:regular r:id="rId30"/>
    </p:embeddedFont>
    <p:embeddedFont>
      <p:font typeface="Telegraf Medium" charset="1" panose="00000600000000000000"/>
      <p:regular r:id="rId31"/>
    </p:embeddedFont>
    <p:embeddedFont>
      <p:font typeface="Arial" charset="1" panose="020B0502020202020204"/>
      <p:regular r:id="rId32"/>
    </p:embeddedFont>
    <p:embeddedFont>
      <p:font typeface="Arial Bold Italics" charset="1" panose="020B0802020202090204"/>
      <p:regular r:id="rId33"/>
    </p:embeddedFont>
    <p:embeddedFont>
      <p:font typeface="Arial Bold" charset="1" panose="020B08020202020202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Dadipp/People_Analytics" TargetMode="External" Type="http://schemas.openxmlformats.org/officeDocument/2006/relationships/hyperlink"/><Relationship Id="rId3" Target="https://github.com/Dadipp/Customer_Satisfaction_and_Sentiment_Analysis"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38725" y="258429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292782" y="2932163"/>
            <a:ext cx="8694298" cy="3101340"/>
          </a:xfrm>
          <a:prstGeom prst="rect">
            <a:avLst/>
          </a:prstGeom>
        </p:spPr>
        <p:txBody>
          <a:bodyPr anchor="t" rtlCol="false" tIns="0" lIns="0" bIns="0" rIns="0">
            <a:spAutoFit/>
          </a:bodyPr>
          <a:lstStyle/>
          <a:p>
            <a:pPr algn="l">
              <a:lnSpc>
                <a:spcPts val="7560"/>
              </a:lnSpc>
            </a:pPr>
            <a:r>
              <a:rPr lang="en-US" sz="8400">
                <a:solidFill>
                  <a:srgbClr val="290606"/>
                </a:solidFill>
                <a:latin typeface="Cheddar"/>
                <a:ea typeface="Cheddar"/>
                <a:cs typeface="Cheddar"/>
                <a:sym typeface="Cheddar"/>
              </a:rPr>
              <a:t>CREDIT APPROVAL PREDICTION USING CLASSIFICATION MODEL</a:t>
            </a:r>
          </a:p>
        </p:txBody>
      </p:sp>
      <p:sp>
        <p:nvSpPr>
          <p:cNvPr name="TextBox 4" id="4"/>
          <p:cNvSpPr txBox="true"/>
          <p:nvPr/>
        </p:nvSpPr>
        <p:spPr>
          <a:xfrm rot="0">
            <a:off x="8292782" y="6706810"/>
            <a:ext cx="8694298" cy="977265"/>
          </a:xfrm>
          <a:prstGeom prst="rect">
            <a:avLst/>
          </a:prstGeom>
        </p:spPr>
        <p:txBody>
          <a:bodyPr anchor="t" rtlCol="false" tIns="0" lIns="0" bIns="0" rIns="0">
            <a:spAutoFit/>
          </a:bodyPr>
          <a:lstStyle/>
          <a:p>
            <a:pPr algn="ctr">
              <a:lnSpc>
                <a:spcPts val="3600"/>
              </a:lnSpc>
            </a:pPr>
            <a:r>
              <a:rPr lang="en-US" b="true" sz="3600">
                <a:solidFill>
                  <a:srgbClr val="211C2D"/>
                </a:solidFill>
                <a:latin typeface="Telegraf Bold"/>
                <a:ea typeface="Telegraf Bold"/>
                <a:cs typeface="Telegraf Bold"/>
                <a:sym typeface="Telegraf Bold"/>
              </a:rPr>
              <a:t>BATCH 32B | BOOTCAMP DATA SCIENCE AND DATA ANALYST</a:t>
            </a:r>
          </a:p>
        </p:txBody>
      </p:sp>
      <p:sp>
        <p:nvSpPr>
          <p:cNvPr name="TextBox 5" id="5"/>
          <p:cNvSpPr txBox="true"/>
          <p:nvPr/>
        </p:nvSpPr>
        <p:spPr>
          <a:xfrm rot="0">
            <a:off x="2112685" y="1222018"/>
            <a:ext cx="3856045" cy="322581"/>
          </a:xfrm>
          <a:prstGeom prst="rect">
            <a:avLst/>
          </a:prstGeom>
        </p:spPr>
        <p:txBody>
          <a:bodyPr anchor="t" rtlCol="false" tIns="0" lIns="0" bIns="0" rIns="0">
            <a:spAutoFit/>
          </a:bodyPr>
          <a:lstStyle/>
          <a:p>
            <a:pPr algn="l">
              <a:lnSpc>
                <a:spcPts val="2200"/>
              </a:lnSpc>
            </a:pPr>
            <a:r>
              <a:rPr lang="en-US" sz="2200" spc="107">
                <a:solidFill>
                  <a:srgbClr val="0CC0DF"/>
                </a:solidFill>
                <a:latin typeface="Telegraf"/>
                <a:ea typeface="Telegraf"/>
                <a:cs typeface="Telegraf"/>
                <a:sym typeface="Telegraf"/>
              </a:rPr>
              <a:t>DIBIMBING.ID</a:t>
            </a:r>
          </a:p>
        </p:txBody>
      </p:sp>
      <p:sp>
        <p:nvSpPr>
          <p:cNvPr name="TextBox 6" id="6"/>
          <p:cNvSpPr txBox="true"/>
          <p:nvPr/>
        </p:nvSpPr>
        <p:spPr>
          <a:xfrm rot="0">
            <a:off x="2112685" y="1616931"/>
            <a:ext cx="3856045" cy="219076"/>
          </a:xfrm>
          <a:prstGeom prst="rect">
            <a:avLst/>
          </a:prstGeom>
        </p:spPr>
        <p:txBody>
          <a:bodyPr anchor="t" rtlCol="false" tIns="0" lIns="0" bIns="0" rIns="0">
            <a:spAutoFit/>
          </a:bodyPr>
          <a:lstStyle/>
          <a:p>
            <a:pPr algn="l">
              <a:lnSpc>
                <a:spcPts val="1500"/>
              </a:lnSpc>
            </a:pPr>
            <a:r>
              <a:rPr lang="en-US" sz="1500" spc="73">
                <a:solidFill>
                  <a:srgbClr val="290606"/>
                </a:solidFill>
                <a:latin typeface="Telegraf"/>
                <a:ea typeface="Telegraf"/>
                <a:cs typeface="Telegraf"/>
                <a:sym typeface="Telegraf"/>
              </a:rPr>
              <a:t>WE LEARN FOR THE FUTURE</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AutoShape 2" id="2"/>
          <p:cNvSpPr/>
          <p:nvPr/>
        </p:nvSpPr>
        <p:spPr>
          <a:xfrm>
            <a:off x="-886757" y="3754522"/>
            <a:ext cx="20061513" cy="0"/>
          </a:xfrm>
          <a:prstGeom prst="line">
            <a:avLst/>
          </a:prstGeom>
          <a:ln cap="flat" w="28575">
            <a:solidFill>
              <a:srgbClr val="02B676"/>
            </a:solidFill>
            <a:prstDash val="solid"/>
            <a:headEnd type="none" len="sm" w="sm"/>
            <a:tailEnd type="none" len="sm" w="sm"/>
          </a:ln>
        </p:spPr>
      </p:sp>
      <p:sp>
        <p:nvSpPr>
          <p:cNvPr name="TextBox 3" id="3"/>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PREPARATION</a:t>
            </a:r>
          </a:p>
        </p:txBody>
      </p:sp>
      <p:sp>
        <p:nvSpPr>
          <p:cNvPr name="TextBox 4" id="4"/>
          <p:cNvSpPr txBox="true"/>
          <p:nvPr/>
        </p:nvSpPr>
        <p:spPr>
          <a:xfrm rot="0">
            <a:off x="671028" y="4655312"/>
            <a:ext cx="3787662"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ea typeface="Cheddar"/>
                <a:cs typeface="Cheddar"/>
                <a:sym typeface="Cheddar"/>
              </a:rPr>
              <a:t>Handling missing values</a:t>
            </a:r>
          </a:p>
        </p:txBody>
      </p:sp>
      <p:sp>
        <p:nvSpPr>
          <p:cNvPr name="TextBox 5" id="5"/>
          <p:cNvSpPr txBox="true"/>
          <p:nvPr/>
        </p:nvSpPr>
        <p:spPr>
          <a:xfrm rot="0">
            <a:off x="4849333" y="4655312"/>
            <a:ext cx="3151559"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ea typeface="Cheddar"/>
                <a:cs typeface="Cheddar"/>
                <a:sym typeface="Cheddar"/>
              </a:rPr>
              <a:t>Removing Duplicate</a:t>
            </a:r>
          </a:p>
        </p:txBody>
      </p:sp>
      <p:sp>
        <p:nvSpPr>
          <p:cNvPr name="TextBox 6" id="6"/>
          <p:cNvSpPr txBox="true"/>
          <p:nvPr/>
        </p:nvSpPr>
        <p:spPr>
          <a:xfrm rot="0">
            <a:off x="9201558" y="4655312"/>
            <a:ext cx="2197323"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ea typeface="Cheddar"/>
                <a:cs typeface="Cheddar"/>
                <a:sym typeface="Cheddar"/>
              </a:rPr>
              <a:t>Outlier Check</a:t>
            </a:r>
          </a:p>
        </p:txBody>
      </p:sp>
      <p:sp>
        <p:nvSpPr>
          <p:cNvPr name="TextBox 7" id="7"/>
          <p:cNvSpPr txBox="true"/>
          <p:nvPr/>
        </p:nvSpPr>
        <p:spPr>
          <a:xfrm rot="0">
            <a:off x="13427388" y="4655312"/>
            <a:ext cx="3013984"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ea typeface="Cheddar"/>
                <a:cs typeface="Cheddar"/>
                <a:sym typeface="Cheddar"/>
              </a:rPr>
              <a:t>Transformasi Data </a:t>
            </a:r>
          </a:p>
        </p:txBody>
      </p:sp>
      <p:sp>
        <p:nvSpPr>
          <p:cNvPr name="TextBox 8" id="8"/>
          <p:cNvSpPr txBox="true"/>
          <p:nvPr/>
        </p:nvSpPr>
        <p:spPr>
          <a:xfrm rot="0">
            <a:off x="5118626" y="5302305"/>
            <a:ext cx="2612972" cy="1184911"/>
          </a:xfrm>
          <a:prstGeom prst="rect">
            <a:avLst/>
          </a:prstGeom>
        </p:spPr>
        <p:txBody>
          <a:bodyPr anchor="t" rtlCol="false" tIns="0" lIns="0" bIns="0" rIns="0">
            <a:spAutoFit/>
          </a:bodyPr>
          <a:lstStyle/>
          <a:p>
            <a:pPr algn="ctr">
              <a:lnSpc>
                <a:spcPts val="3119"/>
              </a:lnSpc>
            </a:pPr>
            <a:r>
              <a:rPr lang="en-US" sz="1999">
                <a:solidFill>
                  <a:srgbClr val="290606"/>
                </a:solidFill>
                <a:latin typeface="Telegraf"/>
                <a:ea typeface="Telegraf"/>
                <a:cs typeface="Telegraf"/>
                <a:sym typeface="Telegraf"/>
              </a:rPr>
              <a:t>Tidak ditemukan duplicated pada dataset</a:t>
            </a:r>
          </a:p>
        </p:txBody>
      </p:sp>
      <p:sp>
        <p:nvSpPr>
          <p:cNvPr name="TextBox 9" id="9"/>
          <p:cNvSpPr txBox="true"/>
          <p:nvPr/>
        </p:nvSpPr>
        <p:spPr>
          <a:xfrm rot="0">
            <a:off x="8330509" y="5311830"/>
            <a:ext cx="3939422" cy="4242054"/>
          </a:xfrm>
          <a:prstGeom prst="rect">
            <a:avLst/>
          </a:prstGeom>
        </p:spPr>
        <p:txBody>
          <a:bodyPr anchor="t" rtlCol="false" tIns="0" lIns="0" bIns="0" rIns="0">
            <a:spAutoFit/>
          </a:bodyPr>
          <a:lstStyle/>
          <a:p>
            <a:pPr algn="just">
              <a:lnSpc>
                <a:spcPts val="2808"/>
              </a:lnSpc>
            </a:pPr>
            <a:r>
              <a:rPr lang="en-US" sz="1800">
                <a:solidFill>
                  <a:srgbClr val="290606"/>
                </a:solidFill>
                <a:latin typeface="Telegraf"/>
                <a:ea typeface="Telegraf"/>
                <a:cs typeface="Telegraf"/>
                <a:sym typeface="Telegraf"/>
              </a:rPr>
              <a:t>Kolom DAYS_EMPLOYED mencatat durasi masa kerja dalam hari. Observasi menunjukkan adanya nilai ekstrem 365243, yang diinterpretasikan sebagai indikator pemohon yang telah pensiun. Nilai ini dipertahankan karena dianggap sebagai informasi yang relevan dan bukan outlier yang bersifat anomali. Karena DAYS_EMPLOYED akan di konversi menjadi YEARS_EMPLOYED </a:t>
            </a:r>
          </a:p>
        </p:txBody>
      </p:sp>
      <p:sp>
        <p:nvSpPr>
          <p:cNvPr name="TextBox 10" id="10"/>
          <p:cNvSpPr txBox="true"/>
          <p:nvPr/>
        </p:nvSpPr>
        <p:spPr>
          <a:xfrm rot="0">
            <a:off x="12870005" y="5311830"/>
            <a:ext cx="4191857" cy="3184779"/>
          </a:xfrm>
          <a:prstGeom prst="rect">
            <a:avLst/>
          </a:prstGeom>
        </p:spPr>
        <p:txBody>
          <a:bodyPr anchor="t" rtlCol="false" tIns="0" lIns="0" bIns="0" rIns="0">
            <a:spAutoFit/>
          </a:bodyPr>
          <a:lstStyle/>
          <a:p>
            <a:pPr algn="just">
              <a:lnSpc>
                <a:spcPts val="2808"/>
              </a:lnSpc>
            </a:pPr>
            <a:r>
              <a:rPr lang="en-US" sz="1800">
                <a:solidFill>
                  <a:srgbClr val="290606"/>
                </a:solidFill>
                <a:latin typeface="Telegraf"/>
                <a:ea typeface="Telegraf"/>
                <a:cs typeface="Telegraf"/>
                <a:sym typeface="Telegraf"/>
              </a:rPr>
              <a:t>Beberapa transformasi data dilakukan untuk meningkatkan interpretabilitas dan kualitas data. Kolom DAYS_BIRTH diubah menjadi AGE dalam satuan tahun agar lebih mudah dipahami dan digunakan dalam analisis. Selain itu, kolom CNT_FAM_MEMBERS yang semula bertipe float dibulatkan dan dikonversi menjadi integer</a:t>
            </a:r>
          </a:p>
        </p:txBody>
      </p:sp>
      <p:sp>
        <p:nvSpPr>
          <p:cNvPr name="TextBox 11" id="11"/>
          <p:cNvSpPr txBox="true"/>
          <p:nvPr/>
        </p:nvSpPr>
        <p:spPr>
          <a:xfrm rot="0">
            <a:off x="484182" y="5311830"/>
            <a:ext cx="4161354" cy="3889629"/>
          </a:xfrm>
          <a:prstGeom prst="rect">
            <a:avLst/>
          </a:prstGeom>
        </p:spPr>
        <p:txBody>
          <a:bodyPr anchor="t" rtlCol="false" tIns="0" lIns="0" bIns="0" rIns="0">
            <a:spAutoFit/>
          </a:bodyPr>
          <a:lstStyle/>
          <a:p>
            <a:pPr algn="just">
              <a:lnSpc>
                <a:spcPts val="2808"/>
              </a:lnSpc>
            </a:pPr>
            <a:r>
              <a:rPr lang="en-US" sz="1800">
                <a:solidFill>
                  <a:srgbClr val="290606"/>
                </a:solidFill>
                <a:latin typeface="Telegraf"/>
                <a:ea typeface="Telegraf"/>
                <a:cs typeface="Telegraf"/>
                <a:sym typeface="Telegraf"/>
              </a:rPr>
              <a:t>Kolom OCCUPATION_TYPE memiliki sekitar 30% missing values, kolom ini sepertinya mengandung informasi penting terkait profil pekerjaan pemohon. Saya memilih pendekatan imputasi berbasis modus. Sementara itu, kolom FLAG_MOBIL dihapus karena seluruh nilainya konstan, tidak memberikan informasi atau variasi apapun, dan hanya menambah dimensi data secara tidak perlu</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661439" y="1773769"/>
            <a:ext cx="13597726" cy="3779218"/>
            <a:chOff x="0" y="0"/>
            <a:chExt cx="5929967" cy="1648116"/>
          </a:xfrm>
        </p:grpSpPr>
        <p:sp>
          <p:nvSpPr>
            <p:cNvPr name="Freeform 3" id="3"/>
            <p:cNvSpPr/>
            <p:nvPr/>
          </p:nvSpPr>
          <p:spPr>
            <a:xfrm flipH="false" flipV="false" rot="0">
              <a:off x="0" y="0"/>
              <a:ext cx="5929967" cy="1648116"/>
            </a:xfrm>
            <a:custGeom>
              <a:avLst/>
              <a:gdLst/>
              <a:ahLst/>
              <a:cxnLst/>
              <a:rect r="r" b="b" t="t" l="l"/>
              <a:pathLst>
                <a:path h="1648116" w="5929967">
                  <a:moveTo>
                    <a:pt x="5694" y="0"/>
                  </a:moveTo>
                  <a:lnTo>
                    <a:pt x="5924274" y="0"/>
                  </a:lnTo>
                  <a:cubicBezTo>
                    <a:pt x="5925784" y="0"/>
                    <a:pt x="5927232" y="600"/>
                    <a:pt x="5928299" y="1668"/>
                  </a:cubicBezTo>
                  <a:cubicBezTo>
                    <a:pt x="5929367" y="2735"/>
                    <a:pt x="5929967" y="4184"/>
                    <a:pt x="5929967" y="5694"/>
                  </a:cubicBezTo>
                  <a:lnTo>
                    <a:pt x="5929967" y="1642423"/>
                  </a:lnTo>
                  <a:cubicBezTo>
                    <a:pt x="5929967" y="1643933"/>
                    <a:pt x="5929367" y="1645381"/>
                    <a:pt x="5928299" y="1646449"/>
                  </a:cubicBezTo>
                  <a:cubicBezTo>
                    <a:pt x="5927232" y="1647517"/>
                    <a:pt x="5925784" y="1648116"/>
                    <a:pt x="5924274" y="1648116"/>
                  </a:cubicBezTo>
                  <a:lnTo>
                    <a:pt x="5694" y="1648116"/>
                  </a:lnTo>
                  <a:cubicBezTo>
                    <a:pt x="2549" y="1648116"/>
                    <a:pt x="0" y="1645567"/>
                    <a:pt x="0" y="1642423"/>
                  </a:cubicBezTo>
                  <a:lnTo>
                    <a:pt x="0" y="5694"/>
                  </a:lnTo>
                  <a:cubicBezTo>
                    <a:pt x="0" y="2549"/>
                    <a:pt x="2549" y="0"/>
                    <a:pt x="5694" y="0"/>
                  </a:cubicBezTo>
                  <a:close/>
                </a:path>
              </a:pathLst>
            </a:custGeom>
            <a:solidFill>
              <a:srgbClr val="02B676">
                <a:alpha val="69804"/>
              </a:srgbClr>
            </a:solidFill>
          </p:spPr>
        </p:sp>
        <p:sp>
          <p:nvSpPr>
            <p:cNvPr name="TextBox 4" id="4"/>
            <p:cNvSpPr txBox="true"/>
            <p:nvPr/>
          </p:nvSpPr>
          <p:spPr>
            <a:xfrm>
              <a:off x="0" y="-38100"/>
              <a:ext cx="5929967" cy="1686216"/>
            </a:xfrm>
            <a:prstGeom prst="rect">
              <a:avLst/>
            </a:prstGeom>
          </p:spPr>
          <p:txBody>
            <a:bodyPr anchor="ctr" rtlCol="false" tIns="80497" lIns="80497" bIns="80497" rIns="80497"/>
            <a:lstStyle/>
            <a:p>
              <a:pPr algn="ctr">
                <a:lnSpc>
                  <a:spcPts val="3599"/>
                </a:lnSpc>
              </a:pPr>
            </a:p>
          </p:txBody>
        </p:sp>
      </p:grpSp>
      <p:grpSp>
        <p:nvGrpSpPr>
          <p:cNvPr name="Group 5" id="5"/>
          <p:cNvGrpSpPr/>
          <p:nvPr/>
        </p:nvGrpSpPr>
        <p:grpSpPr>
          <a:xfrm rot="0">
            <a:off x="6386331" y="1304319"/>
            <a:ext cx="938900" cy="9389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grpSp>
        <p:nvGrpSpPr>
          <p:cNvPr name="Group 8" id="8"/>
          <p:cNvGrpSpPr/>
          <p:nvPr/>
        </p:nvGrpSpPr>
        <p:grpSpPr>
          <a:xfrm rot="0">
            <a:off x="1661439" y="6212937"/>
            <a:ext cx="13597726" cy="3968968"/>
            <a:chOff x="0" y="0"/>
            <a:chExt cx="5929967" cy="1730866"/>
          </a:xfrm>
        </p:grpSpPr>
        <p:sp>
          <p:nvSpPr>
            <p:cNvPr name="Freeform 9" id="9"/>
            <p:cNvSpPr/>
            <p:nvPr/>
          </p:nvSpPr>
          <p:spPr>
            <a:xfrm flipH="false" flipV="false" rot="0">
              <a:off x="0" y="0"/>
              <a:ext cx="5929967" cy="1730866"/>
            </a:xfrm>
            <a:custGeom>
              <a:avLst/>
              <a:gdLst/>
              <a:ahLst/>
              <a:cxnLst/>
              <a:rect r="r" b="b" t="t" l="l"/>
              <a:pathLst>
                <a:path h="1730866" w="5929967">
                  <a:moveTo>
                    <a:pt x="5694" y="0"/>
                  </a:moveTo>
                  <a:lnTo>
                    <a:pt x="5924274" y="0"/>
                  </a:lnTo>
                  <a:cubicBezTo>
                    <a:pt x="5925784" y="0"/>
                    <a:pt x="5927232" y="600"/>
                    <a:pt x="5928299" y="1668"/>
                  </a:cubicBezTo>
                  <a:cubicBezTo>
                    <a:pt x="5929367" y="2735"/>
                    <a:pt x="5929967" y="4184"/>
                    <a:pt x="5929967" y="5694"/>
                  </a:cubicBezTo>
                  <a:lnTo>
                    <a:pt x="5929967" y="1725173"/>
                  </a:lnTo>
                  <a:cubicBezTo>
                    <a:pt x="5929967" y="1728317"/>
                    <a:pt x="5927418" y="1730866"/>
                    <a:pt x="5924274" y="1730866"/>
                  </a:cubicBezTo>
                  <a:lnTo>
                    <a:pt x="5694" y="1730866"/>
                  </a:lnTo>
                  <a:cubicBezTo>
                    <a:pt x="2549" y="1730866"/>
                    <a:pt x="0" y="1728317"/>
                    <a:pt x="0" y="1725173"/>
                  </a:cubicBezTo>
                  <a:lnTo>
                    <a:pt x="0" y="5694"/>
                  </a:lnTo>
                  <a:cubicBezTo>
                    <a:pt x="0" y="2549"/>
                    <a:pt x="2549" y="0"/>
                    <a:pt x="5694" y="0"/>
                  </a:cubicBezTo>
                  <a:close/>
                </a:path>
              </a:pathLst>
            </a:custGeom>
            <a:solidFill>
              <a:srgbClr val="02B676">
                <a:alpha val="69804"/>
              </a:srgbClr>
            </a:solidFill>
          </p:spPr>
        </p:sp>
        <p:sp>
          <p:nvSpPr>
            <p:cNvPr name="TextBox 10" id="10"/>
            <p:cNvSpPr txBox="true"/>
            <p:nvPr/>
          </p:nvSpPr>
          <p:spPr>
            <a:xfrm>
              <a:off x="0" y="-38100"/>
              <a:ext cx="5929967" cy="1768966"/>
            </a:xfrm>
            <a:prstGeom prst="rect">
              <a:avLst/>
            </a:prstGeom>
          </p:spPr>
          <p:txBody>
            <a:bodyPr anchor="ctr" rtlCol="false" tIns="80497" lIns="80497" bIns="80497" rIns="80497"/>
            <a:lstStyle/>
            <a:p>
              <a:pPr algn="ctr">
                <a:lnSpc>
                  <a:spcPts val="3599"/>
                </a:lnSpc>
              </a:pPr>
            </a:p>
          </p:txBody>
        </p:sp>
      </p:grpSp>
      <p:grpSp>
        <p:nvGrpSpPr>
          <p:cNvPr name="Group 11" id="11"/>
          <p:cNvGrpSpPr/>
          <p:nvPr/>
        </p:nvGrpSpPr>
        <p:grpSpPr>
          <a:xfrm rot="0">
            <a:off x="6386331" y="5743487"/>
            <a:ext cx="938900" cy="9389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sp>
        <p:nvSpPr>
          <p:cNvPr name="TextBox 14" id="14"/>
          <p:cNvSpPr txBox="true"/>
          <p:nvPr/>
        </p:nvSpPr>
        <p:spPr>
          <a:xfrm rot="0">
            <a:off x="1028700" y="231169"/>
            <a:ext cx="1168281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LABELING &amp; FEATURE ENGINEERING</a:t>
            </a:r>
          </a:p>
        </p:txBody>
      </p:sp>
      <p:sp>
        <p:nvSpPr>
          <p:cNvPr name="TextBox 15" id="15"/>
          <p:cNvSpPr txBox="true"/>
          <p:nvPr/>
        </p:nvSpPr>
        <p:spPr>
          <a:xfrm rot="0">
            <a:off x="4256111" y="2319419"/>
            <a:ext cx="5199339"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LABELING &amp; MERGE DATA</a:t>
            </a:r>
          </a:p>
        </p:txBody>
      </p:sp>
      <p:sp>
        <p:nvSpPr>
          <p:cNvPr name="TextBox 16" id="16"/>
          <p:cNvSpPr txBox="true"/>
          <p:nvPr/>
        </p:nvSpPr>
        <p:spPr>
          <a:xfrm rot="0">
            <a:off x="2268028" y="2904646"/>
            <a:ext cx="12678230" cy="2015490"/>
          </a:xfrm>
          <a:prstGeom prst="rect">
            <a:avLst/>
          </a:prstGeom>
        </p:spPr>
        <p:txBody>
          <a:bodyPr anchor="t" rtlCol="false" tIns="0" lIns="0" bIns="0" rIns="0">
            <a:spAutoFit/>
          </a:bodyPr>
          <a:lstStyle/>
          <a:p>
            <a:pPr algn="just">
              <a:lnSpc>
                <a:spcPts val="3150"/>
              </a:lnSpc>
            </a:pPr>
            <a:r>
              <a:rPr lang="en-US" b="true" sz="2100" spc="102">
                <a:solidFill>
                  <a:srgbClr val="290606"/>
                </a:solidFill>
                <a:latin typeface="Telegraf Bold"/>
                <a:ea typeface="Telegraf Bold"/>
                <a:cs typeface="Telegraf Bold"/>
                <a:sym typeface="Telegraf Bold"/>
              </a:rPr>
              <a:t>Label persetujuan kredit (approved) ditentukan berdasarkan riwayat kredit pemohon, di mana pemohon dianggap disetujui jika tidak memiliki keterlambatan lebih dari 1 bulan selama periode observasi. Dari data riwayat kredit, dihitung agregasi statistik seperti MB_min, MB_max, MB_mean, dan MB_count untuk merepresentasikan durasi dan intensitas aktivitas kredit.</a:t>
            </a:r>
          </a:p>
        </p:txBody>
      </p:sp>
      <p:sp>
        <p:nvSpPr>
          <p:cNvPr name="TextBox 17" id="17"/>
          <p:cNvSpPr txBox="true"/>
          <p:nvPr/>
        </p:nvSpPr>
        <p:spPr>
          <a:xfrm rot="0">
            <a:off x="5087099" y="6853837"/>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FEATURE ENGINEERING</a:t>
            </a:r>
          </a:p>
        </p:txBody>
      </p:sp>
      <p:sp>
        <p:nvSpPr>
          <p:cNvPr name="TextBox 18" id="18"/>
          <p:cNvSpPr txBox="true"/>
          <p:nvPr/>
        </p:nvSpPr>
        <p:spPr>
          <a:xfrm rot="0">
            <a:off x="2268028" y="7606551"/>
            <a:ext cx="12678230" cy="2015490"/>
          </a:xfrm>
          <a:prstGeom prst="rect">
            <a:avLst/>
          </a:prstGeom>
        </p:spPr>
        <p:txBody>
          <a:bodyPr anchor="t" rtlCol="false" tIns="0" lIns="0" bIns="0" rIns="0">
            <a:spAutoFit/>
          </a:bodyPr>
          <a:lstStyle/>
          <a:p>
            <a:pPr algn="just">
              <a:lnSpc>
                <a:spcPts val="3150"/>
              </a:lnSpc>
            </a:pPr>
            <a:r>
              <a:rPr lang="en-US" b="true" sz="2100" spc="102">
                <a:solidFill>
                  <a:srgbClr val="290606"/>
                </a:solidFill>
                <a:latin typeface="Telegraf Bold"/>
                <a:ea typeface="Telegraf Bold"/>
                <a:cs typeface="Telegraf Bold"/>
                <a:sym typeface="Telegraf Bold"/>
              </a:rPr>
              <a:t>Beberapa kolom kategorikal seperti CODE_GENDER, FLAG_OWN_CAR, dan FLAG_OWN_REALTY diubah menjadi bentuk numerik dengan binary mapping. Membuat fitur tambahan seperti income_bin dari AMT_INCOME_TOTAL, AGE yang dihitung dari DAYS_BIRTH, age_group. Semua transformasi ini bertujuan untuk mempermudah proses eksplorasi data dan pelatihan model prediktif.</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57857" y="1880153"/>
            <a:ext cx="15653489" cy="8406847"/>
            <a:chOff x="0" y="0"/>
            <a:chExt cx="4122730" cy="2214149"/>
          </a:xfrm>
        </p:grpSpPr>
        <p:sp>
          <p:nvSpPr>
            <p:cNvPr name="Freeform 3" id="3"/>
            <p:cNvSpPr/>
            <p:nvPr/>
          </p:nvSpPr>
          <p:spPr>
            <a:xfrm flipH="false" flipV="false" rot="0">
              <a:off x="0" y="0"/>
              <a:ext cx="4122729" cy="2214149"/>
            </a:xfrm>
            <a:custGeom>
              <a:avLst/>
              <a:gdLst/>
              <a:ahLst/>
              <a:cxnLst/>
              <a:rect r="r" b="b" t="t" l="l"/>
              <a:pathLst>
                <a:path h="2214149" w="4122729">
                  <a:moveTo>
                    <a:pt x="9892" y="0"/>
                  </a:moveTo>
                  <a:lnTo>
                    <a:pt x="4112838" y="0"/>
                  </a:lnTo>
                  <a:cubicBezTo>
                    <a:pt x="4118301" y="0"/>
                    <a:pt x="4122729" y="4429"/>
                    <a:pt x="4122729" y="9892"/>
                  </a:cubicBezTo>
                  <a:lnTo>
                    <a:pt x="4122729" y="2204258"/>
                  </a:lnTo>
                  <a:cubicBezTo>
                    <a:pt x="4122729" y="2209721"/>
                    <a:pt x="4118301" y="2214149"/>
                    <a:pt x="4112838" y="2214149"/>
                  </a:cubicBezTo>
                  <a:lnTo>
                    <a:pt x="9892" y="2214149"/>
                  </a:lnTo>
                  <a:cubicBezTo>
                    <a:pt x="4429" y="2214149"/>
                    <a:pt x="0" y="2209721"/>
                    <a:pt x="0" y="2204258"/>
                  </a:cubicBezTo>
                  <a:lnTo>
                    <a:pt x="0" y="9892"/>
                  </a:lnTo>
                  <a:cubicBezTo>
                    <a:pt x="0" y="4429"/>
                    <a:pt x="4429" y="0"/>
                    <a:pt x="9892" y="0"/>
                  </a:cubicBezTo>
                  <a:close/>
                </a:path>
              </a:pathLst>
            </a:custGeom>
            <a:solidFill>
              <a:srgbClr val="02B676">
                <a:alpha val="14902"/>
              </a:srgbClr>
            </a:solidFill>
          </p:spPr>
        </p:sp>
        <p:sp>
          <p:nvSpPr>
            <p:cNvPr name="TextBox 4" id="4"/>
            <p:cNvSpPr txBox="true"/>
            <p:nvPr/>
          </p:nvSpPr>
          <p:spPr>
            <a:xfrm>
              <a:off x="0" y="-9525"/>
              <a:ext cx="4122730" cy="2223674"/>
            </a:xfrm>
            <a:prstGeom prst="rect">
              <a:avLst/>
            </a:prstGeom>
          </p:spPr>
          <p:txBody>
            <a:bodyPr anchor="ctr" rtlCol="false" tIns="50800" lIns="50800" bIns="50800" rIns="50800"/>
            <a:lstStyle/>
            <a:p>
              <a:pPr algn="ctr">
                <a:lnSpc>
                  <a:spcPts val="2266"/>
                </a:lnSpc>
              </a:pPr>
            </a:p>
            <a:p>
              <a:pPr algn="ctr">
                <a:lnSpc>
                  <a:spcPts val="2266"/>
                </a:lnSpc>
              </a:pPr>
            </a:p>
          </p:txBody>
        </p:sp>
      </p:grpSp>
      <p:grpSp>
        <p:nvGrpSpPr>
          <p:cNvPr name="Group 5" id="5"/>
          <p:cNvGrpSpPr/>
          <p:nvPr/>
        </p:nvGrpSpPr>
        <p:grpSpPr>
          <a:xfrm rot="0">
            <a:off x="8811155" y="2092325"/>
            <a:ext cx="1063197" cy="1020215"/>
            <a:chOff x="0" y="0"/>
            <a:chExt cx="661303" cy="634569"/>
          </a:xfrm>
        </p:grpSpPr>
        <p:sp>
          <p:nvSpPr>
            <p:cNvPr name="Freeform 6" id="6"/>
            <p:cNvSpPr/>
            <p:nvPr/>
          </p:nvSpPr>
          <p:spPr>
            <a:xfrm flipH="false" flipV="false" rot="0">
              <a:off x="0" y="0"/>
              <a:ext cx="661303" cy="634569"/>
            </a:xfrm>
            <a:custGeom>
              <a:avLst/>
              <a:gdLst/>
              <a:ahLst/>
              <a:cxnLst/>
              <a:rect r="r" b="b" t="t" l="l"/>
              <a:pathLst>
                <a:path h="634569" w="661303">
                  <a:moveTo>
                    <a:pt x="138353" y="0"/>
                  </a:moveTo>
                  <a:lnTo>
                    <a:pt x="522950" y="0"/>
                  </a:lnTo>
                  <a:cubicBezTo>
                    <a:pt x="599361" y="0"/>
                    <a:pt x="661303" y="61943"/>
                    <a:pt x="661303" y="138353"/>
                  </a:cubicBezTo>
                  <a:lnTo>
                    <a:pt x="661303" y="496216"/>
                  </a:lnTo>
                  <a:cubicBezTo>
                    <a:pt x="661303" y="572626"/>
                    <a:pt x="599361" y="634569"/>
                    <a:pt x="522950" y="634569"/>
                  </a:cubicBezTo>
                  <a:lnTo>
                    <a:pt x="138353" y="634569"/>
                  </a:lnTo>
                  <a:cubicBezTo>
                    <a:pt x="61943" y="634569"/>
                    <a:pt x="0" y="572626"/>
                    <a:pt x="0" y="496216"/>
                  </a:cubicBezTo>
                  <a:lnTo>
                    <a:pt x="0" y="138353"/>
                  </a:lnTo>
                  <a:cubicBezTo>
                    <a:pt x="0" y="61943"/>
                    <a:pt x="61943" y="0"/>
                    <a:pt x="138353" y="0"/>
                  </a:cubicBezTo>
                  <a:close/>
                </a:path>
              </a:pathLst>
            </a:custGeom>
            <a:solidFill>
              <a:srgbClr val="02B676"/>
            </a:solidFill>
          </p:spPr>
        </p:sp>
        <p:sp>
          <p:nvSpPr>
            <p:cNvPr name="TextBox 7" id="7"/>
            <p:cNvSpPr txBox="true"/>
            <p:nvPr/>
          </p:nvSpPr>
          <p:spPr>
            <a:xfrm>
              <a:off x="0" y="-28575"/>
              <a:ext cx="661303" cy="663144"/>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01</a:t>
              </a:r>
            </a:p>
          </p:txBody>
        </p:sp>
      </p:grpSp>
      <p:sp>
        <p:nvSpPr>
          <p:cNvPr name="Freeform 8" id="8"/>
          <p:cNvSpPr/>
          <p:nvPr/>
        </p:nvSpPr>
        <p:spPr>
          <a:xfrm flipH="false" flipV="false" rot="0">
            <a:off x="1028700" y="2092325"/>
            <a:ext cx="7605755" cy="4791091"/>
          </a:xfrm>
          <a:custGeom>
            <a:avLst/>
            <a:gdLst/>
            <a:ahLst/>
            <a:cxnLst/>
            <a:rect r="r" b="b" t="t" l="l"/>
            <a:pathLst>
              <a:path h="4791091" w="7605755">
                <a:moveTo>
                  <a:pt x="0" y="0"/>
                </a:moveTo>
                <a:lnTo>
                  <a:pt x="7605755" y="0"/>
                </a:lnTo>
                <a:lnTo>
                  <a:pt x="7605755" y="4791090"/>
                </a:lnTo>
                <a:lnTo>
                  <a:pt x="0" y="4791090"/>
                </a:lnTo>
                <a:lnTo>
                  <a:pt x="0" y="0"/>
                </a:lnTo>
                <a:close/>
              </a:path>
            </a:pathLst>
          </a:custGeom>
          <a:blipFill>
            <a:blip r:embed="rId2"/>
            <a:stretch>
              <a:fillRect l="0" t="-402" r="0" b="-402"/>
            </a:stretch>
          </a:blipFill>
        </p:spPr>
      </p:sp>
      <p:sp>
        <p:nvSpPr>
          <p:cNvPr name="TextBox 9" id="9"/>
          <p:cNvSpPr txBox="true"/>
          <p:nvPr/>
        </p:nvSpPr>
        <p:spPr>
          <a:xfrm rot="0">
            <a:off x="857857" y="857250"/>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EDA</a:t>
            </a:r>
          </a:p>
        </p:txBody>
      </p:sp>
      <p:sp>
        <p:nvSpPr>
          <p:cNvPr name="TextBox 10" id="10"/>
          <p:cNvSpPr txBox="true"/>
          <p:nvPr/>
        </p:nvSpPr>
        <p:spPr>
          <a:xfrm rot="0">
            <a:off x="8722805" y="3343831"/>
            <a:ext cx="7599898" cy="4119372"/>
          </a:xfrm>
          <a:prstGeom prst="rect">
            <a:avLst/>
          </a:prstGeom>
        </p:spPr>
        <p:txBody>
          <a:bodyPr anchor="t" rtlCol="false" tIns="0" lIns="0" bIns="0" rIns="0">
            <a:spAutoFit/>
          </a:bodyPr>
          <a:lstStyle/>
          <a:p>
            <a:pPr algn="just">
              <a:lnSpc>
                <a:spcPts val="3234"/>
              </a:lnSpc>
            </a:pPr>
            <a:r>
              <a:rPr lang="en-US" sz="2100">
                <a:solidFill>
                  <a:srgbClr val="290606"/>
                </a:solidFill>
                <a:latin typeface="Arial"/>
                <a:ea typeface="Arial"/>
                <a:cs typeface="Arial"/>
                <a:sym typeface="Arial"/>
              </a:rPr>
              <a:t>Insight dari Distribusi Usia dan Kelayakan Kredit :</a:t>
            </a:r>
          </a:p>
          <a:p>
            <a:pPr algn="just" marL="453390" indent="-226695" lvl="1">
              <a:lnSpc>
                <a:spcPts val="3234"/>
              </a:lnSpc>
              <a:buFont typeface="Arial"/>
              <a:buChar char="•"/>
            </a:pPr>
            <a:r>
              <a:rPr lang="en-US" sz="2100">
                <a:solidFill>
                  <a:srgbClr val="290606"/>
                </a:solidFill>
                <a:latin typeface="Arial"/>
                <a:ea typeface="Arial"/>
                <a:cs typeface="Arial"/>
                <a:sym typeface="Arial"/>
              </a:rPr>
              <a:t>Mayoritas pemohon kredit berusia 30–60 tahun, dengan puncak di usia 35–45 tahun.</a:t>
            </a:r>
          </a:p>
          <a:p>
            <a:pPr algn="just" marL="453390" indent="-226695" lvl="1">
              <a:lnSpc>
                <a:spcPts val="3234"/>
              </a:lnSpc>
              <a:buFont typeface="Arial"/>
              <a:buChar char="•"/>
            </a:pPr>
            <a:r>
              <a:rPr lang="en-US" sz="2100">
                <a:solidFill>
                  <a:srgbClr val="290606"/>
                </a:solidFill>
                <a:latin typeface="Arial"/>
                <a:ea typeface="Arial"/>
                <a:cs typeface="Arial"/>
                <a:sym typeface="Arial"/>
              </a:rPr>
              <a:t>Tingkat persetujuan meningkat seiring usia dari 86.65% (usia 20–30) → 89.34% (usia 60–70).</a:t>
            </a:r>
          </a:p>
          <a:p>
            <a:pPr algn="just" marL="453390" indent="-226695" lvl="1">
              <a:lnSpc>
                <a:spcPts val="3234"/>
              </a:lnSpc>
              <a:buFont typeface="Arial"/>
              <a:buChar char="•"/>
            </a:pPr>
            <a:r>
              <a:rPr lang="en-US" sz="2100">
                <a:solidFill>
                  <a:srgbClr val="290606"/>
                </a:solidFill>
                <a:latin typeface="Arial"/>
                <a:ea typeface="Arial"/>
                <a:cs typeface="Arial"/>
                <a:sym typeface="Arial"/>
              </a:rPr>
              <a:t>Pemohon usia 40+ menunjukkan kelayakan kredit lebih tinggi dan konsisten.</a:t>
            </a:r>
          </a:p>
          <a:p>
            <a:pPr algn="just">
              <a:lnSpc>
                <a:spcPts val="3234"/>
              </a:lnSpc>
            </a:pPr>
            <a:r>
              <a:rPr lang="en-US" sz="2100">
                <a:solidFill>
                  <a:srgbClr val="290606"/>
                </a:solidFill>
                <a:latin typeface="Arial"/>
                <a:ea typeface="Arial"/>
                <a:cs typeface="Arial"/>
                <a:sym typeface="Arial"/>
              </a:rPr>
              <a:t>Rekomendasi: Fokus pemasaran dan penawaran produk kredit pada usia 40–60 tahun untuk memaksimalkan tingkat persetujuan.</a:t>
            </a:r>
          </a:p>
        </p:txBody>
      </p:sp>
      <p:sp>
        <p:nvSpPr>
          <p:cNvPr name="TextBox 11" id="11"/>
          <p:cNvSpPr txBox="true"/>
          <p:nvPr/>
        </p:nvSpPr>
        <p:spPr>
          <a:xfrm rot="0">
            <a:off x="10055327" y="1958975"/>
            <a:ext cx="2980497" cy="11239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AGE DISTRIBUTION BY APPROVED STATUS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181688" y="2349730"/>
            <a:ext cx="15653489" cy="8965970"/>
            <a:chOff x="0" y="0"/>
            <a:chExt cx="4122730" cy="2361408"/>
          </a:xfrm>
        </p:grpSpPr>
        <p:sp>
          <p:nvSpPr>
            <p:cNvPr name="Freeform 3" id="3"/>
            <p:cNvSpPr/>
            <p:nvPr/>
          </p:nvSpPr>
          <p:spPr>
            <a:xfrm flipH="false" flipV="false" rot="0">
              <a:off x="0" y="0"/>
              <a:ext cx="4122729" cy="2361408"/>
            </a:xfrm>
            <a:custGeom>
              <a:avLst/>
              <a:gdLst/>
              <a:ahLst/>
              <a:cxnLst/>
              <a:rect r="r" b="b" t="t" l="l"/>
              <a:pathLst>
                <a:path h="2361408" w="4122729">
                  <a:moveTo>
                    <a:pt x="9892" y="0"/>
                  </a:moveTo>
                  <a:lnTo>
                    <a:pt x="4112838" y="0"/>
                  </a:lnTo>
                  <a:cubicBezTo>
                    <a:pt x="4118301" y="0"/>
                    <a:pt x="4122729" y="4429"/>
                    <a:pt x="4122729" y="9892"/>
                  </a:cubicBezTo>
                  <a:lnTo>
                    <a:pt x="4122729" y="2351516"/>
                  </a:lnTo>
                  <a:cubicBezTo>
                    <a:pt x="4122729" y="2356979"/>
                    <a:pt x="4118301" y="2361408"/>
                    <a:pt x="4112838" y="2361408"/>
                  </a:cubicBezTo>
                  <a:lnTo>
                    <a:pt x="9892" y="2361408"/>
                  </a:lnTo>
                  <a:cubicBezTo>
                    <a:pt x="4429" y="2361408"/>
                    <a:pt x="0" y="2356979"/>
                    <a:pt x="0" y="2351516"/>
                  </a:cubicBezTo>
                  <a:lnTo>
                    <a:pt x="0" y="9892"/>
                  </a:lnTo>
                  <a:cubicBezTo>
                    <a:pt x="0" y="4429"/>
                    <a:pt x="4429" y="0"/>
                    <a:pt x="9892" y="0"/>
                  </a:cubicBezTo>
                  <a:close/>
                </a:path>
              </a:pathLst>
            </a:custGeom>
            <a:solidFill>
              <a:srgbClr val="02B676">
                <a:alpha val="14902"/>
              </a:srgbClr>
            </a:solidFill>
          </p:spPr>
        </p:sp>
        <p:sp>
          <p:nvSpPr>
            <p:cNvPr name="TextBox 4" id="4"/>
            <p:cNvSpPr txBox="true"/>
            <p:nvPr/>
          </p:nvSpPr>
          <p:spPr>
            <a:xfrm>
              <a:off x="0" y="-9525"/>
              <a:ext cx="4122730" cy="2370933"/>
            </a:xfrm>
            <a:prstGeom prst="rect">
              <a:avLst/>
            </a:prstGeom>
          </p:spPr>
          <p:txBody>
            <a:bodyPr anchor="ctr" rtlCol="false" tIns="50800" lIns="50800" bIns="50800" rIns="50800"/>
            <a:lstStyle/>
            <a:p>
              <a:pPr algn="ctr">
                <a:lnSpc>
                  <a:spcPts val="2266"/>
                </a:lnSpc>
              </a:pPr>
            </a:p>
            <a:p>
              <a:pPr algn="ctr">
                <a:lnSpc>
                  <a:spcPts val="2266"/>
                </a:lnSpc>
              </a:pPr>
            </a:p>
          </p:txBody>
        </p:sp>
      </p:grpSp>
      <p:sp>
        <p:nvSpPr>
          <p:cNvPr name="Freeform 5" id="5"/>
          <p:cNvSpPr/>
          <p:nvPr/>
        </p:nvSpPr>
        <p:spPr>
          <a:xfrm flipH="false" flipV="false" rot="0">
            <a:off x="1323877" y="2561902"/>
            <a:ext cx="7722760" cy="4604696"/>
          </a:xfrm>
          <a:custGeom>
            <a:avLst/>
            <a:gdLst/>
            <a:ahLst/>
            <a:cxnLst/>
            <a:rect r="r" b="b" t="t" l="l"/>
            <a:pathLst>
              <a:path h="4604696" w="7722760">
                <a:moveTo>
                  <a:pt x="0" y="0"/>
                </a:moveTo>
                <a:lnTo>
                  <a:pt x="7722760" y="0"/>
                </a:lnTo>
                <a:lnTo>
                  <a:pt x="7722760" y="4604696"/>
                </a:lnTo>
                <a:lnTo>
                  <a:pt x="0" y="4604696"/>
                </a:lnTo>
                <a:lnTo>
                  <a:pt x="0" y="0"/>
                </a:lnTo>
                <a:close/>
              </a:path>
            </a:pathLst>
          </a:custGeom>
          <a:blipFill>
            <a:blip r:embed="rId2"/>
            <a:stretch>
              <a:fillRect l="0" t="0" r="0" b="0"/>
            </a:stretch>
          </a:blipFill>
        </p:spPr>
      </p:sp>
      <p:sp>
        <p:nvSpPr>
          <p:cNvPr name="TextBox 6" id="6"/>
          <p:cNvSpPr txBox="true"/>
          <p:nvPr/>
        </p:nvSpPr>
        <p:spPr>
          <a:xfrm rot="0">
            <a:off x="1181688" y="1276580"/>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EDA</a:t>
            </a:r>
          </a:p>
        </p:txBody>
      </p:sp>
      <p:sp>
        <p:nvSpPr>
          <p:cNvPr name="TextBox 7" id="7"/>
          <p:cNvSpPr txBox="true"/>
          <p:nvPr/>
        </p:nvSpPr>
        <p:spPr>
          <a:xfrm rot="0">
            <a:off x="9134987" y="3815889"/>
            <a:ext cx="7599898" cy="3300222"/>
          </a:xfrm>
          <a:prstGeom prst="rect">
            <a:avLst/>
          </a:prstGeom>
        </p:spPr>
        <p:txBody>
          <a:bodyPr anchor="t" rtlCol="false" tIns="0" lIns="0" bIns="0" rIns="0">
            <a:spAutoFit/>
          </a:bodyPr>
          <a:lstStyle/>
          <a:p>
            <a:pPr algn="just">
              <a:lnSpc>
                <a:spcPts val="3234"/>
              </a:lnSpc>
            </a:pPr>
            <a:r>
              <a:rPr lang="en-US" sz="2100">
                <a:solidFill>
                  <a:srgbClr val="290606"/>
                </a:solidFill>
                <a:latin typeface="Arial"/>
                <a:ea typeface="Arial"/>
                <a:cs typeface="Arial"/>
                <a:sym typeface="Arial"/>
              </a:rPr>
              <a:t>Insight dari Distribusi Jenis Pekerjaan dan Kelayakan Kredit:</a:t>
            </a:r>
          </a:p>
          <a:p>
            <a:pPr algn="just" marL="453390" indent="-226695" lvl="1">
              <a:lnSpc>
                <a:spcPts val="3234"/>
              </a:lnSpc>
              <a:buFont typeface="Arial"/>
              <a:buChar char="•"/>
            </a:pPr>
            <a:r>
              <a:rPr lang="en-US" sz="2100">
                <a:solidFill>
                  <a:srgbClr val="290606"/>
                </a:solidFill>
                <a:latin typeface="Arial"/>
                <a:ea typeface="Arial"/>
                <a:cs typeface="Arial"/>
                <a:sym typeface="Arial"/>
              </a:rPr>
              <a:t>Mayoritas pemohon berasal dari tipe income Working. Tapi tingkat penolakannya juga cukup tinggi.</a:t>
            </a:r>
          </a:p>
          <a:p>
            <a:pPr algn="just" marL="453390" indent="-226695" lvl="1">
              <a:lnSpc>
                <a:spcPts val="3234"/>
              </a:lnSpc>
              <a:buFont typeface="Arial"/>
              <a:buChar char="•"/>
            </a:pPr>
            <a:r>
              <a:rPr lang="en-US" sz="2100">
                <a:solidFill>
                  <a:srgbClr val="290606"/>
                </a:solidFill>
                <a:latin typeface="Arial"/>
                <a:ea typeface="Arial"/>
                <a:cs typeface="Arial"/>
                <a:sym typeface="Arial"/>
              </a:rPr>
              <a:t>Hampir semua kategori pekerjaan menunjukkan tingkat persetujuan tinggi.</a:t>
            </a:r>
          </a:p>
          <a:p>
            <a:pPr algn="just" marL="453390" indent="-226695" lvl="1">
              <a:lnSpc>
                <a:spcPts val="3234"/>
              </a:lnSpc>
              <a:buFont typeface="Arial"/>
              <a:buChar char="•"/>
            </a:pPr>
            <a:r>
              <a:rPr lang="en-US" sz="2100">
                <a:solidFill>
                  <a:srgbClr val="290606"/>
                </a:solidFill>
                <a:latin typeface="Arial"/>
                <a:ea typeface="Arial"/>
                <a:cs typeface="Arial"/>
                <a:sym typeface="Arial"/>
              </a:rPr>
              <a:t>J</a:t>
            </a:r>
            <a:r>
              <a:rPr lang="en-US" sz="2100">
                <a:solidFill>
                  <a:srgbClr val="290606"/>
                </a:solidFill>
                <a:latin typeface="Arial"/>
                <a:ea typeface="Arial"/>
                <a:cs typeface="Arial"/>
                <a:sym typeface="Arial"/>
              </a:rPr>
              <a:t>umlah pemohon dan tingkat persetujuan student sangat rendah, kemungkinan karena belum memiliki penghasilan atau riwayat kredit.</a:t>
            </a:r>
          </a:p>
        </p:txBody>
      </p:sp>
      <p:sp>
        <p:nvSpPr>
          <p:cNvPr name="TextBox 8" id="8"/>
          <p:cNvSpPr txBox="true"/>
          <p:nvPr/>
        </p:nvSpPr>
        <p:spPr>
          <a:xfrm rot="0">
            <a:off x="10373323" y="2428552"/>
            <a:ext cx="4113693" cy="11239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Distrib</a:t>
            </a:r>
            <a:r>
              <a:rPr lang="en-US" sz="3000">
                <a:solidFill>
                  <a:srgbClr val="000000"/>
                </a:solidFill>
                <a:latin typeface="Cheddar"/>
                <a:ea typeface="Cheddar"/>
                <a:cs typeface="Cheddar"/>
                <a:sym typeface="Cheddar"/>
              </a:rPr>
              <a:t>UTION OF APPROVED CREDIT BASED ON INCOME TYPE</a:t>
            </a:r>
          </a:p>
        </p:txBody>
      </p:sp>
      <p:grpSp>
        <p:nvGrpSpPr>
          <p:cNvPr name="Group 9" id="9"/>
          <p:cNvGrpSpPr/>
          <p:nvPr/>
        </p:nvGrpSpPr>
        <p:grpSpPr>
          <a:xfrm rot="0">
            <a:off x="9176776" y="2561902"/>
            <a:ext cx="1063197" cy="1020215"/>
            <a:chOff x="0" y="0"/>
            <a:chExt cx="661303" cy="634569"/>
          </a:xfrm>
        </p:grpSpPr>
        <p:sp>
          <p:nvSpPr>
            <p:cNvPr name="Freeform 10" id="10"/>
            <p:cNvSpPr/>
            <p:nvPr/>
          </p:nvSpPr>
          <p:spPr>
            <a:xfrm flipH="false" flipV="false" rot="0">
              <a:off x="0" y="0"/>
              <a:ext cx="661303" cy="634569"/>
            </a:xfrm>
            <a:custGeom>
              <a:avLst/>
              <a:gdLst/>
              <a:ahLst/>
              <a:cxnLst/>
              <a:rect r="r" b="b" t="t" l="l"/>
              <a:pathLst>
                <a:path h="634569" w="661303">
                  <a:moveTo>
                    <a:pt x="138353" y="0"/>
                  </a:moveTo>
                  <a:lnTo>
                    <a:pt x="522950" y="0"/>
                  </a:lnTo>
                  <a:cubicBezTo>
                    <a:pt x="599361" y="0"/>
                    <a:pt x="661303" y="61943"/>
                    <a:pt x="661303" y="138353"/>
                  </a:cubicBezTo>
                  <a:lnTo>
                    <a:pt x="661303" y="496216"/>
                  </a:lnTo>
                  <a:cubicBezTo>
                    <a:pt x="661303" y="572626"/>
                    <a:pt x="599361" y="634569"/>
                    <a:pt x="522950" y="634569"/>
                  </a:cubicBezTo>
                  <a:lnTo>
                    <a:pt x="138353" y="634569"/>
                  </a:lnTo>
                  <a:cubicBezTo>
                    <a:pt x="61943" y="634569"/>
                    <a:pt x="0" y="572626"/>
                    <a:pt x="0" y="496216"/>
                  </a:cubicBezTo>
                  <a:lnTo>
                    <a:pt x="0" y="138353"/>
                  </a:lnTo>
                  <a:cubicBezTo>
                    <a:pt x="0" y="61943"/>
                    <a:pt x="61943" y="0"/>
                    <a:pt x="138353" y="0"/>
                  </a:cubicBezTo>
                  <a:close/>
                </a:path>
              </a:pathLst>
            </a:custGeom>
            <a:solidFill>
              <a:srgbClr val="02B676"/>
            </a:solidFill>
          </p:spPr>
        </p:sp>
        <p:sp>
          <p:nvSpPr>
            <p:cNvPr name="TextBox 11" id="11"/>
            <p:cNvSpPr txBox="true"/>
            <p:nvPr/>
          </p:nvSpPr>
          <p:spPr>
            <a:xfrm>
              <a:off x="0" y="-28575"/>
              <a:ext cx="661303" cy="663144"/>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02</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57857" y="1880153"/>
            <a:ext cx="15653489" cy="8406847"/>
            <a:chOff x="0" y="0"/>
            <a:chExt cx="4122730" cy="2214149"/>
          </a:xfrm>
        </p:grpSpPr>
        <p:sp>
          <p:nvSpPr>
            <p:cNvPr name="Freeform 3" id="3"/>
            <p:cNvSpPr/>
            <p:nvPr/>
          </p:nvSpPr>
          <p:spPr>
            <a:xfrm flipH="false" flipV="false" rot="0">
              <a:off x="0" y="0"/>
              <a:ext cx="4122729" cy="2214149"/>
            </a:xfrm>
            <a:custGeom>
              <a:avLst/>
              <a:gdLst/>
              <a:ahLst/>
              <a:cxnLst/>
              <a:rect r="r" b="b" t="t" l="l"/>
              <a:pathLst>
                <a:path h="2214149" w="4122729">
                  <a:moveTo>
                    <a:pt x="9892" y="0"/>
                  </a:moveTo>
                  <a:lnTo>
                    <a:pt x="4112838" y="0"/>
                  </a:lnTo>
                  <a:cubicBezTo>
                    <a:pt x="4118301" y="0"/>
                    <a:pt x="4122729" y="4429"/>
                    <a:pt x="4122729" y="9892"/>
                  </a:cubicBezTo>
                  <a:lnTo>
                    <a:pt x="4122729" y="2204258"/>
                  </a:lnTo>
                  <a:cubicBezTo>
                    <a:pt x="4122729" y="2209721"/>
                    <a:pt x="4118301" y="2214149"/>
                    <a:pt x="4112838" y="2214149"/>
                  </a:cubicBezTo>
                  <a:lnTo>
                    <a:pt x="9892" y="2214149"/>
                  </a:lnTo>
                  <a:cubicBezTo>
                    <a:pt x="4429" y="2214149"/>
                    <a:pt x="0" y="2209721"/>
                    <a:pt x="0" y="2204258"/>
                  </a:cubicBezTo>
                  <a:lnTo>
                    <a:pt x="0" y="9892"/>
                  </a:lnTo>
                  <a:cubicBezTo>
                    <a:pt x="0" y="4429"/>
                    <a:pt x="4429" y="0"/>
                    <a:pt x="9892" y="0"/>
                  </a:cubicBezTo>
                  <a:close/>
                </a:path>
              </a:pathLst>
            </a:custGeom>
            <a:solidFill>
              <a:srgbClr val="02B676">
                <a:alpha val="14902"/>
              </a:srgbClr>
            </a:solidFill>
          </p:spPr>
        </p:sp>
        <p:sp>
          <p:nvSpPr>
            <p:cNvPr name="TextBox 4" id="4"/>
            <p:cNvSpPr txBox="true"/>
            <p:nvPr/>
          </p:nvSpPr>
          <p:spPr>
            <a:xfrm>
              <a:off x="0" y="-9525"/>
              <a:ext cx="4122730" cy="2223674"/>
            </a:xfrm>
            <a:prstGeom prst="rect">
              <a:avLst/>
            </a:prstGeom>
          </p:spPr>
          <p:txBody>
            <a:bodyPr anchor="ctr" rtlCol="false" tIns="50800" lIns="50800" bIns="50800" rIns="50800"/>
            <a:lstStyle/>
            <a:p>
              <a:pPr algn="ctr">
                <a:lnSpc>
                  <a:spcPts val="2266"/>
                </a:lnSpc>
              </a:pPr>
            </a:p>
            <a:p>
              <a:pPr algn="ctr">
                <a:lnSpc>
                  <a:spcPts val="2266"/>
                </a:lnSpc>
              </a:pPr>
            </a:p>
          </p:txBody>
        </p:sp>
      </p:grpSp>
      <p:sp>
        <p:nvSpPr>
          <p:cNvPr name="Freeform 5" id="5"/>
          <p:cNvSpPr/>
          <p:nvPr/>
        </p:nvSpPr>
        <p:spPr>
          <a:xfrm flipH="false" flipV="false" rot="0">
            <a:off x="1028700" y="3466678"/>
            <a:ext cx="4656919" cy="4824222"/>
          </a:xfrm>
          <a:custGeom>
            <a:avLst/>
            <a:gdLst/>
            <a:ahLst/>
            <a:cxnLst/>
            <a:rect r="r" b="b" t="t" l="l"/>
            <a:pathLst>
              <a:path h="4824222" w="4656919">
                <a:moveTo>
                  <a:pt x="0" y="0"/>
                </a:moveTo>
                <a:lnTo>
                  <a:pt x="4656919" y="0"/>
                </a:lnTo>
                <a:lnTo>
                  <a:pt x="4656919" y="4824222"/>
                </a:lnTo>
                <a:lnTo>
                  <a:pt x="0" y="4824222"/>
                </a:lnTo>
                <a:lnTo>
                  <a:pt x="0" y="0"/>
                </a:lnTo>
                <a:close/>
              </a:path>
            </a:pathLst>
          </a:custGeom>
          <a:blipFill>
            <a:blip r:embed="rId2"/>
            <a:stretch>
              <a:fillRect l="0" t="-260" r="0" b="-260"/>
            </a:stretch>
          </a:blipFill>
        </p:spPr>
      </p:sp>
      <p:sp>
        <p:nvSpPr>
          <p:cNvPr name="TextBox 6" id="6"/>
          <p:cNvSpPr txBox="true"/>
          <p:nvPr/>
        </p:nvSpPr>
        <p:spPr>
          <a:xfrm rot="0">
            <a:off x="857857" y="807003"/>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EDA</a:t>
            </a:r>
          </a:p>
        </p:txBody>
      </p:sp>
      <p:sp>
        <p:nvSpPr>
          <p:cNvPr name="TextBox 7" id="7"/>
          <p:cNvSpPr txBox="true"/>
          <p:nvPr/>
        </p:nvSpPr>
        <p:spPr>
          <a:xfrm rot="0">
            <a:off x="6174918" y="4171528"/>
            <a:ext cx="8817725" cy="3300222"/>
          </a:xfrm>
          <a:prstGeom prst="rect">
            <a:avLst/>
          </a:prstGeom>
        </p:spPr>
        <p:txBody>
          <a:bodyPr anchor="t" rtlCol="false" tIns="0" lIns="0" bIns="0" rIns="0">
            <a:spAutoFit/>
          </a:bodyPr>
          <a:lstStyle/>
          <a:p>
            <a:pPr algn="just">
              <a:lnSpc>
                <a:spcPts val="3234"/>
              </a:lnSpc>
            </a:pPr>
            <a:r>
              <a:rPr lang="en-US" sz="2100">
                <a:solidFill>
                  <a:srgbClr val="290606"/>
                </a:solidFill>
                <a:latin typeface="Arial"/>
                <a:ea typeface="Arial"/>
                <a:cs typeface="Arial"/>
                <a:sym typeface="Arial"/>
              </a:rPr>
              <a:t>Insight dari Overview Persetujuan Kredit:</a:t>
            </a:r>
          </a:p>
          <a:p>
            <a:pPr algn="just" marL="453390" indent="-226695" lvl="1">
              <a:lnSpc>
                <a:spcPts val="3234"/>
              </a:lnSpc>
              <a:buFont typeface="Arial"/>
              <a:buChar char="•"/>
            </a:pPr>
            <a:r>
              <a:rPr lang="en-US" sz="2100">
                <a:solidFill>
                  <a:srgbClr val="290606"/>
                </a:solidFill>
                <a:latin typeface="Arial"/>
                <a:ea typeface="Arial"/>
                <a:cs typeface="Arial"/>
                <a:sym typeface="Arial"/>
              </a:rPr>
              <a:t>Data menunjukkan ketidakseimbangan kelas: Approved 88.2% vs Rejected 11.8%.</a:t>
            </a:r>
          </a:p>
          <a:p>
            <a:pPr algn="just" marL="453390" indent="-226695" lvl="1">
              <a:lnSpc>
                <a:spcPts val="3234"/>
              </a:lnSpc>
              <a:buFont typeface="Arial"/>
              <a:buChar char="•"/>
            </a:pPr>
            <a:r>
              <a:rPr lang="en-US" sz="2100">
                <a:solidFill>
                  <a:srgbClr val="290606"/>
                </a:solidFill>
                <a:latin typeface="Arial"/>
                <a:ea typeface="Arial"/>
                <a:cs typeface="Arial"/>
                <a:sym typeface="Arial"/>
              </a:rPr>
              <a:t>Ketidakseimbangan ini dapat menyebabkan bias model terhadap kelas mayoritas, menyulitkan prediksi akurat</a:t>
            </a:r>
            <a:r>
              <a:rPr lang="en-US" sz="2100">
                <a:solidFill>
                  <a:srgbClr val="290606"/>
                </a:solidFill>
                <a:latin typeface="Arial"/>
                <a:ea typeface="Arial"/>
                <a:cs typeface="Arial"/>
                <a:sym typeface="Arial"/>
              </a:rPr>
              <a:t> untuk kelas rejected.</a:t>
            </a:r>
          </a:p>
          <a:p>
            <a:pPr algn="just" marL="453390" indent="-226695" lvl="1">
              <a:lnSpc>
                <a:spcPts val="3234"/>
              </a:lnSpc>
              <a:buFont typeface="Arial"/>
              <a:buChar char="•"/>
            </a:pPr>
            <a:r>
              <a:rPr lang="en-US" sz="2100">
                <a:solidFill>
                  <a:srgbClr val="290606"/>
                </a:solidFill>
                <a:latin typeface="Arial"/>
                <a:ea typeface="Arial"/>
                <a:cs typeface="Arial"/>
                <a:sym typeface="Arial"/>
              </a:rPr>
              <a:t>SMOTE digunakan saat preprocessing untuk menyeimbangkan kelas dan meningkatkan kemampuan model dalam mengenali target yang rejected.</a:t>
            </a:r>
          </a:p>
        </p:txBody>
      </p:sp>
      <p:sp>
        <p:nvSpPr>
          <p:cNvPr name="TextBox 8" id="8"/>
          <p:cNvSpPr txBox="true"/>
          <p:nvPr/>
        </p:nvSpPr>
        <p:spPr>
          <a:xfrm rot="0">
            <a:off x="7238115" y="2244265"/>
            <a:ext cx="4484872"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CREDIT APPROVAL OVERVIEW </a:t>
            </a:r>
          </a:p>
        </p:txBody>
      </p:sp>
      <p:grpSp>
        <p:nvGrpSpPr>
          <p:cNvPr name="Group 9" id="9"/>
          <p:cNvGrpSpPr/>
          <p:nvPr/>
        </p:nvGrpSpPr>
        <p:grpSpPr>
          <a:xfrm rot="0">
            <a:off x="6174918" y="2121460"/>
            <a:ext cx="1063197" cy="1020215"/>
            <a:chOff x="0" y="0"/>
            <a:chExt cx="661303" cy="634569"/>
          </a:xfrm>
        </p:grpSpPr>
        <p:sp>
          <p:nvSpPr>
            <p:cNvPr name="Freeform 10" id="10"/>
            <p:cNvSpPr/>
            <p:nvPr/>
          </p:nvSpPr>
          <p:spPr>
            <a:xfrm flipH="false" flipV="false" rot="0">
              <a:off x="0" y="0"/>
              <a:ext cx="661303" cy="634569"/>
            </a:xfrm>
            <a:custGeom>
              <a:avLst/>
              <a:gdLst/>
              <a:ahLst/>
              <a:cxnLst/>
              <a:rect r="r" b="b" t="t" l="l"/>
              <a:pathLst>
                <a:path h="634569" w="661303">
                  <a:moveTo>
                    <a:pt x="138353" y="0"/>
                  </a:moveTo>
                  <a:lnTo>
                    <a:pt x="522950" y="0"/>
                  </a:lnTo>
                  <a:cubicBezTo>
                    <a:pt x="599361" y="0"/>
                    <a:pt x="661303" y="61943"/>
                    <a:pt x="661303" y="138353"/>
                  </a:cubicBezTo>
                  <a:lnTo>
                    <a:pt x="661303" y="496216"/>
                  </a:lnTo>
                  <a:cubicBezTo>
                    <a:pt x="661303" y="572626"/>
                    <a:pt x="599361" y="634569"/>
                    <a:pt x="522950" y="634569"/>
                  </a:cubicBezTo>
                  <a:lnTo>
                    <a:pt x="138353" y="634569"/>
                  </a:lnTo>
                  <a:cubicBezTo>
                    <a:pt x="61943" y="634569"/>
                    <a:pt x="0" y="572626"/>
                    <a:pt x="0" y="496216"/>
                  </a:cubicBezTo>
                  <a:lnTo>
                    <a:pt x="0" y="138353"/>
                  </a:lnTo>
                  <a:cubicBezTo>
                    <a:pt x="0" y="61943"/>
                    <a:pt x="61943" y="0"/>
                    <a:pt x="138353" y="0"/>
                  </a:cubicBezTo>
                  <a:close/>
                </a:path>
              </a:pathLst>
            </a:custGeom>
            <a:solidFill>
              <a:srgbClr val="02B676"/>
            </a:solidFill>
          </p:spPr>
        </p:sp>
        <p:sp>
          <p:nvSpPr>
            <p:cNvPr name="TextBox 11" id="11"/>
            <p:cNvSpPr txBox="true"/>
            <p:nvPr/>
          </p:nvSpPr>
          <p:spPr>
            <a:xfrm>
              <a:off x="0" y="-28575"/>
              <a:ext cx="661303" cy="663144"/>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03</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801339" y="1989553"/>
            <a:ext cx="6564549" cy="5259234"/>
            <a:chOff x="0" y="0"/>
            <a:chExt cx="1244995" cy="997436"/>
          </a:xfrm>
        </p:grpSpPr>
        <p:sp>
          <p:nvSpPr>
            <p:cNvPr name="Freeform 3" id="3"/>
            <p:cNvSpPr/>
            <p:nvPr/>
          </p:nvSpPr>
          <p:spPr>
            <a:xfrm flipH="false" flipV="false" rot="0">
              <a:off x="0" y="0"/>
              <a:ext cx="1244995" cy="997436"/>
            </a:xfrm>
            <a:custGeom>
              <a:avLst/>
              <a:gdLst/>
              <a:ahLst/>
              <a:cxnLst/>
              <a:rect r="r" b="b" t="t" l="l"/>
              <a:pathLst>
                <a:path h="997436" w="1244995">
                  <a:moveTo>
                    <a:pt x="60147" y="0"/>
                  </a:moveTo>
                  <a:lnTo>
                    <a:pt x="1184848" y="0"/>
                  </a:lnTo>
                  <a:cubicBezTo>
                    <a:pt x="1200800" y="0"/>
                    <a:pt x="1216098" y="6337"/>
                    <a:pt x="1227378" y="17617"/>
                  </a:cubicBezTo>
                  <a:cubicBezTo>
                    <a:pt x="1238658" y="28896"/>
                    <a:pt x="1244995" y="44195"/>
                    <a:pt x="1244995" y="60147"/>
                  </a:cubicBezTo>
                  <a:lnTo>
                    <a:pt x="1244995" y="937289"/>
                  </a:lnTo>
                  <a:cubicBezTo>
                    <a:pt x="1244995" y="953241"/>
                    <a:pt x="1238658" y="968540"/>
                    <a:pt x="1227378" y="979820"/>
                  </a:cubicBezTo>
                  <a:cubicBezTo>
                    <a:pt x="1216098" y="991099"/>
                    <a:pt x="1200800" y="997436"/>
                    <a:pt x="1184848" y="997436"/>
                  </a:cubicBezTo>
                  <a:lnTo>
                    <a:pt x="60147" y="997436"/>
                  </a:lnTo>
                  <a:cubicBezTo>
                    <a:pt x="44195" y="997436"/>
                    <a:pt x="28896" y="991099"/>
                    <a:pt x="17617" y="979820"/>
                  </a:cubicBezTo>
                  <a:cubicBezTo>
                    <a:pt x="6337" y="968540"/>
                    <a:pt x="0" y="953241"/>
                    <a:pt x="0" y="937289"/>
                  </a:cubicBezTo>
                  <a:lnTo>
                    <a:pt x="0" y="60147"/>
                  </a:lnTo>
                  <a:cubicBezTo>
                    <a:pt x="0" y="44195"/>
                    <a:pt x="6337" y="28896"/>
                    <a:pt x="17617" y="17617"/>
                  </a:cubicBezTo>
                  <a:cubicBezTo>
                    <a:pt x="28896" y="6337"/>
                    <a:pt x="44195" y="0"/>
                    <a:pt x="60147" y="0"/>
                  </a:cubicBezTo>
                  <a:close/>
                </a:path>
              </a:pathLst>
            </a:custGeom>
            <a:solidFill>
              <a:srgbClr val="02B676"/>
            </a:solidFill>
          </p:spPr>
        </p:sp>
        <p:sp>
          <p:nvSpPr>
            <p:cNvPr name="TextBox 4" id="4"/>
            <p:cNvSpPr txBox="true"/>
            <p:nvPr/>
          </p:nvSpPr>
          <p:spPr>
            <a:xfrm>
              <a:off x="0" y="9525"/>
              <a:ext cx="1244995" cy="987911"/>
            </a:xfrm>
            <a:prstGeom prst="rect">
              <a:avLst/>
            </a:prstGeom>
          </p:spPr>
          <p:txBody>
            <a:bodyPr anchor="ctr" rtlCol="false" tIns="50800" lIns="50800" bIns="50800" rIns="50800"/>
            <a:lstStyle/>
            <a:p>
              <a:pPr algn="ctr">
                <a:lnSpc>
                  <a:spcPts val="2200"/>
                </a:lnSpc>
              </a:pPr>
            </a:p>
          </p:txBody>
        </p:sp>
      </p:grpSp>
      <p:grpSp>
        <p:nvGrpSpPr>
          <p:cNvPr name="Group 5" id="5"/>
          <p:cNvGrpSpPr/>
          <p:nvPr/>
        </p:nvGrpSpPr>
        <p:grpSpPr>
          <a:xfrm rot="0">
            <a:off x="9961123" y="2093525"/>
            <a:ext cx="6564549" cy="5259234"/>
            <a:chOff x="0" y="0"/>
            <a:chExt cx="1244995" cy="997436"/>
          </a:xfrm>
        </p:grpSpPr>
        <p:sp>
          <p:nvSpPr>
            <p:cNvPr name="Freeform 6" id="6"/>
            <p:cNvSpPr/>
            <p:nvPr/>
          </p:nvSpPr>
          <p:spPr>
            <a:xfrm flipH="false" flipV="false" rot="0">
              <a:off x="0" y="0"/>
              <a:ext cx="1244995" cy="997436"/>
            </a:xfrm>
            <a:custGeom>
              <a:avLst/>
              <a:gdLst/>
              <a:ahLst/>
              <a:cxnLst/>
              <a:rect r="r" b="b" t="t" l="l"/>
              <a:pathLst>
                <a:path h="997436" w="1244995">
                  <a:moveTo>
                    <a:pt x="60147" y="0"/>
                  </a:moveTo>
                  <a:lnTo>
                    <a:pt x="1184848" y="0"/>
                  </a:lnTo>
                  <a:cubicBezTo>
                    <a:pt x="1200800" y="0"/>
                    <a:pt x="1216098" y="6337"/>
                    <a:pt x="1227378" y="17617"/>
                  </a:cubicBezTo>
                  <a:cubicBezTo>
                    <a:pt x="1238658" y="28896"/>
                    <a:pt x="1244995" y="44195"/>
                    <a:pt x="1244995" y="60147"/>
                  </a:cubicBezTo>
                  <a:lnTo>
                    <a:pt x="1244995" y="937289"/>
                  </a:lnTo>
                  <a:cubicBezTo>
                    <a:pt x="1244995" y="953241"/>
                    <a:pt x="1238658" y="968540"/>
                    <a:pt x="1227378" y="979820"/>
                  </a:cubicBezTo>
                  <a:cubicBezTo>
                    <a:pt x="1216098" y="991099"/>
                    <a:pt x="1200800" y="997436"/>
                    <a:pt x="1184848" y="997436"/>
                  </a:cubicBezTo>
                  <a:lnTo>
                    <a:pt x="60147" y="997436"/>
                  </a:lnTo>
                  <a:cubicBezTo>
                    <a:pt x="44195" y="997436"/>
                    <a:pt x="28896" y="991099"/>
                    <a:pt x="17617" y="979820"/>
                  </a:cubicBezTo>
                  <a:cubicBezTo>
                    <a:pt x="6337" y="968540"/>
                    <a:pt x="0" y="953241"/>
                    <a:pt x="0" y="937289"/>
                  </a:cubicBezTo>
                  <a:lnTo>
                    <a:pt x="0" y="60147"/>
                  </a:lnTo>
                  <a:cubicBezTo>
                    <a:pt x="0" y="44195"/>
                    <a:pt x="6337" y="28896"/>
                    <a:pt x="17617" y="17617"/>
                  </a:cubicBezTo>
                  <a:cubicBezTo>
                    <a:pt x="28896" y="6337"/>
                    <a:pt x="44195" y="0"/>
                    <a:pt x="60147" y="0"/>
                  </a:cubicBezTo>
                  <a:close/>
                </a:path>
              </a:pathLst>
            </a:custGeom>
            <a:solidFill>
              <a:srgbClr val="FFFFFF"/>
            </a:solidFill>
          </p:spPr>
        </p:sp>
        <p:sp>
          <p:nvSpPr>
            <p:cNvPr name="TextBox 7" id="7"/>
            <p:cNvSpPr txBox="true"/>
            <p:nvPr/>
          </p:nvSpPr>
          <p:spPr>
            <a:xfrm>
              <a:off x="0" y="9525"/>
              <a:ext cx="1244995" cy="987911"/>
            </a:xfrm>
            <a:prstGeom prst="rect">
              <a:avLst/>
            </a:prstGeom>
          </p:spPr>
          <p:txBody>
            <a:bodyPr anchor="ctr" rtlCol="false" tIns="50800" lIns="50800" bIns="50800" rIns="50800"/>
            <a:lstStyle/>
            <a:p>
              <a:pPr algn="ctr">
                <a:lnSpc>
                  <a:spcPts val="2200"/>
                </a:lnSpc>
              </a:pPr>
            </a:p>
          </p:txBody>
        </p:sp>
      </p:grpSp>
      <p:sp>
        <p:nvSpPr>
          <p:cNvPr name="Freeform 8" id="8"/>
          <p:cNvSpPr/>
          <p:nvPr/>
        </p:nvSpPr>
        <p:spPr>
          <a:xfrm flipH="false" flipV="false" rot="0">
            <a:off x="1028700" y="1545405"/>
            <a:ext cx="8534324" cy="7712895"/>
          </a:xfrm>
          <a:custGeom>
            <a:avLst/>
            <a:gdLst/>
            <a:ahLst/>
            <a:cxnLst/>
            <a:rect r="r" b="b" t="t" l="l"/>
            <a:pathLst>
              <a:path h="7712895" w="8534324">
                <a:moveTo>
                  <a:pt x="0" y="0"/>
                </a:moveTo>
                <a:lnTo>
                  <a:pt x="8534324" y="0"/>
                </a:lnTo>
                <a:lnTo>
                  <a:pt x="8534324" y="7712895"/>
                </a:lnTo>
                <a:lnTo>
                  <a:pt x="0" y="7712895"/>
                </a:lnTo>
                <a:lnTo>
                  <a:pt x="0" y="0"/>
                </a:lnTo>
                <a:close/>
              </a:path>
            </a:pathLst>
          </a:custGeom>
          <a:blipFill>
            <a:blip r:embed="rId2"/>
            <a:stretch>
              <a:fillRect l="0" t="0" r="0" b="0"/>
            </a:stretch>
          </a:blipFill>
        </p:spPr>
      </p:sp>
      <p:sp>
        <p:nvSpPr>
          <p:cNvPr name="TextBox 9" id="9"/>
          <p:cNvSpPr txBox="true"/>
          <p:nvPr/>
        </p:nvSpPr>
        <p:spPr>
          <a:xfrm rot="0">
            <a:off x="1028700" y="317134"/>
            <a:ext cx="8534324"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FEATURE CORRELATION</a:t>
            </a:r>
          </a:p>
        </p:txBody>
      </p:sp>
      <p:sp>
        <p:nvSpPr>
          <p:cNvPr name="TextBox 10" id="10"/>
          <p:cNvSpPr txBox="true"/>
          <p:nvPr/>
        </p:nvSpPr>
        <p:spPr>
          <a:xfrm rot="0">
            <a:off x="10041015" y="2343912"/>
            <a:ext cx="6404766" cy="4818126"/>
          </a:xfrm>
          <a:prstGeom prst="rect">
            <a:avLst/>
          </a:prstGeom>
        </p:spPr>
        <p:txBody>
          <a:bodyPr anchor="t" rtlCol="false" tIns="0" lIns="0" bIns="0" rIns="0">
            <a:spAutoFit/>
          </a:bodyPr>
          <a:lstStyle/>
          <a:p>
            <a:pPr algn="l">
              <a:lnSpc>
                <a:spcPts val="2772"/>
              </a:lnSpc>
            </a:pPr>
            <a:r>
              <a:rPr lang="en-US" sz="1800">
                <a:solidFill>
                  <a:srgbClr val="290606"/>
                </a:solidFill>
                <a:latin typeface="Arial"/>
                <a:ea typeface="Arial"/>
                <a:cs typeface="Arial"/>
                <a:sym typeface="Arial"/>
              </a:rPr>
              <a:t>Insight dari Analisis Korelasi</a:t>
            </a:r>
          </a:p>
          <a:p>
            <a:pPr algn="l" marL="388620" indent="-194310" lvl="1">
              <a:lnSpc>
                <a:spcPts val="2772"/>
              </a:lnSpc>
              <a:buFont typeface="Arial"/>
              <a:buChar char="•"/>
            </a:pPr>
            <a:r>
              <a:rPr lang="en-US" sz="1800">
                <a:solidFill>
                  <a:srgbClr val="290606"/>
                </a:solidFill>
                <a:latin typeface="Arial"/>
                <a:ea typeface="Arial"/>
                <a:cs typeface="Arial"/>
                <a:sym typeface="Arial"/>
              </a:rPr>
              <a:t>Beberapa data aktivitas bulanan seperti MB_min, MB_max, dan lainnya saling berkaitan sangat kuat. Untuk menghindari data ganda, dipilih yang mewakili (MB_mean dan MB_count) yang digunakan.</a:t>
            </a:r>
          </a:p>
          <a:p>
            <a:pPr algn="l" marL="388620" indent="-194310" lvl="1">
              <a:lnSpc>
                <a:spcPts val="2772"/>
              </a:lnSpc>
              <a:buFont typeface="Arial"/>
              <a:buChar char="•"/>
            </a:pPr>
            <a:r>
              <a:rPr lang="en-US" sz="1800">
                <a:solidFill>
                  <a:srgbClr val="290606"/>
                </a:solidFill>
                <a:latin typeface="Arial"/>
                <a:ea typeface="Arial"/>
                <a:cs typeface="Arial"/>
                <a:sym typeface="Arial"/>
              </a:rPr>
              <a:t>CNT_CHILDREN memiliki informasi sangat mirip dengan</a:t>
            </a:r>
            <a:r>
              <a:rPr lang="en-US" sz="1800">
                <a:solidFill>
                  <a:srgbClr val="290606"/>
                </a:solidFill>
                <a:latin typeface="Arial"/>
                <a:ea typeface="Arial"/>
                <a:cs typeface="Arial"/>
                <a:sym typeface="Arial"/>
              </a:rPr>
              <a:t> CNT_FAM_MEMBERS. CNT_FAM_MEMBERS dipilih karena lebih informatif.</a:t>
            </a:r>
          </a:p>
          <a:p>
            <a:pPr algn="l" marL="388620" indent="-194310" lvl="1">
              <a:lnSpc>
                <a:spcPts val="2772"/>
              </a:lnSpc>
              <a:buFont typeface="Arial"/>
              <a:buChar char="•"/>
            </a:pPr>
            <a:r>
              <a:rPr lang="en-US" sz="1800">
                <a:solidFill>
                  <a:srgbClr val="290606"/>
                </a:solidFill>
                <a:latin typeface="Arial"/>
                <a:ea typeface="Arial"/>
                <a:cs typeface="Arial"/>
                <a:sym typeface="Arial"/>
              </a:rPr>
              <a:t>Sebagian besar fitur tidak memiliki nilai korelasi yang tinggi. Ini artinya setiap fitur membawa informasi berbeda.</a:t>
            </a:r>
          </a:p>
          <a:p>
            <a:pPr algn="l" marL="388620" indent="-194310" lvl="1">
              <a:lnSpc>
                <a:spcPts val="2772"/>
              </a:lnSpc>
              <a:buFont typeface="Arial"/>
              <a:buChar char="•"/>
            </a:pPr>
            <a:r>
              <a:rPr lang="en-US" sz="1800">
                <a:solidFill>
                  <a:srgbClr val="290606"/>
                </a:solidFill>
                <a:latin typeface="Arial"/>
                <a:ea typeface="Arial"/>
                <a:cs typeface="Arial"/>
                <a:sym typeface="Arial"/>
              </a:rPr>
              <a:t>Terlihat hubungan positif antara usia, lama bekerja, dan pendidikan. Ini bisa jadi tanda bahwa semakin tua dan berpendidikan seseorang, biasanya semakin stabil secara keuangan sehingga lebih mudah disetujui kreditnya.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340475" y="3029773"/>
            <a:ext cx="7166263" cy="4145501"/>
            <a:chOff x="0" y="0"/>
            <a:chExt cx="1364871" cy="789543"/>
          </a:xfrm>
        </p:grpSpPr>
        <p:sp>
          <p:nvSpPr>
            <p:cNvPr name="Freeform 3" id="3"/>
            <p:cNvSpPr/>
            <p:nvPr/>
          </p:nvSpPr>
          <p:spPr>
            <a:xfrm flipH="false" flipV="false" rot="0">
              <a:off x="0" y="0"/>
              <a:ext cx="1364871" cy="789543"/>
            </a:xfrm>
            <a:custGeom>
              <a:avLst/>
              <a:gdLst/>
              <a:ahLst/>
              <a:cxnLst/>
              <a:rect r="r" b="b" t="t" l="l"/>
              <a:pathLst>
                <a:path h="789543" w="1364871">
                  <a:moveTo>
                    <a:pt x="55097" y="0"/>
                  </a:moveTo>
                  <a:lnTo>
                    <a:pt x="1309774" y="0"/>
                  </a:lnTo>
                  <a:cubicBezTo>
                    <a:pt x="1324387" y="0"/>
                    <a:pt x="1338401" y="5805"/>
                    <a:pt x="1348734" y="16137"/>
                  </a:cubicBezTo>
                  <a:cubicBezTo>
                    <a:pt x="1359066" y="26470"/>
                    <a:pt x="1364871" y="40484"/>
                    <a:pt x="1364871" y="55097"/>
                  </a:cubicBezTo>
                  <a:lnTo>
                    <a:pt x="1364871" y="734446"/>
                  </a:lnTo>
                  <a:cubicBezTo>
                    <a:pt x="1364871" y="764876"/>
                    <a:pt x="1340203" y="789543"/>
                    <a:pt x="1309774" y="789543"/>
                  </a:cubicBezTo>
                  <a:lnTo>
                    <a:pt x="55097" y="789543"/>
                  </a:lnTo>
                  <a:cubicBezTo>
                    <a:pt x="40484" y="789543"/>
                    <a:pt x="26470" y="783738"/>
                    <a:pt x="16137" y="773406"/>
                  </a:cubicBezTo>
                  <a:cubicBezTo>
                    <a:pt x="5805" y="763073"/>
                    <a:pt x="0" y="749059"/>
                    <a:pt x="0" y="734446"/>
                  </a:cubicBezTo>
                  <a:lnTo>
                    <a:pt x="0" y="55097"/>
                  </a:lnTo>
                  <a:cubicBezTo>
                    <a:pt x="0" y="24668"/>
                    <a:pt x="24668" y="0"/>
                    <a:pt x="55097" y="0"/>
                  </a:cubicBezTo>
                  <a:close/>
                </a:path>
              </a:pathLst>
            </a:custGeom>
            <a:solidFill>
              <a:srgbClr val="02B676"/>
            </a:solidFill>
          </p:spPr>
        </p:sp>
        <p:sp>
          <p:nvSpPr>
            <p:cNvPr name="TextBox 4" id="4"/>
            <p:cNvSpPr txBox="true"/>
            <p:nvPr/>
          </p:nvSpPr>
          <p:spPr>
            <a:xfrm>
              <a:off x="0" y="9525"/>
              <a:ext cx="1364871" cy="780018"/>
            </a:xfrm>
            <a:prstGeom prst="rect">
              <a:avLst/>
            </a:prstGeom>
          </p:spPr>
          <p:txBody>
            <a:bodyPr anchor="ctr" rtlCol="false" tIns="50800" lIns="50800" bIns="50800" rIns="50800"/>
            <a:lstStyle/>
            <a:p>
              <a:pPr algn="ctr">
                <a:lnSpc>
                  <a:spcPts val="2200"/>
                </a:lnSpc>
              </a:pPr>
            </a:p>
          </p:txBody>
        </p:sp>
      </p:grpSp>
      <p:grpSp>
        <p:nvGrpSpPr>
          <p:cNvPr name="Group 5" id="5"/>
          <p:cNvGrpSpPr/>
          <p:nvPr/>
        </p:nvGrpSpPr>
        <p:grpSpPr>
          <a:xfrm rot="0">
            <a:off x="8514905" y="3111726"/>
            <a:ext cx="7166263" cy="4145501"/>
            <a:chOff x="0" y="0"/>
            <a:chExt cx="1364871" cy="789543"/>
          </a:xfrm>
        </p:grpSpPr>
        <p:sp>
          <p:nvSpPr>
            <p:cNvPr name="Freeform 6" id="6"/>
            <p:cNvSpPr/>
            <p:nvPr/>
          </p:nvSpPr>
          <p:spPr>
            <a:xfrm flipH="false" flipV="false" rot="0">
              <a:off x="0" y="0"/>
              <a:ext cx="1364871" cy="789543"/>
            </a:xfrm>
            <a:custGeom>
              <a:avLst/>
              <a:gdLst/>
              <a:ahLst/>
              <a:cxnLst/>
              <a:rect r="r" b="b" t="t" l="l"/>
              <a:pathLst>
                <a:path h="789543" w="1364871">
                  <a:moveTo>
                    <a:pt x="55097" y="0"/>
                  </a:moveTo>
                  <a:lnTo>
                    <a:pt x="1309774" y="0"/>
                  </a:lnTo>
                  <a:cubicBezTo>
                    <a:pt x="1324387" y="0"/>
                    <a:pt x="1338401" y="5805"/>
                    <a:pt x="1348734" y="16137"/>
                  </a:cubicBezTo>
                  <a:cubicBezTo>
                    <a:pt x="1359066" y="26470"/>
                    <a:pt x="1364871" y="40484"/>
                    <a:pt x="1364871" y="55097"/>
                  </a:cubicBezTo>
                  <a:lnTo>
                    <a:pt x="1364871" y="734446"/>
                  </a:lnTo>
                  <a:cubicBezTo>
                    <a:pt x="1364871" y="764876"/>
                    <a:pt x="1340203" y="789543"/>
                    <a:pt x="1309774" y="789543"/>
                  </a:cubicBezTo>
                  <a:lnTo>
                    <a:pt x="55097" y="789543"/>
                  </a:lnTo>
                  <a:cubicBezTo>
                    <a:pt x="40484" y="789543"/>
                    <a:pt x="26470" y="783738"/>
                    <a:pt x="16137" y="773406"/>
                  </a:cubicBezTo>
                  <a:cubicBezTo>
                    <a:pt x="5805" y="763073"/>
                    <a:pt x="0" y="749059"/>
                    <a:pt x="0" y="734446"/>
                  </a:cubicBezTo>
                  <a:lnTo>
                    <a:pt x="0" y="55097"/>
                  </a:lnTo>
                  <a:cubicBezTo>
                    <a:pt x="0" y="24668"/>
                    <a:pt x="24668" y="0"/>
                    <a:pt x="55097" y="0"/>
                  </a:cubicBezTo>
                  <a:close/>
                </a:path>
              </a:pathLst>
            </a:custGeom>
            <a:solidFill>
              <a:srgbClr val="FFFFFF"/>
            </a:solidFill>
          </p:spPr>
        </p:sp>
        <p:sp>
          <p:nvSpPr>
            <p:cNvPr name="TextBox 7" id="7"/>
            <p:cNvSpPr txBox="true"/>
            <p:nvPr/>
          </p:nvSpPr>
          <p:spPr>
            <a:xfrm>
              <a:off x="0" y="9525"/>
              <a:ext cx="1364871" cy="780018"/>
            </a:xfrm>
            <a:prstGeom prst="rect">
              <a:avLst/>
            </a:prstGeom>
          </p:spPr>
          <p:txBody>
            <a:bodyPr anchor="ctr" rtlCol="false" tIns="50800" lIns="50800" bIns="50800" rIns="50800"/>
            <a:lstStyle/>
            <a:p>
              <a:pPr algn="ctr">
                <a:lnSpc>
                  <a:spcPts val="2200"/>
                </a:lnSpc>
              </a:pPr>
            </a:p>
          </p:txBody>
        </p:sp>
      </p:grpSp>
      <p:sp>
        <p:nvSpPr>
          <p:cNvPr name="Freeform 8" id="8"/>
          <p:cNvSpPr/>
          <p:nvPr/>
        </p:nvSpPr>
        <p:spPr>
          <a:xfrm flipH="false" flipV="false" rot="0">
            <a:off x="2160563" y="2965460"/>
            <a:ext cx="3572858" cy="4465190"/>
          </a:xfrm>
          <a:custGeom>
            <a:avLst/>
            <a:gdLst/>
            <a:ahLst/>
            <a:cxnLst/>
            <a:rect r="r" b="b" t="t" l="l"/>
            <a:pathLst>
              <a:path h="4465190" w="3572858">
                <a:moveTo>
                  <a:pt x="0" y="0"/>
                </a:moveTo>
                <a:lnTo>
                  <a:pt x="3572858" y="0"/>
                </a:lnTo>
                <a:lnTo>
                  <a:pt x="3572858" y="4465190"/>
                </a:lnTo>
                <a:lnTo>
                  <a:pt x="0" y="4465190"/>
                </a:lnTo>
                <a:lnTo>
                  <a:pt x="0" y="0"/>
                </a:lnTo>
                <a:close/>
              </a:path>
            </a:pathLst>
          </a:custGeom>
          <a:blipFill>
            <a:blip r:embed="rId2"/>
            <a:stretch>
              <a:fillRect l="0" t="-66419" r="-100652" b="0"/>
            </a:stretch>
          </a:blipFill>
        </p:spPr>
      </p:sp>
      <p:sp>
        <p:nvSpPr>
          <p:cNvPr name="TextBox 9" id="9"/>
          <p:cNvSpPr txBox="true"/>
          <p:nvPr/>
        </p:nvSpPr>
        <p:spPr>
          <a:xfrm rot="0">
            <a:off x="1618462" y="673619"/>
            <a:ext cx="874570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VIF ANALYSIS</a:t>
            </a:r>
          </a:p>
        </p:txBody>
      </p:sp>
      <p:sp>
        <p:nvSpPr>
          <p:cNvPr name="TextBox 10" id="10"/>
          <p:cNvSpPr txBox="true"/>
          <p:nvPr/>
        </p:nvSpPr>
        <p:spPr>
          <a:xfrm rot="0">
            <a:off x="8602120" y="3306041"/>
            <a:ext cx="6991833" cy="3789754"/>
          </a:xfrm>
          <a:prstGeom prst="rect">
            <a:avLst/>
          </a:prstGeom>
        </p:spPr>
        <p:txBody>
          <a:bodyPr anchor="t" rtlCol="false" tIns="0" lIns="0" bIns="0" rIns="0">
            <a:spAutoFit/>
          </a:bodyPr>
          <a:lstStyle/>
          <a:p>
            <a:pPr algn="l" marL="386980" indent="-193490" lvl="1">
              <a:lnSpc>
                <a:spcPts val="2760"/>
              </a:lnSpc>
              <a:buFont typeface="Arial"/>
              <a:buChar char="•"/>
            </a:pPr>
            <a:r>
              <a:rPr lang="en-US" sz="1792">
                <a:solidFill>
                  <a:srgbClr val="290606"/>
                </a:solidFill>
                <a:latin typeface="Arial"/>
                <a:ea typeface="Arial"/>
                <a:cs typeface="Arial"/>
                <a:sym typeface="Arial"/>
              </a:rPr>
              <a:t>Tujuan: Mengecek apakah ada fitur numerik yang terlalu mirip satu sam</a:t>
            </a:r>
            <a:r>
              <a:rPr lang="en-US" sz="1792">
                <a:solidFill>
                  <a:srgbClr val="290606"/>
                </a:solidFill>
                <a:latin typeface="Arial"/>
                <a:ea typeface="Arial"/>
                <a:cs typeface="Arial"/>
                <a:sym typeface="Arial"/>
              </a:rPr>
              <a:t>a lain (multikoline</a:t>
            </a:r>
            <a:r>
              <a:rPr lang="en-US" sz="1792">
                <a:solidFill>
                  <a:srgbClr val="290606"/>
                </a:solidFill>
                <a:latin typeface="Arial"/>
                <a:ea typeface="Arial"/>
                <a:cs typeface="Arial"/>
                <a:sym typeface="Arial"/>
              </a:rPr>
              <a:t>aritas).</a:t>
            </a:r>
          </a:p>
          <a:p>
            <a:pPr algn="l" marL="386980" indent="-193490" lvl="1">
              <a:lnSpc>
                <a:spcPts val="2760"/>
              </a:lnSpc>
              <a:buFont typeface="Arial"/>
              <a:buChar char="•"/>
            </a:pPr>
            <a:r>
              <a:rPr lang="en-US" sz="1792">
                <a:solidFill>
                  <a:srgbClr val="290606"/>
                </a:solidFill>
                <a:latin typeface="Arial"/>
                <a:ea typeface="Arial"/>
                <a:cs typeface="Arial"/>
                <a:sym typeface="Arial"/>
              </a:rPr>
              <a:t>H</a:t>
            </a:r>
            <a:r>
              <a:rPr lang="en-US" sz="1792">
                <a:solidFill>
                  <a:srgbClr val="290606"/>
                </a:solidFill>
                <a:latin typeface="Arial"/>
                <a:ea typeface="Arial"/>
                <a:cs typeface="Arial"/>
                <a:sym typeface="Arial"/>
              </a:rPr>
              <a:t>asil Penting:</a:t>
            </a:r>
          </a:p>
          <a:p>
            <a:pPr algn="l" marL="773959" indent="-257986" lvl="2">
              <a:lnSpc>
                <a:spcPts val="2760"/>
              </a:lnSpc>
              <a:buFont typeface="Arial"/>
              <a:buChar char="⚬"/>
            </a:pPr>
            <a:r>
              <a:rPr lang="en-US" sz="1792">
                <a:solidFill>
                  <a:srgbClr val="290606"/>
                </a:solidFill>
                <a:latin typeface="Arial"/>
                <a:ea typeface="Arial"/>
                <a:cs typeface="Arial"/>
                <a:sym typeface="Arial"/>
              </a:rPr>
              <a:t>Semua nilai VIF &lt; 5 → tidak ada multikolinearitas serius.</a:t>
            </a:r>
          </a:p>
          <a:p>
            <a:pPr algn="l" marL="773959" indent="-257986" lvl="2">
              <a:lnSpc>
                <a:spcPts val="2760"/>
              </a:lnSpc>
              <a:buFont typeface="Arial"/>
              <a:buChar char="⚬"/>
            </a:pPr>
            <a:r>
              <a:rPr lang="en-US" sz="1792">
                <a:solidFill>
                  <a:srgbClr val="290606"/>
                </a:solidFill>
                <a:latin typeface="Arial"/>
                <a:ea typeface="Arial"/>
                <a:cs typeface="Arial"/>
                <a:sym typeface="Arial"/>
              </a:rPr>
              <a:t>Fitur dengan VIF tertinggi: AGE dan IS_WORKING, tapi masih dalam batas aman.</a:t>
            </a:r>
          </a:p>
          <a:p>
            <a:pPr algn="l" marL="386980" indent="-193490" lvl="1">
              <a:lnSpc>
                <a:spcPts val="2760"/>
              </a:lnSpc>
              <a:buFont typeface="Arial"/>
              <a:buChar char="•"/>
            </a:pPr>
            <a:r>
              <a:rPr lang="en-US" sz="1792">
                <a:solidFill>
                  <a:srgbClr val="290606"/>
                </a:solidFill>
                <a:latin typeface="Arial"/>
                <a:ea typeface="Arial"/>
                <a:cs typeface="Arial"/>
                <a:sym typeface="Arial"/>
              </a:rPr>
              <a:t>N</a:t>
            </a:r>
            <a:r>
              <a:rPr lang="en-US" sz="1792">
                <a:solidFill>
                  <a:srgbClr val="290606"/>
                </a:solidFill>
                <a:latin typeface="Arial"/>
                <a:ea typeface="Arial"/>
                <a:cs typeface="Arial"/>
                <a:sym typeface="Arial"/>
              </a:rPr>
              <a:t>ilai VIF tinggi pada const bisa diabaikan karena bukan fitur prediktor.</a:t>
            </a:r>
          </a:p>
          <a:p>
            <a:pPr algn="l" marL="386980" indent="-193490" lvl="1">
              <a:lnSpc>
                <a:spcPts val="2760"/>
              </a:lnSpc>
              <a:buFont typeface="Arial"/>
              <a:buChar char="•"/>
            </a:pPr>
            <a:r>
              <a:rPr lang="en-US" sz="1792">
                <a:solidFill>
                  <a:srgbClr val="290606"/>
                </a:solidFill>
                <a:latin typeface="Arial"/>
                <a:ea typeface="Arial"/>
                <a:cs typeface="Arial"/>
                <a:sym typeface="Arial"/>
              </a:rPr>
              <a:t>Kesimpulan:</a:t>
            </a:r>
          </a:p>
          <a:p>
            <a:pPr algn="l" marL="773959" indent="-257986" lvl="2">
              <a:lnSpc>
                <a:spcPts val="2760"/>
              </a:lnSpc>
              <a:buFont typeface="Arial"/>
              <a:buChar char="⚬"/>
            </a:pPr>
            <a:r>
              <a:rPr lang="en-US" sz="1792">
                <a:solidFill>
                  <a:srgbClr val="290606"/>
                </a:solidFill>
                <a:latin typeface="Arial"/>
                <a:ea typeface="Arial"/>
                <a:cs typeface="Arial"/>
                <a:sym typeface="Arial"/>
              </a:rPr>
              <a:t> Semua fitur numerik aman digunakan dalam pemodelan tanpa perlu penghapusan.</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358230" y="3207916"/>
            <a:ext cx="9170141" cy="3215640"/>
          </a:xfrm>
          <a:prstGeom prst="rect">
            <a:avLst/>
          </a:prstGeom>
        </p:spPr>
        <p:txBody>
          <a:bodyPr anchor="t" rtlCol="false" tIns="0" lIns="0" bIns="0" rIns="0">
            <a:spAutoFit/>
          </a:bodyPr>
          <a:lstStyle/>
          <a:p>
            <a:pPr algn="just" marL="453390" indent="-226695" lvl="1">
              <a:lnSpc>
                <a:spcPts val="3150"/>
              </a:lnSpc>
              <a:buFont typeface="Arial"/>
              <a:buChar char="•"/>
            </a:pPr>
            <a:r>
              <a:rPr lang="en-US" sz="2100" spc="102">
                <a:solidFill>
                  <a:srgbClr val="290606"/>
                </a:solidFill>
                <a:latin typeface="Telegraf"/>
                <a:ea typeface="Telegraf"/>
                <a:cs typeface="Telegraf"/>
                <a:sym typeface="Telegraf"/>
              </a:rPr>
              <a:t>Target kolom approved diubah menjadi numerik (Yes → 1, No → 0)</a:t>
            </a:r>
          </a:p>
          <a:p>
            <a:pPr algn="just" marL="453390" indent="-226695" lvl="1">
              <a:lnSpc>
                <a:spcPts val="3150"/>
              </a:lnSpc>
              <a:buFont typeface="Arial"/>
              <a:buChar char="•"/>
            </a:pPr>
            <a:r>
              <a:rPr lang="en-US" sz="2100" spc="102">
                <a:solidFill>
                  <a:srgbClr val="290606"/>
                </a:solidFill>
                <a:latin typeface="Telegraf"/>
                <a:ea typeface="Telegraf"/>
                <a:cs typeface="Telegraf"/>
                <a:sym typeface="Telegraf"/>
              </a:rPr>
              <a:t>Fitur kategorikal diencoding dengan One-Hot Encoding</a:t>
            </a:r>
          </a:p>
          <a:p>
            <a:pPr algn="just" marL="453390" indent="-226695" lvl="1">
              <a:lnSpc>
                <a:spcPts val="3150"/>
              </a:lnSpc>
              <a:buFont typeface="Arial"/>
              <a:buChar char="•"/>
            </a:pPr>
            <a:r>
              <a:rPr lang="en-US" sz="2100" spc="102">
                <a:solidFill>
                  <a:srgbClr val="290606"/>
                </a:solidFill>
                <a:latin typeface="Telegraf"/>
                <a:ea typeface="Telegraf"/>
                <a:cs typeface="Telegraf"/>
                <a:sym typeface="Telegraf"/>
              </a:rPr>
              <a:t>Data dibagi menjadi data training (80%) dan testing (20%)</a:t>
            </a:r>
          </a:p>
          <a:p>
            <a:pPr algn="just" marL="453390" indent="-226695" lvl="1">
              <a:lnSpc>
                <a:spcPts val="3150"/>
              </a:lnSpc>
              <a:buFont typeface="Arial"/>
              <a:buChar char="•"/>
            </a:pPr>
            <a:r>
              <a:rPr lang="en-US" sz="2100" spc="102">
                <a:solidFill>
                  <a:srgbClr val="290606"/>
                </a:solidFill>
                <a:latin typeface="Telegraf"/>
                <a:ea typeface="Telegraf"/>
                <a:cs typeface="Telegraf"/>
                <a:sym typeface="Telegraf"/>
              </a:rPr>
              <a:t>Fitur numerik distandarisasi menggunakan StandardScaler</a:t>
            </a:r>
          </a:p>
          <a:p>
            <a:pPr algn="just" marL="453390" indent="-226695" lvl="1">
              <a:lnSpc>
                <a:spcPts val="3150"/>
              </a:lnSpc>
              <a:buFont typeface="Arial"/>
              <a:buChar char="•"/>
            </a:pPr>
            <a:r>
              <a:rPr lang="en-US" sz="2100" spc="102">
                <a:solidFill>
                  <a:srgbClr val="290606"/>
                </a:solidFill>
                <a:latin typeface="Telegraf"/>
                <a:ea typeface="Telegraf"/>
                <a:cs typeface="Telegraf"/>
                <a:sym typeface="Telegraf"/>
              </a:rPr>
              <a:t>Fitur yang tidak relevan seperti ID telah dihapus sebelumnya dan fitur age_group dan income_bin yang dibuat untuk keperluan EDA juga dihapus.</a:t>
            </a:r>
          </a:p>
        </p:txBody>
      </p:sp>
      <p:sp>
        <p:nvSpPr>
          <p:cNvPr name="TextBox 3" id="3"/>
          <p:cNvSpPr txBox="true"/>
          <p:nvPr/>
        </p:nvSpPr>
        <p:spPr>
          <a:xfrm rot="0">
            <a:off x="1028700" y="265875"/>
            <a:ext cx="10423498" cy="1516126"/>
          </a:xfrm>
          <a:prstGeom prst="rect">
            <a:avLst/>
          </a:prstGeom>
        </p:spPr>
        <p:txBody>
          <a:bodyPr anchor="t" rtlCol="false" tIns="0" lIns="0" bIns="0" rIns="0">
            <a:spAutoFit/>
          </a:bodyPr>
          <a:lstStyle/>
          <a:p>
            <a:pPr algn="l">
              <a:lnSpc>
                <a:spcPts val="5411"/>
              </a:lnSpc>
            </a:pPr>
            <a:r>
              <a:rPr lang="en-US" sz="5411" spc="265">
                <a:solidFill>
                  <a:srgbClr val="290606"/>
                </a:solidFill>
                <a:latin typeface="Cheddar"/>
                <a:ea typeface="Cheddar"/>
                <a:cs typeface="Cheddar"/>
                <a:sym typeface="Cheddar"/>
              </a:rPr>
              <a:t>PREPROCESSING: TRAIN-TEST SPLIT, ENCODING &amp; SCALING</a:t>
            </a:r>
          </a:p>
        </p:txBody>
      </p:sp>
      <p:sp>
        <p:nvSpPr>
          <p:cNvPr name="TextBox 4" id="4"/>
          <p:cNvSpPr txBox="true"/>
          <p:nvPr/>
        </p:nvSpPr>
        <p:spPr>
          <a:xfrm rot="0">
            <a:off x="1362961" y="2322091"/>
            <a:ext cx="7397051" cy="666750"/>
          </a:xfrm>
          <a:prstGeom prst="rect">
            <a:avLst/>
          </a:prstGeom>
        </p:spPr>
        <p:txBody>
          <a:bodyPr anchor="t" rtlCol="false" tIns="0" lIns="0" bIns="0" rIns="0">
            <a:spAutoFit/>
          </a:bodyPr>
          <a:lstStyle/>
          <a:p>
            <a:pPr algn="l">
              <a:lnSpc>
                <a:spcPts val="2520"/>
              </a:lnSpc>
            </a:pPr>
            <a:r>
              <a:rPr lang="en-US" sz="2100" spc="102">
                <a:solidFill>
                  <a:srgbClr val="290606"/>
                </a:solidFill>
                <a:latin typeface="Telegraf"/>
                <a:ea typeface="Telegraf"/>
                <a:cs typeface="Telegraf"/>
                <a:sym typeface="Telegraf"/>
              </a:rPr>
              <a:t>Langkah-langkah preprocessing yang dilakukan:</a:t>
            </a:r>
          </a:p>
          <a:p>
            <a:pPr algn="l">
              <a:lnSpc>
                <a:spcPts val="2520"/>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360116"/>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MODELING OVERVIEW</a:t>
            </a:r>
          </a:p>
        </p:txBody>
      </p:sp>
      <p:grpSp>
        <p:nvGrpSpPr>
          <p:cNvPr name="Group 3" id="3"/>
          <p:cNvGrpSpPr/>
          <p:nvPr/>
        </p:nvGrpSpPr>
        <p:grpSpPr>
          <a:xfrm rot="0">
            <a:off x="1820991" y="2909528"/>
            <a:ext cx="4561929" cy="5298426"/>
            <a:chOff x="0" y="0"/>
            <a:chExt cx="1235036" cy="1434426"/>
          </a:xfrm>
        </p:grpSpPr>
        <p:sp>
          <p:nvSpPr>
            <p:cNvPr name="Freeform 4" id="4"/>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02B676"/>
            </a:solidFill>
          </p:spPr>
        </p:sp>
        <p:sp>
          <p:nvSpPr>
            <p:cNvPr name="TextBox 5" id="5"/>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6" id="6"/>
          <p:cNvGrpSpPr/>
          <p:nvPr/>
        </p:nvGrpSpPr>
        <p:grpSpPr>
          <a:xfrm rot="0">
            <a:off x="6806017" y="2909528"/>
            <a:ext cx="4561929" cy="5298426"/>
            <a:chOff x="0" y="0"/>
            <a:chExt cx="1235036" cy="1434426"/>
          </a:xfrm>
        </p:grpSpPr>
        <p:sp>
          <p:nvSpPr>
            <p:cNvPr name="Freeform 7" id="7"/>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7562B"/>
            </a:solidFill>
          </p:spPr>
        </p:sp>
        <p:sp>
          <p:nvSpPr>
            <p:cNvPr name="TextBox 8" id="8"/>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9" id="9"/>
          <p:cNvGrpSpPr/>
          <p:nvPr/>
        </p:nvGrpSpPr>
        <p:grpSpPr>
          <a:xfrm rot="0">
            <a:off x="11794040" y="2909528"/>
            <a:ext cx="4561929" cy="5298426"/>
            <a:chOff x="0" y="0"/>
            <a:chExt cx="1235036" cy="1434426"/>
          </a:xfrm>
        </p:grpSpPr>
        <p:sp>
          <p:nvSpPr>
            <p:cNvPr name="Freeform 10" id="10"/>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EC801"/>
            </a:solidFill>
          </p:spPr>
        </p:sp>
        <p:sp>
          <p:nvSpPr>
            <p:cNvPr name="TextBox 11" id="11"/>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12" id="12"/>
          <p:cNvGrpSpPr/>
          <p:nvPr/>
        </p:nvGrpSpPr>
        <p:grpSpPr>
          <a:xfrm rot="0">
            <a:off x="1932030" y="3014275"/>
            <a:ext cx="4561929" cy="5298426"/>
            <a:chOff x="0" y="0"/>
            <a:chExt cx="1235036" cy="1434426"/>
          </a:xfrm>
        </p:grpSpPr>
        <p:sp>
          <p:nvSpPr>
            <p:cNvPr name="Freeform 13" id="13"/>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14" id="14"/>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15" id="15"/>
          <p:cNvSpPr txBox="true"/>
          <p:nvPr/>
        </p:nvSpPr>
        <p:spPr>
          <a:xfrm rot="0">
            <a:off x="2111974" y="3368801"/>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LOGISTIC REGRESSION</a:t>
            </a:r>
          </a:p>
        </p:txBody>
      </p:sp>
      <p:grpSp>
        <p:nvGrpSpPr>
          <p:cNvPr name="Group 16" id="16"/>
          <p:cNvGrpSpPr/>
          <p:nvPr/>
        </p:nvGrpSpPr>
        <p:grpSpPr>
          <a:xfrm rot="0">
            <a:off x="6917056" y="3014275"/>
            <a:ext cx="4561929" cy="5298426"/>
            <a:chOff x="0" y="0"/>
            <a:chExt cx="1235036" cy="1434426"/>
          </a:xfrm>
        </p:grpSpPr>
        <p:sp>
          <p:nvSpPr>
            <p:cNvPr name="Freeform 17" id="17"/>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18" id="18"/>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19" id="19"/>
          <p:cNvSpPr txBox="true"/>
          <p:nvPr/>
        </p:nvSpPr>
        <p:spPr>
          <a:xfrm rot="0">
            <a:off x="7117699" y="3368801"/>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RANDOM FOREST</a:t>
            </a:r>
          </a:p>
        </p:txBody>
      </p:sp>
      <p:grpSp>
        <p:nvGrpSpPr>
          <p:cNvPr name="Group 20" id="20"/>
          <p:cNvGrpSpPr/>
          <p:nvPr/>
        </p:nvGrpSpPr>
        <p:grpSpPr>
          <a:xfrm rot="0">
            <a:off x="11905080" y="3014275"/>
            <a:ext cx="4561929" cy="5298426"/>
            <a:chOff x="0" y="0"/>
            <a:chExt cx="1235036" cy="1434426"/>
          </a:xfrm>
        </p:grpSpPr>
        <p:sp>
          <p:nvSpPr>
            <p:cNvPr name="Freeform 21" id="21"/>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22" id="22"/>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23" id="23"/>
          <p:cNvSpPr txBox="true"/>
          <p:nvPr/>
        </p:nvSpPr>
        <p:spPr>
          <a:xfrm rot="0">
            <a:off x="12098110" y="3368801"/>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XGBOOST</a:t>
            </a:r>
          </a:p>
        </p:txBody>
      </p:sp>
      <p:sp>
        <p:nvSpPr>
          <p:cNvPr name="TextBox 24" id="24"/>
          <p:cNvSpPr txBox="true"/>
          <p:nvPr/>
        </p:nvSpPr>
        <p:spPr>
          <a:xfrm rot="0">
            <a:off x="2207224" y="4163035"/>
            <a:ext cx="3884418" cy="3793490"/>
          </a:xfrm>
          <a:prstGeom prst="rect">
            <a:avLst/>
          </a:prstGeom>
        </p:spPr>
        <p:txBody>
          <a:bodyPr anchor="t" rtlCol="false" tIns="0" lIns="0" bIns="0" rIns="0">
            <a:spAutoFit/>
          </a:bodyPr>
          <a:lstStyle/>
          <a:p>
            <a:pPr algn="l">
              <a:lnSpc>
                <a:spcPts val="2940"/>
              </a:lnSpc>
            </a:pPr>
            <a:r>
              <a:rPr lang="en-US" sz="2100">
                <a:solidFill>
                  <a:srgbClr val="290606"/>
                </a:solidFill>
                <a:latin typeface="Telegraf"/>
                <a:ea typeface="Telegraf"/>
                <a:cs typeface="Telegraf"/>
                <a:sym typeface="Telegraf"/>
              </a:rPr>
              <a:t>M</a:t>
            </a:r>
            <a:r>
              <a:rPr lang="en-US" sz="2100">
                <a:solidFill>
                  <a:srgbClr val="290606"/>
                </a:solidFill>
                <a:latin typeface="Telegraf"/>
                <a:ea typeface="Telegraf"/>
                <a:cs typeface="Telegraf"/>
                <a:sym typeface="Telegraf"/>
              </a:rPr>
              <a:t>odel linier yang sangat interpretatif dan cepat dilatih. </a:t>
            </a:r>
            <a:r>
              <a:rPr lang="en-US" b="true" sz="2100">
                <a:solidFill>
                  <a:srgbClr val="290606"/>
                </a:solidFill>
                <a:latin typeface="Telegraf Bold"/>
                <a:ea typeface="Telegraf Bold"/>
                <a:cs typeface="Telegraf Bold"/>
                <a:sym typeface="Telegraf Bold"/>
              </a:rPr>
              <a:t>Alasan pemilihan:</a:t>
            </a:r>
          </a:p>
          <a:p>
            <a:pPr algn="l" marL="453390" indent="-226695" lvl="1">
              <a:lnSpc>
                <a:spcPts val="2940"/>
              </a:lnSpc>
              <a:buFont typeface="Arial"/>
              <a:buChar char="•"/>
            </a:pPr>
            <a:r>
              <a:rPr lang="en-US" sz="2100">
                <a:solidFill>
                  <a:srgbClr val="290606"/>
                </a:solidFill>
                <a:latin typeface="Telegraf"/>
                <a:ea typeface="Telegraf"/>
                <a:cs typeface="Telegraf"/>
                <a:sym typeface="Telegraf"/>
              </a:rPr>
              <a:t>Cocok untuk baseline model klasifikasi.</a:t>
            </a:r>
          </a:p>
          <a:p>
            <a:pPr algn="l" marL="453390" indent="-226695" lvl="1">
              <a:lnSpc>
                <a:spcPts val="2940"/>
              </a:lnSpc>
              <a:buFont typeface="Arial"/>
              <a:buChar char="•"/>
            </a:pPr>
            <a:r>
              <a:rPr lang="en-US" sz="2100">
                <a:solidFill>
                  <a:srgbClr val="290606"/>
                </a:solidFill>
                <a:latin typeface="Telegraf"/>
                <a:ea typeface="Telegraf"/>
                <a:cs typeface="Telegraf"/>
                <a:sym typeface="Telegraf"/>
              </a:rPr>
              <a:t>Memberikan probabilitas prediksi.</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Sering digunakan untuk interpretasi hubungan antar fitur dan target.</a:t>
            </a:r>
          </a:p>
        </p:txBody>
      </p:sp>
      <p:sp>
        <p:nvSpPr>
          <p:cNvPr name="TextBox 25" id="25"/>
          <p:cNvSpPr txBox="true"/>
          <p:nvPr/>
        </p:nvSpPr>
        <p:spPr>
          <a:xfrm rot="0">
            <a:off x="7117699" y="4172560"/>
            <a:ext cx="4160643" cy="3525520"/>
          </a:xfrm>
          <a:prstGeom prst="rect">
            <a:avLst/>
          </a:prstGeom>
        </p:spPr>
        <p:txBody>
          <a:bodyPr anchor="t" rtlCol="false" tIns="0" lIns="0" bIns="0" rIns="0">
            <a:spAutoFit/>
          </a:bodyPr>
          <a:lstStyle/>
          <a:p>
            <a:pPr algn="l">
              <a:lnSpc>
                <a:spcPts val="3079"/>
              </a:lnSpc>
            </a:pPr>
            <a:r>
              <a:rPr lang="en-US" sz="2199">
                <a:solidFill>
                  <a:srgbClr val="290606"/>
                </a:solidFill>
                <a:latin typeface="Telegraf"/>
                <a:ea typeface="Telegraf"/>
                <a:cs typeface="Telegraf"/>
                <a:sym typeface="Telegraf"/>
              </a:rPr>
              <a:t>Mod</a:t>
            </a:r>
            <a:r>
              <a:rPr lang="en-US" sz="2199">
                <a:solidFill>
                  <a:srgbClr val="290606"/>
                </a:solidFill>
                <a:latin typeface="Telegraf"/>
                <a:ea typeface="Telegraf"/>
                <a:cs typeface="Telegraf"/>
                <a:sym typeface="Telegraf"/>
              </a:rPr>
              <a:t>el ensemble berbasis decision tree.</a:t>
            </a:r>
          </a:p>
          <a:p>
            <a:pPr algn="l">
              <a:lnSpc>
                <a:spcPts val="3079"/>
              </a:lnSpc>
            </a:pPr>
            <a:r>
              <a:rPr lang="en-US" b="true" sz="2199">
                <a:solidFill>
                  <a:srgbClr val="290606"/>
                </a:solidFill>
                <a:latin typeface="Telegraf Bold"/>
                <a:ea typeface="Telegraf Bold"/>
                <a:cs typeface="Telegraf Bold"/>
                <a:sym typeface="Telegraf Bold"/>
              </a:rPr>
              <a:t>Alasan pemilihan:</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Menangani data yang kompleks dan non-linier.</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Tahan terhadap overfitting.</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Dapat mengukur pentingnya fitur (feature importance).</a:t>
            </a:r>
          </a:p>
        </p:txBody>
      </p:sp>
      <p:sp>
        <p:nvSpPr>
          <p:cNvPr name="TextBox 26" id="26"/>
          <p:cNvSpPr txBox="true"/>
          <p:nvPr/>
        </p:nvSpPr>
        <p:spPr>
          <a:xfrm rot="0">
            <a:off x="12012385" y="4172560"/>
            <a:ext cx="4246368" cy="3916045"/>
          </a:xfrm>
          <a:prstGeom prst="rect">
            <a:avLst/>
          </a:prstGeom>
        </p:spPr>
        <p:txBody>
          <a:bodyPr anchor="t" rtlCol="false" tIns="0" lIns="0" bIns="0" rIns="0">
            <a:spAutoFit/>
          </a:bodyPr>
          <a:lstStyle/>
          <a:p>
            <a:pPr algn="l">
              <a:lnSpc>
                <a:spcPts val="3079"/>
              </a:lnSpc>
            </a:pPr>
            <a:r>
              <a:rPr lang="en-US" sz="2199">
                <a:solidFill>
                  <a:srgbClr val="290606"/>
                </a:solidFill>
                <a:latin typeface="Telegraf"/>
                <a:ea typeface="Telegraf"/>
                <a:cs typeface="Telegraf"/>
                <a:sym typeface="Telegraf"/>
              </a:rPr>
              <a:t>Model bo</a:t>
            </a:r>
            <a:r>
              <a:rPr lang="en-US" sz="2199">
                <a:solidFill>
                  <a:srgbClr val="290606"/>
                </a:solidFill>
                <a:latin typeface="Telegraf"/>
                <a:ea typeface="Telegraf"/>
                <a:cs typeface="Telegraf"/>
                <a:sym typeface="Telegraf"/>
              </a:rPr>
              <a:t>osting yang sangat kuat dan populer.</a:t>
            </a:r>
          </a:p>
          <a:p>
            <a:pPr algn="l">
              <a:lnSpc>
                <a:spcPts val="3079"/>
              </a:lnSpc>
            </a:pPr>
            <a:r>
              <a:rPr lang="en-US" b="true" sz="2199">
                <a:solidFill>
                  <a:srgbClr val="290606"/>
                </a:solidFill>
                <a:latin typeface="Telegraf Bold"/>
                <a:ea typeface="Telegraf Bold"/>
                <a:cs typeface="Telegraf Bold"/>
                <a:sym typeface="Telegraf Bold"/>
              </a:rPr>
              <a:t>Alasan pemilihan:</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Kinerja tinggi dan efisien.</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Baik untuk menangani data tidak seimbang (menggunakan scale_pos_weight).</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Mendukung tuning parameter secara fleksibel.</a:t>
            </a:r>
          </a:p>
        </p:txBody>
      </p:sp>
      <p:sp>
        <p:nvSpPr>
          <p:cNvPr name="TextBox 27" id="27"/>
          <p:cNvSpPr txBox="true"/>
          <p:nvPr/>
        </p:nvSpPr>
        <p:spPr>
          <a:xfrm rot="0">
            <a:off x="1028700" y="1490814"/>
            <a:ext cx="12294588" cy="934084"/>
          </a:xfrm>
          <a:prstGeom prst="rect">
            <a:avLst/>
          </a:prstGeom>
        </p:spPr>
        <p:txBody>
          <a:bodyPr anchor="t" rtlCol="false" tIns="0" lIns="0" bIns="0" rIns="0">
            <a:spAutoFit/>
          </a:bodyPr>
          <a:lstStyle/>
          <a:p>
            <a:pPr algn="l">
              <a:lnSpc>
                <a:spcPts val="3640"/>
              </a:lnSpc>
            </a:pPr>
            <a:r>
              <a:rPr lang="en-US" b="true" sz="2600">
                <a:solidFill>
                  <a:srgbClr val="290606"/>
                </a:solidFill>
                <a:latin typeface="Telegraf Bold"/>
                <a:ea typeface="Telegraf Bold"/>
                <a:cs typeface="Telegraf Bold"/>
                <a:sym typeface="Telegraf Bold"/>
              </a:rPr>
              <a:t>Untuk membandingkan performa prediksi kelayakan kredit, saya menggunakan tiga algoritma klasifikasi:</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1640390" y="1433265"/>
            <a:ext cx="5485393" cy="4175461"/>
            <a:chOff x="0" y="0"/>
            <a:chExt cx="1063648" cy="809645"/>
          </a:xfrm>
        </p:grpSpPr>
        <p:sp>
          <p:nvSpPr>
            <p:cNvPr name="Freeform 3" id="3"/>
            <p:cNvSpPr/>
            <p:nvPr/>
          </p:nvSpPr>
          <p:spPr>
            <a:xfrm flipH="false" flipV="false" rot="0">
              <a:off x="0" y="0"/>
              <a:ext cx="1063648" cy="809645"/>
            </a:xfrm>
            <a:custGeom>
              <a:avLst/>
              <a:gdLst/>
              <a:ahLst/>
              <a:cxnLst/>
              <a:rect r="r" b="b" t="t" l="l"/>
              <a:pathLst>
                <a:path h="809645" w="1063648">
                  <a:moveTo>
                    <a:pt x="71980" y="0"/>
                  </a:moveTo>
                  <a:lnTo>
                    <a:pt x="991668" y="0"/>
                  </a:lnTo>
                  <a:cubicBezTo>
                    <a:pt x="1010758" y="0"/>
                    <a:pt x="1029067" y="7584"/>
                    <a:pt x="1042565" y="21082"/>
                  </a:cubicBezTo>
                  <a:cubicBezTo>
                    <a:pt x="1056064" y="34581"/>
                    <a:pt x="1063648" y="52890"/>
                    <a:pt x="1063648" y="71980"/>
                  </a:cubicBezTo>
                  <a:lnTo>
                    <a:pt x="1063648" y="737665"/>
                  </a:lnTo>
                  <a:cubicBezTo>
                    <a:pt x="1063648" y="756755"/>
                    <a:pt x="1056064" y="775064"/>
                    <a:pt x="1042565" y="788562"/>
                  </a:cubicBezTo>
                  <a:cubicBezTo>
                    <a:pt x="1029067" y="802061"/>
                    <a:pt x="1010758" y="809645"/>
                    <a:pt x="991668" y="809645"/>
                  </a:cubicBezTo>
                  <a:lnTo>
                    <a:pt x="71980" y="809645"/>
                  </a:lnTo>
                  <a:cubicBezTo>
                    <a:pt x="52890" y="809645"/>
                    <a:pt x="34581" y="802061"/>
                    <a:pt x="21082" y="788562"/>
                  </a:cubicBezTo>
                  <a:cubicBezTo>
                    <a:pt x="7584" y="775064"/>
                    <a:pt x="0" y="756755"/>
                    <a:pt x="0" y="737665"/>
                  </a:cubicBezTo>
                  <a:lnTo>
                    <a:pt x="0" y="71980"/>
                  </a:lnTo>
                  <a:cubicBezTo>
                    <a:pt x="0" y="52890"/>
                    <a:pt x="7584" y="34581"/>
                    <a:pt x="21082" y="21082"/>
                  </a:cubicBezTo>
                  <a:cubicBezTo>
                    <a:pt x="34581" y="7584"/>
                    <a:pt x="52890" y="0"/>
                    <a:pt x="71980" y="0"/>
                  </a:cubicBezTo>
                  <a:close/>
                </a:path>
              </a:pathLst>
            </a:custGeom>
            <a:solidFill>
              <a:srgbClr val="FEC801"/>
            </a:solidFill>
          </p:spPr>
        </p:sp>
        <p:sp>
          <p:nvSpPr>
            <p:cNvPr name="TextBox 4" id="4"/>
            <p:cNvSpPr txBox="true"/>
            <p:nvPr/>
          </p:nvSpPr>
          <p:spPr>
            <a:xfrm>
              <a:off x="0" y="9525"/>
              <a:ext cx="1063648" cy="800120"/>
            </a:xfrm>
            <a:prstGeom prst="rect">
              <a:avLst/>
            </a:prstGeom>
          </p:spPr>
          <p:txBody>
            <a:bodyPr anchor="ctr" rtlCol="false" tIns="50800" lIns="50800" bIns="50800" rIns="50800"/>
            <a:lstStyle/>
            <a:p>
              <a:pPr algn="ctr">
                <a:lnSpc>
                  <a:spcPts val="2200"/>
                </a:lnSpc>
              </a:pPr>
            </a:p>
          </p:txBody>
        </p:sp>
      </p:grpSp>
      <p:grpSp>
        <p:nvGrpSpPr>
          <p:cNvPr name="Group 5" id="5"/>
          <p:cNvGrpSpPr/>
          <p:nvPr/>
        </p:nvGrpSpPr>
        <p:grpSpPr>
          <a:xfrm rot="0">
            <a:off x="11773907" y="1524634"/>
            <a:ext cx="5485393" cy="4168888"/>
            <a:chOff x="0" y="0"/>
            <a:chExt cx="1063648" cy="808370"/>
          </a:xfrm>
        </p:grpSpPr>
        <p:sp>
          <p:nvSpPr>
            <p:cNvPr name="Freeform 6" id="6"/>
            <p:cNvSpPr/>
            <p:nvPr/>
          </p:nvSpPr>
          <p:spPr>
            <a:xfrm flipH="false" flipV="false" rot="0">
              <a:off x="0" y="0"/>
              <a:ext cx="1063648" cy="808370"/>
            </a:xfrm>
            <a:custGeom>
              <a:avLst/>
              <a:gdLst/>
              <a:ahLst/>
              <a:cxnLst/>
              <a:rect r="r" b="b" t="t" l="l"/>
              <a:pathLst>
                <a:path h="808370" w="1063648">
                  <a:moveTo>
                    <a:pt x="71980" y="0"/>
                  </a:moveTo>
                  <a:lnTo>
                    <a:pt x="991668" y="0"/>
                  </a:lnTo>
                  <a:cubicBezTo>
                    <a:pt x="1010758" y="0"/>
                    <a:pt x="1029067" y="7584"/>
                    <a:pt x="1042565" y="21082"/>
                  </a:cubicBezTo>
                  <a:cubicBezTo>
                    <a:pt x="1056064" y="34581"/>
                    <a:pt x="1063648" y="52890"/>
                    <a:pt x="1063648" y="71980"/>
                  </a:cubicBezTo>
                  <a:lnTo>
                    <a:pt x="1063648" y="736390"/>
                  </a:lnTo>
                  <a:cubicBezTo>
                    <a:pt x="1063648" y="755481"/>
                    <a:pt x="1056064" y="773789"/>
                    <a:pt x="1042565" y="787288"/>
                  </a:cubicBezTo>
                  <a:cubicBezTo>
                    <a:pt x="1029067" y="800787"/>
                    <a:pt x="1010758" y="808370"/>
                    <a:pt x="991668" y="808370"/>
                  </a:cubicBezTo>
                  <a:lnTo>
                    <a:pt x="71980" y="808370"/>
                  </a:lnTo>
                  <a:cubicBezTo>
                    <a:pt x="52890" y="808370"/>
                    <a:pt x="34581" y="800787"/>
                    <a:pt x="21082" y="787288"/>
                  </a:cubicBezTo>
                  <a:cubicBezTo>
                    <a:pt x="7584" y="773789"/>
                    <a:pt x="0" y="755481"/>
                    <a:pt x="0" y="736390"/>
                  </a:cubicBezTo>
                  <a:lnTo>
                    <a:pt x="0" y="71980"/>
                  </a:lnTo>
                  <a:cubicBezTo>
                    <a:pt x="0" y="52890"/>
                    <a:pt x="7584" y="34581"/>
                    <a:pt x="21082" y="21082"/>
                  </a:cubicBezTo>
                  <a:cubicBezTo>
                    <a:pt x="34581" y="7584"/>
                    <a:pt x="52890" y="0"/>
                    <a:pt x="71980" y="0"/>
                  </a:cubicBezTo>
                  <a:close/>
                </a:path>
              </a:pathLst>
            </a:custGeom>
            <a:solidFill>
              <a:srgbClr val="FFFFFF"/>
            </a:solidFill>
          </p:spPr>
        </p:sp>
        <p:sp>
          <p:nvSpPr>
            <p:cNvPr name="TextBox 7" id="7"/>
            <p:cNvSpPr txBox="true"/>
            <p:nvPr/>
          </p:nvSpPr>
          <p:spPr>
            <a:xfrm>
              <a:off x="0" y="9525"/>
              <a:ext cx="1063648" cy="798845"/>
            </a:xfrm>
            <a:prstGeom prst="rect">
              <a:avLst/>
            </a:prstGeom>
          </p:spPr>
          <p:txBody>
            <a:bodyPr anchor="ctr" rtlCol="false" tIns="50800" lIns="50800" bIns="50800" rIns="50800"/>
            <a:lstStyle/>
            <a:p>
              <a:pPr algn="ctr">
                <a:lnSpc>
                  <a:spcPts val="2200"/>
                </a:lnSpc>
              </a:pPr>
            </a:p>
          </p:txBody>
        </p:sp>
      </p:grpSp>
      <p:graphicFrame>
        <p:nvGraphicFramePr>
          <p:cNvPr name="Table 8" id="8"/>
          <p:cNvGraphicFramePr>
            <a:graphicFrameLocks noGrp="true"/>
          </p:cNvGraphicFramePr>
          <p:nvPr/>
        </p:nvGraphicFramePr>
        <p:xfrm>
          <a:off x="1028700" y="1420874"/>
          <a:ext cx="10382521" cy="8545297"/>
        </p:xfrm>
        <a:graphic>
          <a:graphicData uri="http://schemas.openxmlformats.org/drawingml/2006/table">
            <a:tbl>
              <a:tblPr/>
              <a:tblGrid>
                <a:gridCol w="1499419"/>
                <a:gridCol w="1556940"/>
                <a:gridCol w="1360446"/>
                <a:gridCol w="1394618"/>
                <a:gridCol w="1119416"/>
                <a:gridCol w="1343662"/>
                <a:gridCol w="1117261"/>
                <a:gridCol w="990760"/>
              </a:tblGrid>
              <a:tr h="792738">
                <a:tc rowSpan="2">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Model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rowSpan="2">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Accuracy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gridSpan="3">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Approved (1)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hMerge="true">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Approved (1)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hMerge="true">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Approved (1)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gridSpan="3">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Rejected (0)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hMerge="true">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Rejected (0)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hMerge="true">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Rejected (0)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033307">
                <a:tc vMerge="true">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Model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vMerge="true">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Accuracy</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Precision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Recall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F1 score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Precision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Recall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c>
                  <a:txBody>
                    <a:bodyPr anchor="t" rtlCol="false"/>
                    <a:lstStyle/>
                    <a:p>
                      <a:pPr algn="ctr">
                        <a:lnSpc>
                          <a:spcPts val="2239"/>
                        </a:lnSpc>
                        <a:defRPr/>
                      </a:pPr>
                      <a:r>
                        <a:rPr lang="en-US" sz="1599" b="true">
                          <a:solidFill>
                            <a:srgbClr val="000000"/>
                          </a:solidFill>
                          <a:latin typeface="Telegraf Bold"/>
                          <a:ea typeface="Telegraf Bold"/>
                          <a:cs typeface="Telegraf Bold"/>
                          <a:sym typeface="Telegraf Bold"/>
                        </a:rPr>
                        <a:t>F1 score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EBCD"/>
                    </a:solidFill>
                  </a:tcPr>
                </a:tc>
              </a:tr>
              <a:tr h="1571851">
                <a:tc>
                  <a:txBody>
                    <a:bodyPr anchor="t" rtlCol="false"/>
                    <a:lstStyle/>
                    <a:p>
                      <a:pPr algn="l">
                        <a:lnSpc>
                          <a:spcPts val="2239"/>
                        </a:lnSpc>
                        <a:defRPr/>
                      </a:pPr>
                      <a:r>
                        <a:rPr lang="en-US" sz="1599">
                          <a:solidFill>
                            <a:srgbClr val="000000"/>
                          </a:solidFill>
                          <a:latin typeface="Telegraf"/>
                          <a:ea typeface="Telegraf"/>
                          <a:cs typeface="Telegraf"/>
                          <a:sym typeface="Telegraf"/>
                        </a:rPr>
                        <a:t>Logistic Regression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0.60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0.61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0.73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0.16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0.55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0.24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3307">
                <a:tc>
                  <a:txBody>
                    <a:bodyPr anchor="t" rtlCol="false"/>
                    <a:lstStyle/>
                    <a:p>
                      <a:pPr algn="l">
                        <a:lnSpc>
                          <a:spcPts val="2239"/>
                        </a:lnSpc>
                        <a:defRPr/>
                      </a:pPr>
                      <a:r>
                        <a:rPr lang="en-US" sz="1599">
                          <a:solidFill>
                            <a:srgbClr val="000000"/>
                          </a:solidFill>
                          <a:latin typeface="Telegraf"/>
                          <a:ea typeface="Telegraf"/>
                          <a:cs typeface="Telegraf"/>
                          <a:sym typeface="Telegraf"/>
                        </a:rPr>
                        <a:t>LogReg (Tuned)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0.74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0.89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0.81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0.85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0.15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0.24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0.18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3307">
                <a:tc>
                  <a:txBody>
                    <a:bodyPr anchor="t" rtlCol="false"/>
                    <a:lstStyle/>
                    <a:p>
                      <a:pPr algn="l">
                        <a:lnSpc>
                          <a:spcPts val="2239"/>
                        </a:lnSpc>
                        <a:defRPr/>
                      </a:pPr>
                      <a:r>
                        <a:rPr lang="en-US" sz="1599">
                          <a:solidFill>
                            <a:srgbClr val="000000"/>
                          </a:solidFill>
                          <a:latin typeface="Telegraf"/>
                          <a:ea typeface="Telegraf"/>
                          <a:cs typeface="Telegraf"/>
                          <a:sym typeface="Telegraf"/>
                        </a:rPr>
                        <a:t>Random Forest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0.89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0.62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0.24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0.35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23739">
                <a:tc>
                  <a:txBody>
                    <a:bodyPr anchor="t" rtlCol="false"/>
                    <a:lstStyle/>
                    <a:p>
                      <a:pPr algn="l">
                        <a:lnSpc>
                          <a:spcPts val="2239"/>
                        </a:lnSpc>
                        <a:defRPr/>
                      </a:pPr>
                      <a:r>
                        <a:rPr lang="en-US" sz="1599">
                          <a:solidFill>
                            <a:srgbClr val="000000"/>
                          </a:solidFill>
                          <a:latin typeface="Telegraf"/>
                          <a:ea typeface="Telegraf"/>
                          <a:cs typeface="Telegraf"/>
                          <a:sym typeface="Telegraf"/>
                        </a:rPr>
                        <a:t>RF (Tuned)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CC0DF"/>
                    </a:solidFill>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0.88</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CC0DF"/>
                    </a:solidFill>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CC0DF"/>
                    </a:solidFill>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CC0DF"/>
                    </a:solidFill>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CC0DF"/>
                    </a:solidFill>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0.51</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CC0DF"/>
                    </a:solidFill>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0.36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CC0DF"/>
                    </a:solidFill>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0.42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0CC0DF"/>
                    </a:solidFill>
                  </a:tcPr>
                </a:tc>
              </a:tr>
              <a:tr h="1023739">
                <a:tc>
                  <a:txBody>
                    <a:bodyPr anchor="t" rtlCol="false"/>
                    <a:lstStyle/>
                    <a:p>
                      <a:pPr algn="l">
                        <a:lnSpc>
                          <a:spcPts val="2239"/>
                        </a:lnSpc>
                        <a:defRPr/>
                      </a:pPr>
                      <a:r>
                        <a:rPr lang="en-US" sz="1599">
                          <a:solidFill>
                            <a:srgbClr val="000000"/>
                          </a:solidFill>
                          <a:latin typeface="Telegraf"/>
                          <a:ea typeface="Telegraf"/>
                          <a:cs typeface="Telegraf"/>
                          <a:sym typeface="Telegraf"/>
                        </a:rPr>
                        <a:t>XGBoost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0.72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0.74</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0.83</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0.22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0.55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0.32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33307">
                <a:tc>
                  <a:txBody>
                    <a:bodyPr anchor="t" rtlCol="false"/>
                    <a:lstStyle/>
                    <a:p>
                      <a:pPr algn="l">
                        <a:lnSpc>
                          <a:spcPts val="2239"/>
                        </a:lnSpc>
                        <a:defRPr/>
                      </a:pPr>
                      <a:r>
                        <a:rPr lang="en-US" sz="1599">
                          <a:solidFill>
                            <a:srgbClr val="000000"/>
                          </a:solidFill>
                          <a:latin typeface="Telegraf"/>
                          <a:ea typeface="Telegraf"/>
                          <a:cs typeface="Telegraf"/>
                          <a:sym typeface="Telegraf"/>
                        </a:rPr>
                        <a:t>XGB (Tuned)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0.86</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0.89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0.92</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0.29</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0.15</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239"/>
                        </a:lnSpc>
                        <a:defRPr/>
                      </a:pPr>
                      <a:r>
                        <a:rPr lang="en-US" sz="1599">
                          <a:solidFill>
                            <a:srgbClr val="000000"/>
                          </a:solidFill>
                          <a:latin typeface="Telegraf"/>
                          <a:ea typeface="Telegraf"/>
                          <a:cs typeface="Telegraf"/>
                          <a:sym typeface="Telegraf"/>
                        </a:rPr>
                        <a:t>0.20</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9" id="9"/>
          <p:cNvSpPr txBox="true"/>
          <p:nvPr/>
        </p:nvSpPr>
        <p:spPr>
          <a:xfrm rot="0">
            <a:off x="1028700" y="360116"/>
            <a:ext cx="669689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 EVALUATION</a:t>
            </a:r>
          </a:p>
        </p:txBody>
      </p:sp>
      <p:sp>
        <p:nvSpPr>
          <p:cNvPr name="TextBox 10" id="10"/>
          <p:cNvSpPr txBox="true"/>
          <p:nvPr/>
        </p:nvSpPr>
        <p:spPr>
          <a:xfrm rot="0">
            <a:off x="12015166" y="1617353"/>
            <a:ext cx="5002875" cy="423545"/>
          </a:xfrm>
          <a:prstGeom prst="rect">
            <a:avLst/>
          </a:prstGeom>
        </p:spPr>
        <p:txBody>
          <a:bodyPr anchor="t" rtlCol="false" tIns="0" lIns="0" bIns="0" rIns="0">
            <a:spAutoFit/>
          </a:bodyPr>
          <a:lstStyle/>
          <a:p>
            <a:pPr algn="ctr">
              <a:lnSpc>
                <a:spcPts val="2799"/>
              </a:lnSpc>
            </a:pPr>
            <a:r>
              <a:rPr lang="en-US" sz="2799">
                <a:solidFill>
                  <a:srgbClr val="290606"/>
                </a:solidFill>
                <a:latin typeface="Cheddar"/>
                <a:ea typeface="Cheddar"/>
                <a:cs typeface="Cheddar"/>
                <a:sym typeface="Cheddar"/>
              </a:rPr>
              <a:t>INSIGHT DARI EVALUASI MODEL</a:t>
            </a:r>
          </a:p>
        </p:txBody>
      </p:sp>
      <p:sp>
        <p:nvSpPr>
          <p:cNvPr name="TextBox 11" id="11"/>
          <p:cNvSpPr txBox="true"/>
          <p:nvPr/>
        </p:nvSpPr>
        <p:spPr>
          <a:xfrm rot="0">
            <a:off x="11905919" y="2159888"/>
            <a:ext cx="5221369" cy="3103626"/>
          </a:xfrm>
          <a:prstGeom prst="rect">
            <a:avLst/>
          </a:prstGeom>
        </p:spPr>
        <p:txBody>
          <a:bodyPr anchor="t" rtlCol="false" tIns="0" lIns="0" bIns="0" rIns="0">
            <a:spAutoFit/>
          </a:bodyPr>
          <a:lstStyle/>
          <a:p>
            <a:pPr algn="just">
              <a:lnSpc>
                <a:spcPts val="2772"/>
              </a:lnSpc>
            </a:pPr>
            <a:r>
              <a:rPr lang="en-US" sz="1800">
                <a:solidFill>
                  <a:srgbClr val="290606"/>
                </a:solidFill>
                <a:latin typeface="Arial"/>
                <a:ea typeface="Arial"/>
                <a:cs typeface="Arial"/>
                <a:sym typeface="Arial"/>
              </a:rPr>
              <a:t>Berdasarkan hasil evaluasi, model Random Forest (Tuned) menunjukkan performa paling optimal dan seimbang dalam memprediksi persetujuan kredit. Model ini mampu mengidentifikasi nasabah yang disetujui (approved) dengan sang</a:t>
            </a:r>
            <a:r>
              <a:rPr lang="en-US" sz="1800">
                <a:solidFill>
                  <a:srgbClr val="290606"/>
                </a:solidFill>
                <a:latin typeface="Arial"/>
                <a:ea typeface="Arial"/>
                <a:cs typeface="Arial"/>
                <a:sym typeface="Arial"/>
              </a:rPr>
              <a:t>at baik, terbukti dari nil</a:t>
            </a:r>
            <a:r>
              <a:rPr lang="en-US" sz="1800">
                <a:solidFill>
                  <a:srgbClr val="290606"/>
                </a:solidFill>
                <a:latin typeface="Arial"/>
                <a:ea typeface="Arial"/>
                <a:cs typeface="Arial"/>
                <a:sym typeface="Arial"/>
              </a:rPr>
              <a:t>ai recall 0.95 dan F1-score 0.94. Lebih lanjut, model ini juga lebih baik dibanding model lainnya dalam mengenali nasabah yang ditolak (rejected), dengan F1-score tertinggi sebesar 0.42.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9311234" y="1951990"/>
            <a:ext cx="7948066" cy="6182360"/>
          </a:xfrm>
          <a:prstGeom prst="rect">
            <a:avLst/>
          </a:prstGeom>
        </p:spPr>
        <p:txBody>
          <a:bodyPr anchor="t" rtlCol="false" tIns="0" lIns="0" bIns="0" rIns="0">
            <a:spAutoFit/>
          </a:bodyPr>
          <a:lstStyle/>
          <a:p>
            <a:pPr algn="l">
              <a:lnSpc>
                <a:spcPts val="4479"/>
              </a:lnSpc>
            </a:pPr>
            <a:r>
              <a:rPr lang="en-US" sz="2799" b="true">
                <a:solidFill>
                  <a:srgbClr val="290606"/>
                </a:solidFill>
                <a:latin typeface="Telegraf Medium"/>
                <a:ea typeface="Telegraf Medium"/>
                <a:cs typeface="Telegraf Medium"/>
                <a:sym typeface="Telegraf Medium"/>
              </a:rPr>
              <a:t>A. Introduction</a:t>
            </a:r>
          </a:p>
          <a:p>
            <a:pPr algn="l">
              <a:lnSpc>
                <a:spcPts val="4479"/>
              </a:lnSpc>
            </a:pPr>
            <a:r>
              <a:rPr lang="en-US" sz="2799" b="true">
                <a:solidFill>
                  <a:srgbClr val="290606"/>
                </a:solidFill>
                <a:latin typeface="Telegraf Medium"/>
                <a:ea typeface="Telegraf Medium"/>
                <a:cs typeface="Telegraf Medium"/>
                <a:sym typeface="Telegraf Medium"/>
              </a:rPr>
              <a:t>B. </a:t>
            </a:r>
            <a:r>
              <a:rPr lang="en-US" sz="2799" b="true">
                <a:solidFill>
                  <a:srgbClr val="290606"/>
                </a:solidFill>
                <a:latin typeface="Telegraf Medium"/>
                <a:ea typeface="Telegraf Medium"/>
                <a:cs typeface="Telegraf Medium"/>
                <a:sym typeface="Telegraf Medium"/>
              </a:rPr>
              <a:t>Previous projects</a:t>
            </a:r>
          </a:p>
          <a:p>
            <a:pPr algn="l">
              <a:lnSpc>
                <a:spcPts val="4479"/>
              </a:lnSpc>
            </a:pPr>
            <a:r>
              <a:rPr lang="en-US" sz="2799" b="true">
                <a:solidFill>
                  <a:srgbClr val="290606"/>
                </a:solidFill>
                <a:latin typeface="Telegraf Medium"/>
                <a:ea typeface="Telegraf Medium"/>
                <a:cs typeface="Telegraf Medium"/>
                <a:sym typeface="Telegraf Medium"/>
              </a:rPr>
              <a:t>C. </a:t>
            </a:r>
            <a:r>
              <a:rPr lang="en-US" sz="2799" b="true">
                <a:solidFill>
                  <a:srgbClr val="290606"/>
                </a:solidFill>
                <a:latin typeface="Telegraf Medium"/>
                <a:ea typeface="Telegraf Medium"/>
                <a:cs typeface="Telegraf Medium"/>
                <a:sym typeface="Telegraf Medium"/>
              </a:rPr>
              <a:t>Main Project</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Project Background</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Business Objective</a:t>
            </a:r>
          </a:p>
          <a:p>
            <a:pPr algn="l" marL="604519" indent="-302260" lvl="1">
              <a:lnSpc>
                <a:spcPts val="4479"/>
              </a:lnSpc>
              <a:buFont typeface="Arial"/>
              <a:buChar char="•"/>
            </a:pPr>
            <a:r>
              <a:rPr lang="en-US" b="true" sz="2799" i="true">
                <a:solidFill>
                  <a:srgbClr val="290606"/>
                </a:solidFill>
                <a:latin typeface="Telegraf Medium"/>
                <a:ea typeface="Telegraf Medium"/>
                <a:cs typeface="Telegraf Medium"/>
                <a:sym typeface="Telegraf Medium"/>
              </a:rPr>
              <a:t>Data Understanding</a:t>
            </a:r>
          </a:p>
          <a:p>
            <a:pPr algn="l" marL="604519" indent="-302260" lvl="1">
              <a:lnSpc>
                <a:spcPts val="4479"/>
              </a:lnSpc>
              <a:buFont typeface="Arial"/>
              <a:buChar char="•"/>
            </a:pPr>
            <a:r>
              <a:rPr lang="en-US" b="true" sz="2799" i="true">
                <a:solidFill>
                  <a:srgbClr val="290606"/>
                </a:solidFill>
                <a:latin typeface="Telegraf Medium"/>
                <a:ea typeface="Telegraf Medium"/>
                <a:cs typeface="Telegraf Medium"/>
                <a:sym typeface="Telegraf Medium"/>
              </a:rPr>
              <a:t>Exploratory Data Analysis</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Korelasi Fitur dengan heatmap dan VIF</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Preprocessing (Encoding, Scaling, SMOTE)</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Modeling dan Evaluasi Model</a:t>
            </a:r>
          </a:p>
          <a:p>
            <a:pPr algn="l">
              <a:lnSpc>
                <a:spcPts val="4479"/>
              </a:lnSpc>
            </a:pPr>
            <a:r>
              <a:rPr lang="en-US" sz="2799" b="true">
                <a:solidFill>
                  <a:srgbClr val="290606"/>
                </a:solidFill>
                <a:latin typeface="Telegraf Medium"/>
                <a:ea typeface="Telegraf Medium"/>
                <a:cs typeface="Telegraf Medium"/>
                <a:sym typeface="Telegraf Medium"/>
              </a:rPr>
              <a:t>D. Conclusion &amp; Recomm</a:t>
            </a:r>
            <a:r>
              <a:rPr lang="en-US" sz="2799" b="true">
                <a:solidFill>
                  <a:srgbClr val="290606"/>
                </a:solidFill>
                <a:latin typeface="Telegraf Medium"/>
                <a:ea typeface="Telegraf Medium"/>
                <a:cs typeface="Telegraf Medium"/>
                <a:sym typeface="Telegraf Medium"/>
              </a:rPr>
              <a:t>endation</a:t>
            </a:r>
          </a:p>
        </p:txBody>
      </p:sp>
      <p:sp>
        <p:nvSpPr>
          <p:cNvPr name="TextBox 3" id="3"/>
          <p:cNvSpPr txBox="true"/>
          <p:nvPr/>
        </p:nvSpPr>
        <p:spPr>
          <a:xfrm rot="0">
            <a:off x="8954972" y="1019175"/>
            <a:ext cx="8304328"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TABLE OF CONTENTS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2547402" y="1249881"/>
            <a:ext cx="4079560" cy="4115112"/>
          </a:xfrm>
          <a:custGeom>
            <a:avLst/>
            <a:gdLst/>
            <a:ahLst/>
            <a:cxnLst/>
            <a:rect r="r" b="b" t="t" l="l"/>
            <a:pathLst>
              <a:path h="4115112" w="4079560">
                <a:moveTo>
                  <a:pt x="0" y="0"/>
                </a:moveTo>
                <a:lnTo>
                  <a:pt x="4079560" y="0"/>
                </a:lnTo>
                <a:lnTo>
                  <a:pt x="4079560" y="4115112"/>
                </a:lnTo>
                <a:lnTo>
                  <a:pt x="0" y="4115112"/>
                </a:lnTo>
                <a:lnTo>
                  <a:pt x="0" y="0"/>
                </a:lnTo>
                <a:close/>
              </a:path>
            </a:pathLst>
          </a:custGeom>
          <a:blipFill>
            <a:blip r:embed="rId2"/>
            <a:stretch>
              <a:fillRect l="0" t="0" r="0" b="0"/>
            </a:stretch>
          </a:blipFill>
        </p:spPr>
      </p:sp>
      <p:sp>
        <p:nvSpPr>
          <p:cNvPr name="Freeform 3" id="3"/>
          <p:cNvSpPr/>
          <p:nvPr/>
        </p:nvSpPr>
        <p:spPr>
          <a:xfrm flipH="false" flipV="false" rot="0">
            <a:off x="2547402" y="5577661"/>
            <a:ext cx="6301212" cy="3834920"/>
          </a:xfrm>
          <a:custGeom>
            <a:avLst/>
            <a:gdLst/>
            <a:ahLst/>
            <a:cxnLst/>
            <a:rect r="r" b="b" t="t" l="l"/>
            <a:pathLst>
              <a:path h="3834920" w="6301212">
                <a:moveTo>
                  <a:pt x="0" y="0"/>
                </a:moveTo>
                <a:lnTo>
                  <a:pt x="6301212" y="0"/>
                </a:lnTo>
                <a:lnTo>
                  <a:pt x="6301212" y="3834920"/>
                </a:lnTo>
                <a:lnTo>
                  <a:pt x="0" y="3834920"/>
                </a:lnTo>
                <a:lnTo>
                  <a:pt x="0" y="0"/>
                </a:lnTo>
                <a:close/>
              </a:path>
            </a:pathLst>
          </a:custGeom>
          <a:blipFill>
            <a:blip r:embed="rId3"/>
            <a:stretch>
              <a:fillRect l="0" t="0" r="-2501" b="0"/>
            </a:stretch>
          </a:blipFill>
        </p:spPr>
      </p:sp>
      <p:sp>
        <p:nvSpPr>
          <p:cNvPr name="TextBox 4" id="4"/>
          <p:cNvSpPr txBox="true"/>
          <p:nvPr/>
        </p:nvSpPr>
        <p:spPr>
          <a:xfrm rot="0">
            <a:off x="1028700" y="176731"/>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FINAL MODEL ANALYSIS</a:t>
            </a:r>
          </a:p>
        </p:txBody>
      </p:sp>
      <p:grpSp>
        <p:nvGrpSpPr>
          <p:cNvPr name="Group 5" id="5"/>
          <p:cNvGrpSpPr/>
          <p:nvPr/>
        </p:nvGrpSpPr>
        <p:grpSpPr>
          <a:xfrm rot="0">
            <a:off x="9144000" y="1601925"/>
            <a:ext cx="6680905" cy="3472918"/>
            <a:chOff x="0" y="0"/>
            <a:chExt cx="1364871" cy="709498"/>
          </a:xfrm>
        </p:grpSpPr>
        <p:sp>
          <p:nvSpPr>
            <p:cNvPr name="Freeform 6" id="6"/>
            <p:cNvSpPr/>
            <p:nvPr/>
          </p:nvSpPr>
          <p:spPr>
            <a:xfrm flipH="false" flipV="false" rot="0">
              <a:off x="0" y="0"/>
              <a:ext cx="1364871" cy="709498"/>
            </a:xfrm>
            <a:custGeom>
              <a:avLst/>
              <a:gdLst/>
              <a:ahLst/>
              <a:cxnLst/>
              <a:rect r="r" b="b" t="t" l="l"/>
              <a:pathLst>
                <a:path h="709498" w="1364871">
                  <a:moveTo>
                    <a:pt x="59099" y="0"/>
                  </a:moveTo>
                  <a:lnTo>
                    <a:pt x="1305772" y="0"/>
                  </a:lnTo>
                  <a:cubicBezTo>
                    <a:pt x="1321446" y="0"/>
                    <a:pt x="1336478" y="6227"/>
                    <a:pt x="1347561" y="17310"/>
                  </a:cubicBezTo>
                  <a:cubicBezTo>
                    <a:pt x="1358645" y="28393"/>
                    <a:pt x="1364871" y="43425"/>
                    <a:pt x="1364871" y="59099"/>
                  </a:cubicBezTo>
                  <a:lnTo>
                    <a:pt x="1364871" y="650398"/>
                  </a:lnTo>
                  <a:cubicBezTo>
                    <a:pt x="1364871" y="683038"/>
                    <a:pt x="1338411" y="709498"/>
                    <a:pt x="1305772" y="709498"/>
                  </a:cubicBezTo>
                  <a:lnTo>
                    <a:pt x="59099" y="709498"/>
                  </a:lnTo>
                  <a:cubicBezTo>
                    <a:pt x="43425" y="709498"/>
                    <a:pt x="28393" y="703271"/>
                    <a:pt x="17310" y="692188"/>
                  </a:cubicBezTo>
                  <a:cubicBezTo>
                    <a:pt x="6227" y="681104"/>
                    <a:pt x="0" y="666072"/>
                    <a:pt x="0" y="650398"/>
                  </a:cubicBezTo>
                  <a:lnTo>
                    <a:pt x="0" y="59099"/>
                  </a:lnTo>
                  <a:cubicBezTo>
                    <a:pt x="0" y="26460"/>
                    <a:pt x="26460" y="0"/>
                    <a:pt x="59099" y="0"/>
                  </a:cubicBezTo>
                  <a:close/>
                </a:path>
              </a:pathLst>
            </a:custGeom>
            <a:solidFill>
              <a:srgbClr val="02B676"/>
            </a:solidFill>
          </p:spPr>
        </p:sp>
        <p:sp>
          <p:nvSpPr>
            <p:cNvPr name="TextBox 7" id="7"/>
            <p:cNvSpPr txBox="true"/>
            <p:nvPr/>
          </p:nvSpPr>
          <p:spPr>
            <a:xfrm>
              <a:off x="0" y="9525"/>
              <a:ext cx="1364871" cy="699973"/>
            </a:xfrm>
            <a:prstGeom prst="rect">
              <a:avLst/>
            </a:prstGeom>
          </p:spPr>
          <p:txBody>
            <a:bodyPr anchor="ctr" rtlCol="false" tIns="50800" lIns="50800" bIns="50800" rIns="50800"/>
            <a:lstStyle/>
            <a:p>
              <a:pPr algn="ctr">
                <a:lnSpc>
                  <a:spcPts val="2200"/>
                </a:lnSpc>
              </a:pPr>
            </a:p>
          </p:txBody>
        </p:sp>
      </p:grpSp>
      <p:grpSp>
        <p:nvGrpSpPr>
          <p:cNvPr name="Group 8" id="8"/>
          <p:cNvGrpSpPr/>
          <p:nvPr/>
        </p:nvGrpSpPr>
        <p:grpSpPr>
          <a:xfrm rot="0">
            <a:off x="9306616" y="1670582"/>
            <a:ext cx="6680905" cy="3472918"/>
            <a:chOff x="0" y="0"/>
            <a:chExt cx="1364871" cy="709498"/>
          </a:xfrm>
        </p:grpSpPr>
        <p:sp>
          <p:nvSpPr>
            <p:cNvPr name="Freeform 9" id="9"/>
            <p:cNvSpPr/>
            <p:nvPr/>
          </p:nvSpPr>
          <p:spPr>
            <a:xfrm flipH="false" flipV="false" rot="0">
              <a:off x="0" y="0"/>
              <a:ext cx="1364871" cy="709498"/>
            </a:xfrm>
            <a:custGeom>
              <a:avLst/>
              <a:gdLst/>
              <a:ahLst/>
              <a:cxnLst/>
              <a:rect r="r" b="b" t="t" l="l"/>
              <a:pathLst>
                <a:path h="709498" w="1364871">
                  <a:moveTo>
                    <a:pt x="59099" y="0"/>
                  </a:moveTo>
                  <a:lnTo>
                    <a:pt x="1305772" y="0"/>
                  </a:lnTo>
                  <a:cubicBezTo>
                    <a:pt x="1321446" y="0"/>
                    <a:pt x="1336478" y="6227"/>
                    <a:pt x="1347561" y="17310"/>
                  </a:cubicBezTo>
                  <a:cubicBezTo>
                    <a:pt x="1358645" y="28393"/>
                    <a:pt x="1364871" y="43425"/>
                    <a:pt x="1364871" y="59099"/>
                  </a:cubicBezTo>
                  <a:lnTo>
                    <a:pt x="1364871" y="650398"/>
                  </a:lnTo>
                  <a:cubicBezTo>
                    <a:pt x="1364871" y="683038"/>
                    <a:pt x="1338411" y="709498"/>
                    <a:pt x="1305772" y="709498"/>
                  </a:cubicBezTo>
                  <a:lnTo>
                    <a:pt x="59099" y="709498"/>
                  </a:lnTo>
                  <a:cubicBezTo>
                    <a:pt x="43425" y="709498"/>
                    <a:pt x="28393" y="703271"/>
                    <a:pt x="17310" y="692188"/>
                  </a:cubicBezTo>
                  <a:cubicBezTo>
                    <a:pt x="6227" y="681104"/>
                    <a:pt x="0" y="666072"/>
                    <a:pt x="0" y="650398"/>
                  </a:cubicBezTo>
                  <a:lnTo>
                    <a:pt x="0" y="59099"/>
                  </a:lnTo>
                  <a:cubicBezTo>
                    <a:pt x="0" y="26460"/>
                    <a:pt x="26460" y="0"/>
                    <a:pt x="59099" y="0"/>
                  </a:cubicBezTo>
                  <a:close/>
                </a:path>
              </a:pathLst>
            </a:custGeom>
            <a:solidFill>
              <a:srgbClr val="FFFFFF"/>
            </a:solidFill>
          </p:spPr>
        </p:sp>
        <p:sp>
          <p:nvSpPr>
            <p:cNvPr name="TextBox 10" id="10"/>
            <p:cNvSpPr txBox="true"/>
            <p:nvPr/>
          </p:nvSpPr>
          <p:spPr>
            <a:xfrm>
              <a:off x="0" y="9525"/>
              <a:ext cx="1364871" cy="699973"/>
            </a:xfrm>
            <a:prstGeom prst="rect">
              <a:avLst/>
            </a:prstGeom>
          </p:spPr>
          <p:txBody>
            <a:bodyPr anchor="ctr" rtlCol="false" tIns="50800" lIns="50800" bIns="50800" rIns="50800"/>
            <a:lstStyle/>
            <a:p>
              <a:pPr algn="ctr">
                <a:lnSpc>
                  <a:spcPts val="2200"/>
                </a:lnSpc>
              </a:pPr>
            </a:p>
          </p:txBody>
        </p:sp>
      </p:grpSp>
      <p:sp>
        <p:nvSpPr>
          <p:cNvPr name="TextBox 11" id="11"/>
          <p:cNvSpPr txBox="true"/>
          <p:nvPr/>
        </p:nvSpPr>
        <p:spPr>
          <a:xfrm rot="0">
            <a:off x="9387924" y="1807603"/>
            <a:ext cx="6518289" cy="3103626"/>
          </a:xfrm>
          <a:prstGeom prst="rect">
            <a:avLst/>
          </a:prstGeom>
        </p:spPr>
        <p:txBody>
          <a:bodyPr anchor="t" rtlCol="false" tIns="0" lIns="0" bIns="0" rIns="0">
            <a:spAutoFit/>
          </a:bodyPr>
          <a:lstStyle/>
          <a:p>
            <a:pPr algn="just">
              <a:lnSpc>
                <a:spcPts val="2772"/>
              </a:lnSpc>
            </a:pPr>
            <a:r>
              <a:rPr lang="en-US" sz="1800">
                <a:solidFill>
                  <a:srgbClr val="290606"/>
                </a:solidFill>
                <a:latin typeface="Arial"/>
                <a:ea typeface="Arial"/>
                <a:cs typeface="Arial"/>
                <a:sym typeface="Arial"/>
              </a:rPr>
              <a:t>Berdasarkan grafik ROC Curve, model Random Forest</a:t>
            </a:r>
            <a:r>
              <a:rPr lang="en-US" sz="1800">
                <a:solidFill>
                  <a:srgbClr val="290606"/>
                </a:solidFill>
                <a:latin typeface="Arial"/>
                <a:ea typeface="Arial"/>
                <a:cs typeface="Arial"/>
                <a:sym typeface="Arial"/>
              </a:rPr>
              <a:t> (Tuned</a:t>
            </a:r>
            <a:r>
              <a:rPr lang="en-US" sz="1800">
                <a:solidFill>
                  <a:srgbClr val="290606"/>
                </a:solidFill>
                <a:latin typeface="Arial"/>
                <a:ea typeface="Arial"/>
                <a:cs typeface="Arial"/>
                <a:sym typeface="Arial"/>
              </a:rPr>
              <a:t>) memiliki AUC sebesar 0.76 pada data tes. Ini menunjukkan bahwa model memiliki kemampuan yang cukup baik dalam membedakan antara nasabah yang disetujui dan ditolak. Meskipun AUC pada data train mencapai 1.00, perbedaan ini mengindikasikan kemungkinan adanya overfitting. Namun, hal ini masih dalam batas wajar karena performa pada data tes tetap tinggi, menunjukkan bahwa model masih dapat digeneralisasi dengan baik.</a:t>
            </a:r>
          </a:p>
        </p:txBody>
      </p:sp>
      <p:grpSp>
        <p:nvGrpSpPr>
          <p:cNvPr name="Group 12" id="12"/>
          <p:cNvGrpSpPr/>
          <p:nvPr/>
        </p:nvGrpSpPr>
        <p:grpSpPr>
          <a:xfrm rot="0">
            <a:off x="9144000" y="6167326"/>
            <a:ext cx="6680905" cy="2602734"/>
            <a:chOff x="0" y="0"/>
            <a:chExt cx="1295464" cy="504684"/>
          </a:xfrm>
        </p:grpSpPr>
        <p:sp>
          <p:nvSpPr>
            <p:cNvPr name="Freeform 13" id="13"/>
            <p:cNvSpPr/>
            <p:nvPr/>
          </p:nvSpPr>
          <p:spPr>
            <a:xfrm flipH="false" flipV="false" rot="0">
              <a:off x="0" y="0"/>
              <a:ext cx="1295464" cy="504684"/>
            </a:xfrm>
            <a:custGeom>
              <a:avLst/>
              <a:gdLst/>
              <a:ahLst/>
              <a:cxnLst/>
              <a:rect r="r" b="b" t="t" l="l"/>
              <a:pathLst>
                <a:path h="504684" w="1295464">
                  <a:moveTo>
                    <a:pt x="59099" y="0"/>
                  </a:moveTo>
                  <a:lnTo>
                    <a:pt x="1236365" y="0"/>
                  </a:lnTo>
                  <a:cubicBezTo>
                    <a:pt x="1269004" y="0"/>
                    <a:pt x="1295464" y="26460"/>
                    <a:pt x="1295464" y="59099"/>
                  </a:cubicBezTo>
                  <a:lnTo>
                    <a:pt x="1295464" y="445585"/>
                  </a:lnTo>
                  <a:cubicBezTo>
                    <a:pt x="1295464" y="461259"/>
                    <a:pt x="1289237" y="476291"/>
                    <a:pt x="1278154" y="487375"/>
                  </a:cubicBezTo>
                  <a:cubicBezTo>
                    <a:pt x="1267071" y="498458"/>
                    <a:pt x="1252039" y="504684"/>
                    <a:pt x="1236365" y="504684"/>
                  </a:cubicBezTo>
                  <a:lnTo>
                    <a:pt x="59099" y="504684"/>
                  </a:lnTo>
                  <a:cubicBezTo>
                    <a:pt x="26460" y="504684"/>
                    <a:pt x="0" y="478225"/>
                    <a:pt x="0" y="445585"/>
                  </a:cubicBezTo>
                  <a:lnTo>
                    <a:pt x="0" y="59099"/>
                  </a:lnTo>
                  <a:cubicBezTo>
                    <a:pt x="0" y="26460"/>
                    <a:pt x="26460" y="0"/>
                    <a:pt x="59099" y="0"/>
                  </a:cubicBezTo>
                  <a:close/>
                </a:path>
              </a:pathLst>
            </a:custGeom>
            <a:solidFill>
              <a:srgbClr val="FEC801"/>
            </a:solidFill>
          </p:spPr>
        </p:sp>
        <p:sp>
          <p:nvSpPr>
            <p:cNvPr name="TextBox 14" id="14"/>
            <p:cNvSpPr txBox="true"/>
            <p:nvPr/>
          </p:nvSpPr>
          <p:spPr>
            <a:xfrm>
              <a:off x="0" y="9525"/>
              <a:ext cx="1295464" cy="495159"/>
            </a:xfrm>
            <a:prstGeom prst="rect">
              <a:avLst/>
            </a:prstGeom>
          </p:spPr>
          <p:txBody>
            <a:bodyPr anchor="ctr" rtlCol="false" tIns="50800" lIns="50800" bIns="50800" rIns="50800"/>
            <a:lstStyle/>
            <a:p>
              <a:pPr algn="ctr">
                <a:lnSpc>
                  <a:spcPts val="2200"/>
                </a:lnSpc>
              </a:pPr>
            </a:p>
          </p:txBody>
        </p:sp>
      </p:grpSp>
      <p:grpSp>
        <p:nvGrpSpPr>
          <p:cNvPr name="Group 15" id="15"/>
          <p:cNvGrpSpPr/>
          <p:nvPr/>
        </p:nvGrpSpPr>
        <p:grpSpPr>
          <a:xfrm rot="0">
            <a:off x="9306616" y="6224280"/>
            <a:ext cx="6680905" cy="2598637"/>
            <a:chOff x="0" y="0"/>
            <a:chExt cx="1295464" cy="503890"/>
          </a:xfrm>
        </p:grpSpPr>
        <p:sp>
          <p:nvSpPr>
            <p:cNvPr name="Freeform 16" id="16"/>
            <p:cNvSpPr/>
            <p:nvPr/>
          </p:nvSpPr>
          <p:spPr>
            <a:xfrm flipH="false" flipV="false" rot="0">
              <a:off x="0" y="0"/>
              <a:ext cx="1295464" cy="503890"/>
            </a:xfrm>
            <a:custGeom>
              <a:avLst/>
              <a:gdLst/>
              <a:ahLst/>
              <a:cxnLst/>
              <a:rect r="r" b="b" t="t" l="l"/>
              <a:pathLst>
                <a:path h="503890" w="1295464">
                  <a:moveTo>
                    <a:pt x="59099" y="0"/>
                  </a:moveTo>
                  <a:lnTo>
                    <a:pt x="1236365" y="0"/>
                  </a:lnTo>
                  <a:cubicBezTo>
                    <a:pt x="1269004" y="0"/>
                    <a:pt x="1295464" y="26460"/>
                    <a:pt x="1295464" y="59099"/>
                  </a:cubicBezTo>
                  <a:lnTo>
                    <a:pt x="1295464" y="444790"/>
                  </a:lnTo>
                  <a:cubicBezTo>
                    <a:pt x="1295464" y="477430"/>
                    <a:pt x="1269004" y="503890"/>
                    <a:pt x="1236365" y="503890"/>
                  </a:cubicBezTo>
                  <a:lnTo>
                    <a:pt x="59099" y="503890"/>
                  </a:lnTo>
                  <a:cubicBezTo>
                    <a:pt x="43425" y="503890"/>
                    <a:pt x="28393" y="497663"/>
                    <a:pt x="17310" y="486580"/>
                  </a:cubicBezTo>
                  <a:cubicBezTo>
                    <a:pt x="6227" y="475497"/>
                    <a:pt x="0" y="460465"/>
                    <a:pt x="0" y="444790"/>
                  </a:cubicBezTo>
                  <a:lnTo>
                    <a:pt x="0" y="59099"/>
                  </a:lnTo>
                  <a:cubicBezTo>
                    <a:pt x="0" y="26460"/>
                    <a:pt x="26460" y="0"/>
                    <a:pt x="59099" y="0"/>
                  </a:cubicBezTo>
                  <a:close/>
                </a:path>
              </a:pathLst>
            </a:custGeom>
            <a:solidFill>
              <a:srgbClr val="FFFFFF"/>
            </a:solidFill>
          </p:spPr>
        </p:sp>
        <p:sp>
          <p:nvSpPr>
            <p:cNvPr name="TextBox 17" id="17"/>
            <p:cNvSpPr txBox="true"/>
            <p:nvPr/>
          </p:nvSpPr>
          <p:spPr>
            <a:xfrm>
              <a:off x="0" y="9525"/>
              <a:ext cx="1295464" cy="494365"/>
            </a:xfrm>
            <a:prstGeom prst="rect">
              <a:avLst/>
            </a:prstGeom>
          </p:spPr>
          <p:txBody>
            <a:bodyPr anchor="ctr" rtlCol="false" tIns="50800" lIns="50800" bIns="50800" rIns="50800"/>
            <a:lstStyle/>
            <a:p>
              <a:pPr algn="ctr">
                <a:lnSpc>
                  <a:spcPts val="2200"/>
                </a:lnSpc>
              </a:pPr>
            </a:p>
          </p:txBody>
        </p:sp>
      </p:grpSp>
      <p:sp>
        <p:nvSpPr>
          <p:cNvPr name="TextBox 18" id="18"/>
          <p:cNvSpPr txBox="true"/>
          <p:nvPr/>
        </p:nvSpPr>
        <p:spPr>
          <a:xfrm rot="0">
            <a:off x="9465566" y="6477019"/>
            <a:ext cx="6359339" cy="2074926"/>
          </a:xfrm>
          <a:prstGeom prst="rect">
            <a:avLst/>
          </a:prstGeom>
        </p:spPr>
        <p:txBody>
          <a:bodyPr anchor="t" rtlCol="false" tIns="0" lIns="0" bIns="0" rIns="0">
            <a:spAutoFit/>
          </a:bodyPr>
          <a:lstStyle/>
          <a:p>
            <a:pPr algn="just">
              <a:lnSpc>
                <a:spcPts val="2772"/>
              </a:lnSpc>
            </a:pPr>
            <a:r>
              <a:rPr lang="en-US" sz="1800">
                <a:solidFill>
                  <a:srgbClr val="290606"/>
                </a:solidFill>
                <a:latin typeface="Arial"/>
                <a:ea typeface="Arial"/>
                <a:cs typeface="Arial"/>
                <a:sym typeface="Arial"/>
              </a:rPr>
              <a:t>Berdasarkan 10 fitur teratas, model mengandalkan fitur MB_count dan MB_mean yang merupakan agregasi dari aktivitas pembayaran sebelumnya</a:t>
            </a:r>
            <a:r>
              <a:rPr lang="en-US" sz="1800">
                <a:solidFill>
                  <a:srgbClr val="290606"/>
                </a:solidFill>
                <a:latin typeface="Arial"/>
                <a:ea typeface="Arial"/>
                <a:cs typeface="Arial"/>
                <a:sym typeface="Arial"/>
              </a:rPr>
              <a:t>, diikut</a:t>
            </a:r>
            <a:r>
              <a:rPr lang="en-US" sz="1800">
                <a:solidFill>
                  <a:srgbClr val="290606"/>
                </a:solidFill>
                <a:latin typeface="Arial"/>
                <a:ea typeface="Arial"/>
                <a:cs typeface="Arial"/>
                <a:sym typeface="Arial"/>
              </a:rPr>
              <a:t>i oleh total pendapatan, usia, dan lama bekerja. Ini menunjukkan bahwa faktor stabilitas keuangan dan pengalaman kerja sangat berpengaruh dalam prediksi persetujuan kredit.</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1376999"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CONCLUSION &amp; RECOMMENDATION</a:t>
            </a:r>
          </a:p>
        </p:txBody>
      </p:sp>
      <p:grpSp>
        <p:nvGrpSpPr>
          <p:cNvPr name="Group 3" id="3"/>
          <p:cNvGrpSpPr/>
          <p:nvPr/>
        </p:nvGrpSpPr>
        <p:grpSpPr>
          <a:xfrm rot="0">
            <a:off x="2122910" y="2320621"/>
            <a:ext cx="13551852" cy="6799593"/>
            <a:chOff x="0" y="0"/>
            <a:chExt cx="1295464" cy="649994"/>
          </a:xfrm>
        </p:grpSpPr>
        <p:sp>
          <p:nvSpPr>
            <p:cNvPr name="Freeform 4" id="4"/>
            <p:cNvSpPr/>
            <p:nvPr/>
          </p:nvSpPr>
          <p:spPr>
            <a:xfrm flipH="false" flipV="false" rot="0">
              <a:off x="0" y="0"/>
              <a:ext cx="1295464" cy="649994"/>
            </a:xfrm>
            <a:custGeom>
              <a:avLst/>
              <a:gdLst/>
              <a:ahLst/>
              <a:cxnLst/>
              <a:rect r="r" b="b" t="t" l="l"/>
              <a:pathLst>
                <a:path h="649994" w="1295464">
                  <a:moveTo>
                    <a:pt x="29135" y="0"/>
                  </a:moveTo>
                  <a:lnTo>
                    <a:pt x="1266329" y="0"/>
                  </a:lnTo>
                  <a:cubicBezTo>
                    <a:pt x="1282420" y="0"/>
                    <a:pt x="1295464" y="13044"/>
                    <a:pt x="1295464" y="29135"/>
                  </a:cubicBezTo>
                  <a:lnTo>
                    <a:pt x="1295464" y="620859"/>
                  </a:lnTo>
                  <a:cubicBezTo>
                    <a:pt x="1295464" y="636950"/>
                    <a:pt x="1282420" y="649994"/>
                    <a:pt x="1266329" y="649994"/>
                  </a:cubicBezTo>
                  <a:lnTo>
                    <a:pt x="29135" y="649994"/>
                  </a:lnTo>
                  <a:cubicBezTo>
                    <a:pt x="13044" y="649994"/>
                    <a:pt x="0" y="636950"/>
                    <a:pt x="0" y="620859"/>
                  </a:cubicBezTo>
                  <a:lnTo>
                    <a:pt x="0" y="29135"/>
                  </a:lnTo>
                  <a:cubicBezTo>
                    <a:pt x="0" y="13044"/>
                    <a:pt x="13044" y="0"/>
                    <a:pt x="29135" y="0"/>
                  </a:cubicBezTo>
                  <a:close/>
                </a:path>
              </a:pathLst>
            </a:custGeom>
            <a:solidFill>
              <a:srgbClr val="38B6FF"/>
            </a:solidFill>
          </p:spPr>
        </p:sp>
        <p:sp>
          <p:nvSpPr>
            <p:cNvPr name="TextBox 5" id="5"/>
            <p:cNvSpPr txBox="true"/>
            <p:nvPr/>
          </p:nvSpPr>
          <p:spPr>
            <a:xfrm>
              <a:off x="0" y="9525"/>
              <a:ext cx="1295464" cy="640469"/>
            </a:xfrm>
            <a:prstGeom prst="rect">
              <a:avLst/>
            </a:prstGeom>
          </p:spPr>
          <p:txBody>
            <a:bodyPr anchor="ctr" rtlCol="false" tIns="50800" lIns="50800" bIns="50800" rIns="50800"/>
            <a:lstStyle/>
            <a:p>
              <a:pPr algn="ctr">
                <a:lnSpc>
                  <a:spcPts val="2200"/>
                </a:lnSpc>
              </a:pPr>
            </a:p>
          </p:txBody>
        </p:sp>
      </p:grpSp>
      <p:grpSp>
        <p:nvGrpSpPr>
          <p:cNvPr name="Group 6" id="6"/>
          <p:cNvGrpSpPr/>
          <p:nvPr/>
        </p:nvGrpSpPr>
        <p:grpSpPr>
          <a:xfrm rot="0">
            <a:off x="2452768" y="2469412"/>
            <a:ext cx="13551852" cy="6788888"/>
            <a:chOff x="0" y="0"/>
            <a:chExt cx="1295464" cy="648971"/>
          </a:xfrm>
        </p:grpSpPr>
        <p:sp>
          <p:nvSpPr>
            <p:cNvPr name="Freeform 7" id="7"/>
            <p:cNvSpPr/>
            <p:nvPr/>
          </p:nvSpPr>
          <p:spPr>
            <a:xfrm flipH="false" flipV="false" rot="0">
              <a:off x="0" y="0"/>
              <a:ext cx="1295464" cy="648971"/>
            </a:xfrm>
            <a:custGeom>
              <a:avLst/>
              <a:gdLst/>
              <a:ahLst/>
              <a:cxnLst/>
              <a:rect r="r" b="b" t="t" l="l"/>
              <a:pathLst>
                <a:path h="648971" w="1295464">
                  <a:moveTo>
                    <a:pt x="29135" y="0"/>
                  </a:moveTo>
                  <a:lnTo>
                    <a:pt x="1266329" y="0"/>
                  </a:lnTo>
                  <a:cubicBezTo>
                    <a:pt x="1282420" y="0"/>
                    <a:pt x="1295464" y="13044"/>
                    <a:pt x="1295464" y="29135"/>
                  </a:cubicBezTo>
                  <a:lnTo>
                    <a:pt x="1295464" y="619836"/>
                  </a:lnTo>
                  <a:cubicBezTo>
                    <a:pt x="1295464" y="635927"/>
                    <a:pt x="1282420" y="648971"/>
                    <a:pt x="1266329" y="648971"/>
                  </a:cubicBezTo>
                  <a:lnTo>
                    <a:pt x="29135" y="648971"/>
                  </a:lnTo>
                  <a:cubicBezTo>
                    <a:pt x="13044" y="648971"/>
                    <a:pt x="0" y="635927"/>
                    <a:pt x="0" y="619836"/>
                  </a:cubicBezTo>
                  <a:lnTo>
                    <a:pt x="0" y="29135"/>
                  </a:lnTo>
                  <a:cubicBezTo>
                    <a:pt x="0" y="13044"/>
                    <a:pt x="13044" y="0"/>
                    <a:pt x="29135" y="0"/>
                  </a:cubicBezTo>
                  <a:close/>
                </a:path>
              </a:pathLst>
            </a:custGeom>
            <a:solidFill>
              <a:srgbClr val="FFFFFF"/>
            </a:solidFill>
          </p:spPr>
        </p:sp>
        <p:sp>
          <p:nvSpPr>
            <p:cNvPr name="TextBox 8" id="8"/>
            <p:cNvSpPr txBox="true"/>
            <p:nvPr/>
          </p:nvSpPr>
          <p:spPr>
            <a:xfrm>
              <a:off x="0" y="9525"/>
              <a:ext cx="1295464" cy="639446"/>
            </a:xfrm>
            <a:prstGeom prst="rect">
              <a:avLst/>
            </a:prstGeom>
          </p:spPr>
          <p:txBody>
            <a:bodyPr anchor="ctr" rtlCol="false" tIns="50800" lIns="50800" bIns="50800" rIns="50800"/>
            <a:lstStyle/>
            <a:p>
              <a:pPr algn="ctr">
                <a:lnSpc>
                  <a:spcPts val="2200"/>
                </a:lnSpc>
              </a:pPr>
            </a:p>
          </p:txBody>
        </p:sp>
      </p:grpSp>
      <p:sp>
        <p:nvSpPr>
          <p:cNvPr name="TextBox 9" id="9"/>
          <p:cNvSpPr txBox="true"/>
          <p:nvPr/>
        </p:nvSpPr>
        <p:spPr>
          <a:xfrm rot="0">
            <a:off x="2833949" y="2544332"/>
            <a:ext cx="5738101" cy="4817745"/>
          </a:xfrm>
          <a:prstGeom prst="rect">
            <a:avLst/>
          </a:prstGeom>
        </p:spPr>
        <p:txBody>
          <a:bodyPr anchor="t" rtlCol="false" tIns="0" lIns="0" bIns="0" rIns="0">
            <a:spAutoFit/>
          </a:bodyPr>
          <a:lstStyle/>
          <a:p>
            <a:pPr algn="just">
              <a:lnSpc>
                <a:spcPts val="2700"/>
              </a:lnSpc>
            </a:pPr>
            <a:r>
              <a:rPr lang="en-US" b="true" sz="1800" spc="81">
                <a:solidFill>
                  <a:srgbClr val="290606"/>
                </a:solidFill>
                <a:latin typeface="Telegraf Bold"/>
                <a:ea typeface="Telegraf Bold"/>
                <a:cs typeface="Telegraf Bold"/>
                <a:sym typeface="Telegraf Bold"/>
              </a:rPr>
              <a:t>Conclusion:</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Model Random Forest (Tuned) menunjukkan performa terbaik dan paling</a:t>
            </a:r>
            <a:r>
              <a:rPr lang="en-US" sz="1800" spc="81">
                <a:solidFill>
                  <a:srgbClr val="290606"/>
                </a:solidFill>
                <a:latin typeface="Telegraf"/>
                <a:ea typeface="Telegraf"/>
                <a:cs typeface="Telegraf"/>
                <a:sym typeface="Telegraf"/>
              </a:rPr>
              <a:t> seimbang dalam memprediksi persetujuan kredit. Hal ini dibuktikan dengan nilai Recall (0.95) dan F1-score (0.94) tertinggi untuk kelas approved (1), serta F1-score tertinggi (0.42) untuk kelas rejected (0) dibandingkan model lainnya.</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Berdasarkan g</a:t>
            </a:r>
            <a:r>
              <a:rPr lang="en-US" sz="1800" spc="81">
                <a:solidFill>
                  <a:srgbClr val="290606"/>
                </a:solidFill>
                <a:latin typeface="Telegraf"/>
                <a:ea typeface="Telegraf"/>
                <a:cs typeface="Telegraf"/>
                <a:sym typeface="Telegraf"/>
              </a:rPr>
              <a:t>rafik ROC Curve, model memiliki kemampuan generalisasi yang baik dengan nilai AUC sebesar 0.76 pada data tes, meskipun AUC pada data latih mencapai 1.00 yang mengindikasikan sedikit kemungkinan overfitting namun masih dalam batas wajar.</a:t>
            </a:r>
          </a:p>
        </p:txBody>
      </p:sp>
      <p:sp>
        <p:nvSpPr>
          <p:cNvPr name="TextBox 10" id="10"/>
          <p:cNvSpPr txBox="true"/>
          <p:nvPr/>
        </p:nvSpPr>
        <p:spPr>
          <a:xfrm rot="0">
            <a:off x="8992208" y="2544332"/>
            <a:ext cx="6826982" cy="6189345"/>
          </a:xfrm>
          <a:prstGeom prst="rect">
            <a:avLst/>
          </a:prstGeom>
        </p:spPr>
        <p:txBody>
          <a:bodyPr anchor="t" rtlCol="false" tIns="0" lIns="0" bIns="0" rIns="0">
            <a:spAutoFit/>
          </a:bodyPr>
          <a:lstStyle/>
          <a:p>
            <a:pPr algn="just">
              <a:lnSpc>
                <a:spcPts val="2700"/>
              </a:lnSpc>
            </a:pPr>
            <a:r>
              <a:rPr lang="en-US" b="true" sz="1800" spc="81">
                <a:solidFill>
                  <a:srgbClr val="290606"/>
                </a:solidFill>
                <a:latin typeface="Telegraf Bold"/>
                <a:ea typeface="Telegraf Bold"/>
                <a:cs typeface="Telegraf Bold"/>
                <a:sym typeface="Telegraf Bold"/>
              </a:rPr>
              <a:t>Recommendation:</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Model Random Forest (Tuned) dapat digunakan sebagai sistem screening awal untuk membantu pengambilan keputusan kredit secara cepat.</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Fitur penting</a:t>
            </a:r>
            <a:r>
              <a:rPr lang="en-US" sz="1800" spc="81">
                <a:solidFill>
                  <a:srgbClr val="290606"/>
                </a:solidFill>
                <a:latin typeface="Telegraf"/>
                <a:ea typeface="Telegraf"/>
                <a:cs typeface="Telegraf"/>
                <a:sym typeface="Telegraf"/>
              </a:rPr>
              <a:t> seperti intensitas pembayaran, riwayat pembayaran, penghasilan total, usia pemohon, dan lama bekerja harus menjadi perhatian utama dalam evaluasi nasabah.</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Perusahaan </a:t>
            </a:r>
            <a:r>
              <a:rPr lang="en-US" sz="1800" spc="81">
                <a:solidFill>
                  <a:srgbClr val="290606"/>
                </a:solidFill>
                <a:latin typeface="Telegraf"/>
                <a:ea typeface="Telegraf"/>
                <a:cs typeface="Telegraf"/>
                <a:sym typeface="Telegraf"/>
              </a:rPr>
              <a:t>dapat mengutamakan pemohon dengan riwayat pembayaran stabil, usia produktif, dan penghasilan tetap untuk meningkatkan rasio persetujuan kredit yang bertanggung jawab.</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Langkah </a:t>
            </a:r>
            <a:r>
              <a:rPr lang="en-US" sz="1800" spc="81">
                <a:solidFill>
                  <a:srgbClr val="290606"/>
                </a:solidFill>
                <a:latin typeface="Telegraf"/>
                <a:ea typeface="Telegraf"/>
                <a:cs typeface="Telegraf"/>
                <a:sym typeface="Telegraf"/>
              </a:rPr>
              <a:t>Pengembangan Lanjutan:</a:t>
            </a:r>
          </a:p>
          <a:p>
            <a:pPr algn="just" marL="777240" indent="-259080" lvl="2">
              <a:lnSpc>
                <a:spcPts val="2700"/>
              </a:lnSpc>
              <a:buFont typeface="Arial"/>
              <a:buChar char="⚬"/>
            </a:pPr>
            <a:r>
              <a:rPr lang="en-US" sz="1800" spc="81">
                <a:solidFill>
                  <a:srgbClr val="290606"/>
                </a:solidFill>
                <a:latin typeface="Telegraf"/>
                <a:ea typeface="Telegraf"/>
                <a:cs typeface="Telegraf"/>
                <a:sym typeface="Telegraf"/>
              </a:rPr>
              <a:t>Lakukan pengujian model pada data real-time untuk mengamati performa aktual.</a:t>
            </a:r>
          </a:p>
          <a:p>
            <a:pPr algn="just" marL="777240" indent="-259080" lvl="2">
              <a:lnSpc>
                <a:spcPts val="2700"/>
              </a:lnSpc>
              <a:buFont typeface="Arial"/>
              <a:buChar char="⚬"/>
            </a:pPr>
            <a:r>
              <a:rPr lang="en-US" sz="1800" spc="81">
                <a:solidFill>
                  <a:srgbClr val="290606"/>
                </a:solidFill>
                <a:latin typeface="Telegraf"/>
                <a:ea typeface="Telegraf"/>
                <a:cs typeface="Telegraf"/>
                <a:sym typeface="Telegraf"/>
              </a:rPr>
              <a:t>Integr</a:t>
            </a:r>
            <a:r>
              <a:rPr lang="en-US" sz="1800" spc="81">
                <a:solidFill>
                  <a:srgbClr val="290606"/>
                </a:solidFill>
                <a:latin typeface="Telegraf"/>
                <a:ea typeface="Telegraf"/>
                <a:cs typeface="Telegraf"/>
                <a:sym typeface="Telegraf"/>
              </a:rPr>
              <a:t>asikan fitur tambahan jika ada.</a:t>
            </a:r>
          </a:p>
          <a:p>
            <a:pPr algn="just" marL="777240" indent="-259080" lvl="2">
              <a:lnSpc>
                <a:spcPts val="2700"/>
              </a:lnSpc>
              <a:buFont typeface="Arial"/>
              <a:buChar char="⚬"/>
            </a:pPr>
            <a:r>
              <a:rPr lang="en-US" sz="1800" spc="81">
                <a:solidFill>
                  <a:srgbClr val="290606"/>
                </a:solidFill>
                <a:latin typeface="Telegraf"/>
                <a:ea typeface="Telegraf"/>
                <a:cs typeface="Telegraf"/>
                <a:sym typeface="Telegraf"/>
              </a:rPr>
              <a:t>Lakukan pemantauan berkala untuk memastikan performa model tetap stabil dari waktu ke waktu.</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4547529" y="3388049"/>
            <a:ext cx="8667814" cy="2442778"/>
          </a:xfrm>
          <a:prstGeom prst="rect">
            <a:avLst/>
          </a:prstGeom>
        </p:spPr>
        <p:txBody>
          <a:bodyPr anchor="t" rtlCol="false" tIns="0" lIns="0" bIns="0" rIns="0">
            <a:spAutoFit/>
          </a:bodyPr>
          <a:lstStyle/>
          <a:p>
            <a:pPr algn="l">
              <a:lnSpc>
                <a:spcPts val="16076"/>
              </a:lnSpc>
            </a:pPr>
            <a:r>
              <a:rPr lang="en-US" sz="16076" spc="787">
                <a:solidFill>
                  <a:srgbClr val="290606"/>
                </a:solidFill>
                <a:latin typeface="Cheddar"/>
                <a:ea typeface="Cheddar"/>
                <a:cs typeface="Cheddar"/>
                <a:sym typeface="Cheddar"/>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584951" y="5860471"/>
            <a:ext cx="9051630" cy="3397829"/>
            <a:chOff x="0" y="0"/>
            <a:chExt cx="2383968" cy="894902"/>
          </a:xfrm>
        </p:grpSpPr>
        <p:sp>
          <p:nvSpPr>
            <p:cNvPr name="Freeform 3" id="3"/>
            <p:cNvSpPr/>
            <p:nvPr/>
          </p:nvSpPr>
          <p:spPr>
            <a:xfrm flipH="false" flipV="false" rot="0">
              <a:off x="0" y="0"/>
              <a:ext cx="2383968" cy="894902"/>
            </a:xfrm>
            <a:custGeom>
              <a:avLst/>
              <a:gdLst/>
              <a:ahLst/>
              <a:cxnLst/>
              <a:rect r="r" b="b" t="t" l="l"/>
              <a:pathLst>
                <a:path h="894902" w="2383968">
                  <a:moveTo>
                    <a:pt x="43621" y="0"/>
                  </a:moveTo>
                  <a:lnTo>
                    <a:pt x="2340348" y="0"/>
                  </a:lnTo>
                  <a:cubicBezTo>
                    <a:pt x="2351917" y="0"/>
                    <a:pt x="2363012" y="4596"/>
                    <a:pt x="2371192" y="12776"/>
                  </a:cubicBezTo>
                  <a:cubicBezTo>
                    <a:pt x="2379373" y="20957"/>
                    <a:pt x="2383968" y="32052"/>
                    <a:pt x="2383968" y="43621"/>
                  </a:cubicBezTo>
                  <a:lnTo>
                    <a:pt x="2383968" y="851281"/>
                  </a:lnTo>
                  <a:cubicBezTo>
                    <a:pt x="2383968" y="862850"/>
                    <a:pt x="2379373" y="873945"/>
                    <a:pt x="2371192" y="882125"/>
                  </a:cubicBezTo>
                  <a:cubicBezTo>
                    <a:pt x="2363012" y="890306"/>
                    <a:pt x="2351917" y="894902"/>
                    <a:pt x="2340348" y="894902"/>
                  </a:cubicBezTo>
                  <a:lnTo>
                    <a:pt x="43621" y="894902"/>
                  </a:lnTo>
                  <a:cubicBezTo>
                    <a:pt x="32052" y="894902"/>
                    <a:pt x="20957" y="890306"/>
                    <a:pt x="12776" y="882125"/>
                  </a:cubicBezTo>
                  <a:cubicBezTo>
                    <a:pt x="4596" y="873945"/>
                    <a:pt x="0" y="862850"/>
                    <a:pt x="0" y="851281"/>
                  </a:cubicBezTo>
                  <a:lnTo>
                    <a:pt x="0" y="43621"/>
                  </a:lnTo>
                  <a:cubicBezTo>
                    <a:pt x="0" y="32052"/>
                    <a:pt x="4596" y="20957"/>
                    <a:pt x="12776" y="12776"/>
                  </a:cubicBezTo>
                  <a:cubicBezTo>
                    <a:pt x="20957" y="4596"/>
                    <a:pt x="32052" y="0"/>
                    <a:pt x="43621" y="0"/>
                  </a:cubicBezTo>
                  <a:close/>
                </a:path>
              </a:pathLst>
            </a:custGeom>
            <a:solidFill>
              <a:srgbClr val="EDEBE6"/>
            </a:solidFill>
          </p:spPr>
        </p:sp>
        <p:sp>
          <p:nvSpPr>
            <p:cNvPr name="TextBox 4" id="4"/>
            <p:cNvSpPr txBox="true"/>
            <p:nvPr/>
          </p:nvSpPr>
          <p:spPr>
            <a:xfrm>
              <a:off x="0" y="-66675"/>
              <a:ext cx="2383968" cy="96157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08075" y="6295432"/>
            <a:ext cx="220625" cy="22062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7" id="7"/>
            <p:cNvSpPr txBox="true"/>
            <p:nvPr/>
          </p:nvSpPr>
          <p:spPr>
            <a:xfrm>
              <a:off x="76200" y="85725"/>
              <a:ext cx="660400" cy="650875"/>
            </a:xfrm>
            <a:prstGeom prst="rect">
              <a:avLst/>
            </a:prstGeom>
          </p:spPr>
          <p:txBody>
            <a:bodyPr anchor="ctr" rtlCol="false" tIns="50800" lIns="50800" bIns="50800" rIns="50800"/>
            <a:lstStyle/>
            <a:p>
              <a:pPr algn="ctr">
                <a:lnSpc>
                  <a:spcPts val="2200"/>
                </a:lnSpc>
              </a:pPr>
            </a:p>
          </p:txBody>
        </p:sp>
      </p:grpSp>
      <p:sp>
        <p:nvSpPr>
          <p:cNvPr name="TextBox 8" id="8"/>
          <p:cNvSpPr txBox="true"/>
          <p:nvPr/>
        </p:nvSpPr>
        <p:spPr>
          <a:xfrm rot="0">
            <a:off x="1286593" y="5038725"/>
            <a:ext cx="2420463" cy="10953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Telegraf Bold"/>
                <a:ea typeface="Telegraf Bold"/>
                <a:cs typeface="Telegraf Bold"/>
                <a:sym typeface="Telegraf Bold"/>
              </a:rPr>
              <a:t> Experience</a:t>
            </a:r>
          </a:p>
          <a:p>
            <a:pPr algn="l">
              <a:lnSpc>
                <a:spcPts val="4200"/>
              </a:lnSpc>
              <a:spcBef>
                <a:spcPct val="0"/>
              </a:spcBef>
            </a:pPr>
          </a:p>
        </p:txBody>
      </p:sp>
      <p:grpSp>
        <p:nvGrpSpPr>
          <p:cNvPr name="Group 9" id="9"/>
          <p:cNvGrpSpPr/>
          <p:nvPr/>
        </p:nvGrpSpPr>
        <p:grpSpPr>
          <a:xfrm rot="0">
            <a:off x="641861" y="0"/>
            <a:ext cx="5246370" cy="5246370"/>
            <a:chOff x="0" y="0"/>
            <a:chExt cx="6350000" cy="6350000"/>
          </a:xfrm>
        </p:grpSpPr>
        <p:sp>
          <p:nvSpPr>
            <p:cNvPr name="Freeform 10" id="10"/>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blipFill>
              <a:blip r:embed="rId2"/>
              <a:stretch>
                <a:fillRect l="0" t="-7900" r="0" b="-7900"/>
              </a:stretch>
            </a:blipFill>
          </p:spPr>
        </p:sp>
      </p:grpSp>
      <p:grpSp>
        <p:nvGrpSpPr>
          <p:cNvPr name="Group 11" id="11"/>
          <p:cNvGrpSpPr/>
          <p:nvPr/>
        </p:nvGrpSpPr>
        <p:grpSpPr>
          <a:xfrm rot="0">
            <a:off x="808075" y="7765951"/>
            <a:ext cx="220625" cy="22062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13" id="13"/>
            <p:cNvSpPr txBox="true"/>
            <p:nvPr/>
          </p:nvSpPr>
          <p:spPr>
            <a:xfrm>
              <a:off x="76200" y="85725"/>
              <a:ext cx="660400" cy="650875"/>
            </a:xfrm>
            <a:prstGeom prst="rect">
              <a:avLst/>
            </a:prstGeom>
          </p:spPr>
          <p:txBody>
            <a:bodyPr anchor="ctr" rtlCol="false" tIns="50800" lIns="50800" bIns="50800" rIns="50800"/>
            <a:lstStyle/>
            <a:p>
              <a:pPr algn="ctr">
                <a:lnSpc>
                  <a:spcPts val="2200"/>
                </a:lnSpc>
              </a:pPr>
            </a:p>
          </p:txBody>
        </p:sp>
      </p:grpSp>
      <p:grpSp>
        <p:nvGrpSpPr>
          <p:cNvPr name="Group 14" id="14"/>
          <p:cNvGrpSpPr/>
          <p:nvPr/>
        </p:nvGrpSpPr>
        <p:grpSpPr>
          <a:xfrm rot="0">
            <a:off x="8921168" y="5860471"/>
            <a:ext cx="9581743" cy="3397829"/>
            <a:chOff x="0" y="0"/>
            <a:chExt cx="2523587" cy="894902"/>
          </a:xfrm>
        </p:grpSpPr>
        <p:sp>
          <p:nvSpPr>
            <p:cNvPr name="Freeform 15" id="15"/>
            <p:cNvSpPr/>
            <p:nvPr/>
          </p:nvSpPr>
          <p:spPr>
            <a:xfrm flipH="false" flipV="false" rot="0">
              <a:off x="0" y="0"/>
              <a:ext cx="2523586" cy="894902"/>
            </a:xfrm>
            <a:custGeom>
              <a:avLst/>
              <a:gdLst/>
              <a:ahLst/>
              <a:cxnLst/>
              <a:rect r="r" b="b" t="t" l="l"/>
              <a:pathLst>
                <a:path h="894902" w="2523586">
                  <a:moveTo>
                    <a:pt x="41207" y="0"/>
                  </a:moveTo>
                  <a:lnTo>
                    <a:pt x="2482379" y="0"/>
                  </a:lnTo>
                  <a:cubicBezTo>
                    <a:pt x="2493308" y="0"/>
                    <a:pt x="2503789" y="4341"/>
                    <a:pt x="2511517" y="12069"/>
                  </a:cubicBezTo>
                  <a:cubicBezTo>
                    <a:pt x="2519245" y="19797"/>
                    <a:pt x="2523586" y="30278"/>
                    <a:pt x="2523586" y="41207"/>
                  </a:cubicBezTo>
                  <a:lnTo>
                    <a:pt x="2523586" y="853694"/>
                  </a:lnTo>
                  <a:cubicBezTo>
                    <a:pt x="2523586" y="876452"/>
                    <a:pt x="2505137" y="894902"/>
                    <a:pt x="2482379" y="894902"/>
                  </a:cubicBezTo>
                  <a:lnTo>
                    <a:pt x="41207" y="894902"/>
                  </a:lnTo>
                  <a:cubicBezTo>
                    <a:pt x="18449" y="894902"/>
                    <a:pt x="0" y="876452"/>
                    <a:pt x="0" y="853694"/>
                  </a:cubicBezTo>
                  <a:lnTo>
                    <a:pt x="0" y="41207"/>
                  </a:lnTo>
                  <a:cubicBezTo>
                    <a:pt x="0" y="18449"/>
                    <a:pt x="18449" y="0"/>
                    <a:pt x="41207" y="0"/>
                  </a:cubicBezTo>
                  <a:close/>
                </a:path>
              </a:pathLst>
            </a:custGeom>
            <a:solidFill>
              <a:srgbClr val="EDEBE6"/>
            </a:solidFill>
          </p:spPr>
        </p:sp>
        <p:sp>
          <p:nvSpPr>
            <p:cNvPr name="TextBox 16" id="16"/>
            <p:cNvSpPr txBox="true"/>
            <p:nvPr/>
          </p:nvSpPr>
          <p:spPr>
            <a:xfrm>
              <a:off x="0" y="-66675"/>
              <a:ext cx="2523587" cy="961577"/>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9333127" y="6295432"/>
            <a:ext cx="220625" cy="22062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19" id="19"/>
            <p:cNvSpPr txBox="true"/>
            <p:nvPr/>
          </p:nvSpPr>
          <p:spPr>
            <a:xfrm>
              <a:off x="76200" y="85725"/>
              <a:ext cx="660400" cy="650875"/>
            </a:xfrm>
            <a:prstGeom prst="rect">
              <a:avLst/>
            </a:prstGeom>
          </p:spPr>
          <p:txBody>
            <a:bodyPr anchor="ctr" rtlCol="false" tIns="50800" lIns="50800" bIns="50800" rIns="50800"/>
            <a:lstStyle/>
            <a:p>
              <a:pPr algn="ctr">
                <a:lnSpc>
                  <a:spcPts val="2200"/>
                </a:lnSpc>
              </a:pPr>
            </a:p>
          </p:txBody>
        </p:sp>
      </p:grpSp>
      <p:grpSp>
        <p:nvGrpSpPr>
          <p:cNvPr name="Group 20" id="20"/>
          <p:cNvGrpSpPr/>
          <p:nvPr/>
        </p:nvGrpSpPr>
        <p:grpSpPr>
          <a:xfrm rot="0">
            <a:off x="9333127" y="7765951"/>
            <a:ext cx="220625" cy="22062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2" id="22"/>
            <p:cNvSpPr txBox="true"/>
            <p:nvPr/>
          </p:nvSpPr>
          <p:spPr>
            <a:xfrm>
              <a:off x="76200" y="85725"/>
              <a:ext cx="660400" cy="650875"/>
            </a:xfrm>
            <a:prstGeom prst="rect">
              <a:avLst/>
            </a:prstGeom>
          </p:spPr>
          <p:txBody>
            <a:bodyPr anchor="ctr" rtlCol="false" tIns="50800" lIns="50800" bIns="50800" rIns="50800"/>
            <a:lstStyle/>
            <a:p>
              <a:pPr algn="ctr">
                <a:lnSpc>
                  <a:spcPts val="2200"/>
                </a:lnSpc>
              </a:pPr>
            </a:p>
          </p:txBody>
        </p:sp>
      </p:grpSp>
      <p:sp>
        <p:nvSpPr>
          <p:cNvPr name="TextBox 23" id="23"/>
          <p:cNvSpPr txBox="true"/>
          <p:nvPr/>
        </p:nvSpPr>
        <p:spPr>
          <a:xfrm rot="0">
            <a:off x="1286593" y="6152557"/>
            <a:ext cx="2848831" cy="771525"/>
          </a:xfrm>
          <a:prstGeom prst="rect">
            <a:avLst/>
          </a:prstGeom>
        </p:spPr>
        <p:txBody>
          <a:bodyPr anchor="t" rtlCol="false" tIns="0" lIns="0" bIns="0" rIns="0">
            <a:spAutoFit/>
          </a:bodyPr>
          <a:lstStyle/>
          <a:p>
            <a:pPr algn="l">
              <a:lnSpc>
                <a:spcPts val="2879"/>
              </a:lnSpc>
            </a:pPr>
            <a:r>
              <a:rPr lang="en-US" sz="2400" spc="117">
                <a:solidFill>
                  <a:srgbClr val="290606"/>
                </a:solidFill>
                <a:latin typeface="Arial"/>
                <a:ea typeface="Arial"/>
                <a:cs typeface="Arial"/>
                <a:sym typeface="Arial"/>
              </a:rPr>
              <a:t>Aug 2023 - Dec 2023</a:t>
            </a:r>
          </a:p>
        </p:txBody>
      </p:sp>
      <p:sp>
        <p:nvSpPr>
          <p:cNvPr name="TextBox 24" id="24"/>
          <p:cNvSpPr txBox="true"/>
          <p:nvPr/>
        </p:nvSpPr>
        <p:spPr>
          <a:xfrm rot="0">
            <a:off x="6172228" y="33423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INTRODUCTION</a:t>
            </a:r>
          </a:p>
        </p:txBody>
      </p:sp>
      <p:sp>
        <p:nvSpPr>
          <p:cNvPr name="TextBox 25" id="25"/>
          <p:cNvSpPr txBox="true"/>
          <p:nvPr/>
        </p:nvSpPr>
        <p:spPr>
          <a:xfrm rot="0">
            <a:off x="6172228" y="1406750"/>
            <a:ext cx="10238826" cy="1760220"/>
          </a:xfrm>
          <a:prstGeom prst="rect">
            <a:avLst/>
          </a:prstGeom>
        </p:spPr>
        <p:txBody>
          <a:bodyPr anchor="t" rtlCol="false" tIns="0" lIns="0" bIns="0" rIns="0">
            <a:spAutoFit/>
          </a:bodyPr>
          <a:lstStyle/>
          <a:p>
            <a:pPr algn="l">
              <a:lnSpc>
                <a:spcPts val="5600"/>
              </a:lnSpc>
            </a:pPr>
            <a:r>
              <a:rPr lang="en-US" sz="5600" spc="274">
                <a:solidFill>
                  <a:srgbClr val="290606"/>
                </a:solidFill>
                <a:latin typeface="Arial"/>
                <a:ea typeface="Arial"/>
                <a:cs typeface="Arial"/>
                <a:sym typeface="Arial"/>
              </a:rPr>
              <a:t>DIMAS ADI PRASETYO</a:t>
            </a:r>
          </a:p>
          <a:p>
            <a:pPr algn="l">
              <a:lnSpc>
                <a:spcPts val="6999"/>
              </a:lnSpc>
            </a:pPr>
          </a:p>
        </p:txBody>
      </p:sp>
      <p:sp>
        <p:nvSpPr>
          <p:cNvPr name="TextBox 26" id="26"/>
          <p:cNvSpPr txBox="true"/>
          <p:nvPr/>
        </p:nvSpPr>
        <p:spPr>
          <a:xfrm rot="0">
            <a:off x="6172228" y="3157445"/>
            <a:ext cx="10238826" cy="490855"/>
          </a:xfrm>
          <a:prstGeom prst="rect">
            <a:avLst/>
          </a:prstGeom>
        </p:spPr>
        <p:txBody>
          <a:bodyPr anchor="t" rtlCol="false" tIns="0" lIns="0" bIns="0" rIns="0">
            <a:spAutoFit/>
          </a:bodyPr>
          <a:lstStyle/>
          <a:p>
            <a:pPr algn="just">
              <a:lnSpc>
                <a:spcPts val="3200"/>
              </a:lnSpc>
            </a:pPr>
            <a:r>
              <a:rPr lang="en-US" b="true" sz="3200" i="true" spc="156">
                <a:solidFill>
                  <a:srgbClr val="290606"/>
                </a:solidFill>
                <a:latin typeface="Arial Bold Italics"/>
                <a:ea typeface="Arial Bold Italics"/>
                <a:cs typeface="Arial Bold Italics"/>
                <a:sym typeface="Arial Bold Italics"/>
              </a:rPr>
              <a:t>DATA SCIENTIST &amp; DATA ANALYST</a:t>
            </a:r>
          </a:p>
        </p:txBody>
      </p:sp>
      <p:sp>
        <p:nvSpPr>
          <p:cNvPr name="TextBox 27" id="27"/>
          <p:cNvSpPr txBox="true"/>
          <p:nvPr/>
        </p:nvSpPr>
        <p:spPr>
          <a:xfrm rot="0">
            <a:off x="6172228" y="2460924"/>
            <a:ext cx="2419010" cy="609600"/>
          </a:xfrm>
          <a:prstGeom prst="rect">
            <a:avLst/>
          </a:prstGeom>
        </p:spPr>
        <p:txBody>
          <a:bodyPr anchor="t" rtlCol="false" tIns="0" lIns="0" bIns="0" rIns="0">
            <a:spAutoFit/>
          </a:bodyPr>
          <a:lstStyle/>
          <a:p>
            <a:pPr algn="l">
              <a:lnSpc>
                <a:spcPts val="4200"/>
              </a:lnSpc>
            </a:pPr>
            <a:r>
              <a:rPr lang="en-US" sz="3500" spc="171" b="true">
                <a:solidFill>
                  <a:srgbClr val="0CC0DF"/>
                </a:solidFill>
                <a:latin typeface="Arial Bold"/>
                <a:ea typeface="Arial Bold"/>
                <a:cs typeface="Arial Bold"/>
                <a:sym typeface="Arial Bold"/>
              </a:rPr>
              <a:t>Student</a:t>
            </a:r>
          </a:p>
        </p:txBody>
      </p:sp>
      <p:sp>
        <p:nvSpPr>
          <p:cNvPr name="TextBox 28" id="28"/>
          <p:cNvSpPr txBox="true"/>
          <p:nvPr/>
        </p:nvSpPr>
        <p:spPr>
          <a:xfrm rot="0">
            <a:off x="4135424" y="6152557"/>
            <a:ext cx="4331255" cy="1304925"/>
          </a:xfrm>
          <a:prstGeom prst="rect">
            <a:avLst/>
          </a:prstGeom>
        </p:spPr>
        <p:txBody>
          <a:bodyPr anchor="t" rtlCol="false" tIns="0" lIns="0" bIns="0" rIns="0">
            <a:spAutoFit/>
          </a:bodyPr>
          <a:lstStyle/>
          <a:p>
            <a:pPr algn="l">
              <a:lnSpc>
                <a:spcPts val="2879"/>
              </a:lnSpc>
            </a:pPr>
            <a:r>
              <a:rPr lang="en-US" sz="2400" spc="117" b="true">
                <a:solidFill>
                  <a:srgbClr val="290606"/>
                </a:solidFill>
                <a:latin typeface="Arial Bold"/>
                <a:ea typeface="Arial Bold"/>
                <a:cs typeface="Arial Bold"/>
                <a:sym typeface="Arial Bold"/>
              </a:rPr>
              <a:t>Game Development</a:t>
            </a:r>
          </a:p>
          <a:p>
            <a:pPr algn="l">
              <a:lnSpc>
                <a:spcPts val="2879"/>
              </a:lnSpc>
            </a:pPr>
            <a:r>
              <a:rPr lang="en-US" sz="2400" spc="117">
                <a:solidFill>
                  <a:srgbClr val="290606"/>
                </a:solidFill>
                <a:latin typeface="Arial"/>
                <a:ea typeface="Arial"/>
                <a:cs typeface="Arial"/>
                <a:sym typeface="Arial"/>
              </a:rPr>
              <a:t>Infinite Learning Indonesia</a:t>
            </a:r>
          </a:p>
          <a:p>
            <a:pPr algn="l">
              <a:lnSpc>
                <a:spcPts val="4200"/>
              </a:lnSpc>
            </a:pPr>
          </a:p>
        </p:txBody>
      </p:sp>
      <p:sp>
        <p:nvSpPr>
          <p:cNvPr name="TextBox 29" id="29"/>
          <p:cNvSpPr txBox="true"/>
          <p:nvPr/>
        </p:nvSpPr>
        <p:spPr>
          <a:xfrm rot="0">
            <a:off x="1286593" y="7638529"/>
            <a:ext cx="2848831" cy="771525"/>
          </a:xfrm>
          <a:prstGeom prst="rect">
            <a:avLst/>
          </a:prstGeom>
        </p:spPr>
        <p:txBody>
          <a:bodyPr anchor="t" rtlCol="false" tIns="0" lIns="0" bIns="0" rIns="0">
            <a:spAutoFit/>
          </a:bodyPr>
          <a:lstStyle/>
          <a:p>
            <a:pPr algn="l">
              <a:lnSpc>
                <a:spcPts val="2879"/>
              </a:lnSpc>
            </a:pPr>
            <a:r>
              <a:rPr lang="en-US" sz="2400" spc="117">
                <a:solidFill>
                  <a:srgbClr val="290606"/>
                </a:solidFill>
                <a:latin typeface="Arial"/>
                <a:ea typeface="Arial"/>
                <a:cs typeface="Arial"/>
                <a:sym typeface="Arial"/>
              </a:rPr>
              <a:t>Feb 2023 - Jul 2023</a:t>
            </a:r>
          </a:p>
        </p:txBody>
      </p:sp>
      <p:sp>
        <p:nvSpPr>
          <p:cNvPr name="TextBox 30" id="30"/>
          <p:cNvSpPr txBox="true"/>
          <p:nvPr/>
        </p:nvSpPr>
        <p:spPr>
          <a:xfrm rot="0">
            <a:off x="4135424" y="7638529"/>
            <a:ext cx="4331255" cy="1304925"/>
          </a:xfrm>
          <a:prstGeom prst="rect">
            <a:avLst/>
          </a:prstGeom>
        </p:spPr>
        <p:txBody>
          <a:bodyPr anchor="t" rtlCol="false" tIns="0" lIns="0" bIns="0" rIns="0">
            <a:spAutoFit/>
          </a:bodyPr>
          <a:lstStyle/>
          <a:p>
            <a:pPr algn="l">
              <a:lnSpc>
                <a:spcPts val="2879"/>
              </a:lnSpc>
            </a:pPr>
            <a:r>
              <a:rPr lang="en-US" sz="2400" spc="117" b="true">
                <a:solidFill>
                  <a:srgbClr val="290606"/>
                </a:solidFill>
                <a:latin typeface="Arial Bold"/>
                <a:ea typeface="Arial Bold"/>
                <a:cs typeface="Arial Bold"/>
                <a:sym typeface="Arial Bold"/>
              </a:rPr>
              <a:t>Machine Learning</a:t>
            </a:r>
          </a:p>
          <a:p>
            <a:pPr algn="l">
              <a:lnSpc>
                <a:spcPts val="2879"/>
              </a:lnSpc>
            </a:pPr>
            <a:r>
              <a:rPr lang="en-US" sz="2400" spc="117">
                <a:solidFill>
                  <a:srgbClr val="290606"/>
                </a:solidFill>
                <a:latin typeface="Arial"/>
                <a:ea typeface="Arial"/>
                <a:cs typeface="Arial"/>
                <a:sym typeface="Arial"/>
              </a:rPr>
              <a:t>Ba</a:t>
            </a:r>
            <a:r>
              <a:rPr lang="en-US" sz="2400" spc="117">
                <a:solidFill>
                  <a:srgbClr val="290606"/>
                </a:solidFill>
                <a:latin typeface="Arial"/>
                <a:ea typeface="Arial"/>
                <a:cs typeface="Arial"/>
                <a:sym typeface="Arial"/>
              </a:rPr>
              <a:t>ngkit Academy </a:t>
            </a:r>
          </a:p>
          <a:p>
            <a:pPr algn="l">
              <a:lnSpc>
                <a:spcPts val="4200"/>
              </a:lnSpc>
            </a:pPr>
          </a:p>
        </p:txBody>
      </p:sp>
      <p:sp>
        <p:nvSpPr>
          <p:cNvPr name="TextBox 31" id="31"/>
          <p:cNvSpPr txBox="true"/>
          <p:nvPr/>
        </p:nvSpPr>
        <p:spPr>
          <a:xfrm rot="0">
            <a:off x="9792667" y="6145641"/>
            <a:ext cx="2848831" cy="771525"/>
          </a:xfrm>
          <a:prstGeom prst="rect">
            <a:avLst/>
          </a:prstGeom>
        </p:spPr>
        <p:txBody>
          <a:bodyPr anchor="t" rtlCol="false" tIns="0" lIns="0" bIns="0" rIns="0">
            <a:spAutoFit/>
          </a:bodyPr>
          <a:lstStyle/>
          <a:p>
            <a:pPr algn="l">
              <a:lnSpc>
                <a:spcPts val="2879"/>
              </a:lnSpc>
            </a:pPr>
            <a:r>
              <a:rPr lang="en-US" sz="2400" spc="117">
                <a:solidFill>
                  <a:srgbClr val="290606"/>
                </a:solidFill>
                <a:latin typeface="Arial"/>
                <a:ea typeface="Arial"/>
                <a:cs typeface="Arial"/>
                <a:sym typeface="Arial"/>
              </a:rPr>
              <a:t>Present - Feb 2025</a:t>
            </a:r>
          </a:p>
        </p:txBody>
      </p:sp>
      <p:sp>
        <p:nvSpPr>
          <p:cNvPr name="TextBox 32" id="32"/>
          <p:cNvSpPr txBox="true"/>
          <p:nvPr/>
        </p:nvSpPr>
        <p:spPr>
          <a:xfrm rot="0">
            <a:off x="9792667" y="5038725"/>
            <a:ext cx="2420463" cy="10953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Telegraf Bold"/>
                <a:ea typeface="Telegraf Bold"/>
                <a:cs typeface="Telegraf Bold"/>
                <a:sym typeface="Telegraf Bold"/>
              </a:rPr>
              <a:t>Education</a:t>
            </a:r>
          </a:p>
          <a:p>
            <a:pPr algn="l">
              <a:lnSpc>
                <a:spcPts val="4200"/>
              </a:lnSpc>
              <a:spcBef>
                <a:spcPct val="0"/>
              </a:spcBef>
            </a:pPr>
          </a:p>
        </p:txBody>
      </p:sp>
      <p:sp>
        <p:nvSpPr>
          <p:cNvPr name="TextBox 33" id="33"/>
          <p:cNvSpPr txBox="true"/>
          <p:nvPr/>
        </p:nvSpPr>
        <p:spPr>
          <a:xfrm rot="0">
            <a:off x="12326295" y="6086475"/>
            <a:ext cx="4331255" cy="1304925"/>
          </a:xfrm>
          <a:prstGeom prst="rect">
            <a:avLst/>
          </a:prstGeom>
        </p:spPr>
        <p:txBody>
          <a:bodyPr anchor="t" rtlCol="false" tIns="0" lIns="0" bIns="0" rIns="0">
            <a:spAutoFit/>
          </a:bodyPr>
          <a:lstStyle/>
          <a:p>
            <a:pPr algn="l">
              <a:lnSpc>
                <a:spcPts val="2879"/>
              </a:lnSpc>
            </a:pPr>
            <a:r>
              <a:rPr lang="en-US" sz="2400" spc="117" b="true">
                <a:solidFill>
                  <a:srgbClr val="290606"/>
                </a:solidFill>
                <a:latin typeface="Arial Bold"/>
                <a:ea typeface="Arial Bold"/>
                <a:cs typeface="Arial Bold"/>
                <a:sym typeface="Arial Bold"/>
              </a:rPr>
              <a:t>Data Science Bootcamp</a:t>
            </a:r>
          </a:p>
          <a:p>
            <a:pPr algn="l">
              <a:lnSpc>
                <a:spcPts val="2879"/>
              </a:lnSpc>
            </a:pPr>
            <a:r>
              <a:rPr lang="en-US" sz="2400" spc="117">
                <a:solidFill>
                  <a:srgbClr val="290606"/>
                </a:solidFill>
                <a:latin typeface="Arial"/>
                <a:ea typeface="Arial"/>
                <a:cs typeface="Arial"/>
                <a:sym typeface="Arial"/>
              </a:rPr>
              <a:t>d</a:t>
            </a:r>
            <a:r>
              <a:rPr lang="en-US" sz="2400" spc="117">
                <a:solidFill>
                  <a:srgbClr val="290606"/>
                </a:solidFill>
                <a:latin typeface="Arial"/>
                <a:ea typeface="Arial"/>
                <a:cs typeface="Arial"/>
                <a:sym typeface="Arial"/>
              </a:rPr>
              <a:t>ibimbing.id</a:t>
            </a:r>
          </a:p>
          <a:p>
            <a:pPr algn="l">
              <a:lnSpc>
                <a:spcPts val="4200"/>
              </a:lnSpc>
            </a:pPr>
          </a:p>
        </p:txBody>
      </p:sp>
      <p:sp>
        <p:nvSpPr>
          <p:cNvPr name="TextBox 34" id="34"/>
          <p:cNvSpPr txBox="true"/>
          <p:nvPr/>
        </p:nvSpPr>
        <p:spPr>
          <a:xfrm rot="0">
            <a:off x="9792667" y="7660116"/>
            <a:ext cx="2848831" cy="771525"/>
          </a:xfrm>
          <a:prstGeom prst="rect">
            <a:avLst/>
          </a:prstGeom>
        </p:spPr>
        <p:txBody>
          <a:bodyPr anchor="t" rtlCol="false" tIns="0" lIns="0" bIns="0" rIns="0">
            <a:spAutoFit/>
          </a:bodyPr>
          <a:lstStyle/>
          <a:p>
            <a:pPr algn="l">
              <a:lnSpc>
                <a:spcPts val="2879"/>
              </a:lnSpc>
            </a:pPr>
            <a:r>
              <a:rPr lang="en-US" sz="2400" spc="117">
                <a:solidFill>
                  <a:srgbClr val="290606"/>
                </a:solidFill>
                <a:latin typeface="Arial"/>
                <a:ea typeface="Arial"/>
                <a:cs typeface="Arial"/>
                <a:sym typeface="Arial"/>
              </a:rPr>
              <a:t>Aug 2024 - Jul 2020</a:t>
            </a:r>
          </a:p>
        </p:txBody>
      </p:sp>
      <p:sp>
        <p:nvSpPr>
          <p:cNvPr name="TextBox 35" id="35"/>
          <p:cNvSpPr txBox="true"/>
          <p:nvPr/>
        </p:nvSpPr>
        <p:spPr>
          <a:xfrm rot="0">
            <a:off x="12326295" y="7660116"/>
            <a:ext cx="5761121" cy="1666875"/>
          </a:xfrm>
          <a:prstGeom prst="rect">
            <a:avLst/>
          </a:prstGeom>
        </p:spPr>
        <p:txBody>
          <a:bodyPr anchor="t" rtlCol="false" tIns="0" lIns="0" bIns="0" rIns="0">
            <a:spAutoFit/>
          </a:bodyPr>
          <a:lstStyle/>
          <a:p>
            <a:pPr algn="l">
              <a:lnSpc>
                <a:spcPts val="2879"/>
              </a:lnSpc>
            </a:pPr>
            <a:r>
              <a:rPr lang="en-US" sz="2400" spc="117" b="true">
                <a:solidFill>
                  <a:srgbClr val="290606"/>
                </a:solidFill>
                <a:latin typeface="Arial Bold"/>
                <a:ea typeface="Arial Bold"/>
                <a:cs typeface="Arial Bold"/>
                <a:sym typeface="Arial Bold"/>
              </a:rPr>
              <a:t>Bachelor of Science in Informatics Engineering</a:t>
            </a:r>
          </a:p>
          <a:p>
            <a:pPr algn="l">
              <a:lnSpc>
                <a:spcPts val="2879"/>
              </a:lnSpc>
            </a:pPr>
            <a:r>
              <a:rPr lang="en-US" sz="2400" spc="117">
                <a:solidFill>
                  <a:srgbClr val="290606"/>
                </a:solidFill>
                <a:latin typeface="Arial"/>
                <a:ea typeface="Arial"/>
                <a:cs typeface="Arial"/>
                <a:sym typeface="Arial"/>
              </a:rPr>
              <a:t>U</a:t>
            </a:r>
            <a:r>
              <a:rPr lang="en-US" sz="2400" spc="117">
                <a:solidFill>
                  <a:srgbClr val="290606"/>
                </a:solidFill>
                <a:latin typeface="Arial"/>
                <a:ea typeface="Arial"/>
                <a:cs typeface="Arial"/>
                <a:sym typeface="Arial"/>
              </a:rPr>
              <a:t>niversitas Krisnadwipayana </a:t>
            </a:r>
          </a:p>
          <a:p>
            <a:pPr algn="l">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5086350" y="344089"/>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PREVIOUS PROJECTS</a:t>
            </a:r>
          </a:p>
        </p:txBody>
      </p:sp>
      <p:grpSp>
        <p:nvGrpSpPr>
          <p:cNvPr name="Group 3" id="3"/>
          <p:cNvGrpSpPr/>
          <p:nvPr/>
        </p:nvGrpSpPr>
        <p:grpSpPr>
          <a:xfrm rot="0">
            <a:off x="942736" y="1279235"/>
            <a:ext cx="11438664" cy="4316525"/>
            <a:chOff x="0" y="0"/>
            <a:chExt cx="3012652" cy="1136863"/>
          </a:xfrm>
        </p:grpSpPr>
        <p:sp>
          <p:nvSpPr>
            <p:cNvPr name="Freeform 4" id="4"/>
            <p:cNvSpPr/>
            <p:nvPr/>
          </p:nvSpPr>
          <p:spPr>
            <a:xfrm flipH="false" flipV="false" rot="0">
              <a:off x="0" y="0"/>
              <a:ext cx="3012652" cy="1136862"/>
            </a:xfrm>
            <a:custGeom>
              <a:avLst/>
              <a:gdLst/>
              <a:ahLst/>
              <a:cxnLst/>
              <a:rect r="r" b="b" t="t" l="l"/>
              <a:pathLst>
                <a:path h="1136862" w="3012652">
                  <a:moveTo>
                    <a:pt x="34518" y="0"/>
                  </a:moveTo>
                  <a:lnTo>
                    <a:pt x="2978134" y="0"/>
                  </a:lnTo>
                  <a:cubicBezTo>
                    <a:pt x="2997198" y="0"/>
                    <a:pt x="3012652" y="15454"/>
                    <a:pt x="3012652" y="34518"/>
                  </a:cubicBezTo>
                  <a:lnTo>
                    <a:pt x="3012652" y="1102345"/>
                  </a:lnTo>
                  <a:cubicBezTo>
                    <a:pt x="3012652" y="1121408"/>
                    <a:pt x="2997198" y="1136862"/>
                    <a:pt x="2978134" y="1136862"/>
                  </a:cubicBezTo>
                  <a:lnTo>
                    <a:pt x="34518" y="1136862"/>
                  </a:lnTo>
                  <a:cubicBezTo>
                    <a:pt x="15454" y="1136862"/>
                    <a:pt x="0" y="1121408"/>
                    <a:pt x="0" y="1102345"/>
                  </a:cubicBezTo>
                  <a:lnTo>
                    <a:pt x="0" y="34518"/>
                  </a:lnTo>
                  <a:cubicBezTo>
                    <a:pt x="0" y="15454"/>
                    <a:pt x="15454" y="0"/>
                    <a:pt x="34518" y="0"/>
                  </a:cubicBezTo>
                  <a:close/>
                </a:path>
              </a:pathLst>
            </a:custGeom>
            <a:solidFill>
              <a:srgbClr val="EDEBE6"/>
            </a:solidFill>
          </p:spPr>
        </p:sp>
        <p:sp>
          <p:nvSpPr>
            <p:cNvPr name="TextBox 5" id="5"/>
            <p:cNvSpPr txBox="true"/>
            <p:nvPr/>
          </p:nvSpPr>
          <p:spPr>
            <a:xfrm>
              <a:off x="0" y="-66675"/>
              <a:ext cx="3012652" cy="120353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128992" y="2405683"/>
            <a:ext cx="10396810" cy="3476625"/>
          </a:xfrm>
          <a:prstGeom prst="rect">
            <a:avLst/>
          </a:prstGeom>
        </p:spPr>
        <p:txBody>
          <a:bodyPr anchor="t" rtlCol="false" tIns="0" lIns="0" bIns="0" rIns="0">
            <a:spAutoFit/>
          </a:bodyPr>
          <a:lstStyle/>
          <a:p>
            <a:pPr algn="just">
              <a:lnSpc>
                <a:spcPts val="2879"/>
              </a:lnSpc>
            </a:pPr>
            <a:r>
              <a:rPr lang="en-US" sz="2400" spc="117">
                <a:solidFill>
                  <a:srgbClr val="290606"/>
                </a:solidFill>
                <a:latin typeface="Arial"/>
                <a:ea typeface="Arial"/>
                <a:cs typeface="Arial"/>
                <a:sym typeface="Arial"/>
              </a:rPr>
              <a:t>This project investigates employee job satisfaction using survey data collected from various departments within an organization. The goal is to uncover insights into the factors that influence satisfaction and to provide strategic recommendations for improving employee well-being. It aims to identify patterns and insights related to job satisfaction, work-life balance, workload, and training, and to present the findings through interactive visualizations and business recommendations.</a:t>
            </a:r>
          </a:p>
          <a:p>
            <a:pPr algn="just">
              <a:lnSpc>
                <a:spcPts val="4200"/>
              </a:lnSpc>
            </a:pPr>
          </a:p>
        </p:txBody>
      </p:sp>
      <p:grpSp>
        <p:nvGrpSpPr>
          <p:cNvPr name="Group 7" id="7"/>
          <p:cNvGrpSpPr/>
          <p:nvPr/>
        </p:nvGrpSpPr>
        <p:grpSpPr>
          <a:xfrm rot="0">
            <a:off x="1028700" y="1417239"/>
            <a:ext cx="6636628" cy="749521"/>
            <a:chOff x="0" y="0"/>
            <a:chExt cx="1747918" cy="197405"/>
          </a:xfrm>
        </p:grpSpPr>
        <p:sp>
          <p:nvSpPr>
            <p:cNvPr name="Freeform 8" id="8"/>
            <p:cNvSpPr/>
            <p:nvPr/>
          </p:nvSpPr>
          <p:spPr>
            <a:xfrm flipH="false" flipV="false" rot="0">
              <a:off x="0" y="0"/>
              <a:ext cx="1747919" cy="197405"/>
            </a:xfrm>
            <a:custGeom>
              <a:avLst/>
              <a:gdLst/>
              <a:ahLst/>
              <a:cxnLst/>
              <a:rect r="r" b="b" t="t" l="l"/>
              <a:pathLst>
                <a:path h="197405" w="1747919">
                  <a:moveTo>
                    <a:pt x="59494" y="0"/>
                  </a:moveTo>
                  <a:lnTo>
                    <a:pt x="1688425" y="0"/>
                  </a:lnTo>
                  <a:cubicBezTo>
                    <a:pt x="1721282" y="0"/>
                    <a:pt x="1747919" y="26636"/>
                    <a:pt x="1747919" y="59494"/>
                  </a:cubicBezTo>
                  <a:lnTo>
                    <a:pt x="1747919" y="137911"/>
                  </a:lnTo>
                  <a:cubicBezTo>
                    <a:pt x="1747919" y="170769"/>
                    <a:pt x="1721282" y="197405"/>
                    <a:pt x="1688425" y="197405"/>
                  </a:cubicBezTo>
                  <a:lnTo>
                    <a:pt x="59494" y="197405"/>
                  </a:lnTo>
                  <a:cubicBezTo>
                    <a:pt x="43715" y="197405"/>
                    <a:pt x="28583" y="191137"/>
                    <a:pt x="17425" y="179979"/>
                  </a:cubicBezTo>
                  <a:cubicBezTo>
                    <a:pt x="6268" y="168822"/>
                    <a:pt x="0" y="153690"/>
                    <a:pt x="0" y="137911"/>
                  </a:cubicBezTo>
                  <a:lnTo>
                    <a:pt x="0" y="59494"/>
                  </a:lnTo>
                  <a:cubicBezTo>
                    <a:pt x="0" y="26636"/>
                    <a:pt x="26636" y="0"/>
                    <a:pt x="59494" y="0"/>
                  </a:cubicBezTo>
                  <a:close/>
                </a:path>
              </a:pathLst>
            </a:custGeom>
            <a:solidFill>
              <a:srgbClr val="0CC0DF"/>
            </a:solidFill>
          </p:spPr>
        </p:sp>
        <p:sp>
          <p:nvSpPr>
            <p:cNvPr name="TextBox 9" id="9"/>
            <p:cNvSpPr txBox="true"/>
            <p:nvPr/>
          </p:nvSpPr>
          <p:spPr>
            <a:xfrm>
              <a:off x="0" y="-95250"/>
              <a:ext cx="1747918" cy="292655"/>
            </a:xfrm>
            <a:prstGeom prst="rect">
              <a:avLst/>
            </a:prstGeom>
          </p:spPr>
          <p:txBody>
            <a:bodyPr anchor="ctr" rtlCol="false" tIns="50800" lIns="50800" bIns="50800" rIns="50800"/>
            <a:lstStyle/>
            <a:p>
              <a:pPr algn="ctr">
                <a:lnSpc>
                  <a:spcPts val="3919"/>
                </a:lnSpc>
              </a:pPr>
              <a:r>
                <a:rPr lang="en-US" b="true" sz="2799">
                  <a:solidFill>
                    <a:srgbClr val="FFFFFF"/>
                  </a:solidFill>
                  <a:latin typeface="Telegraf Bold"/>
                  <a:ea typeface="Telegraf Bold"/>
                  <a:cs typeface="Telegraf Bold"/>
                  <a:sym typeface="Telegraf Bold"/>
                </a:rPr>
                <a:t>People Analytics (10 - 16 May 2025)</a:t>
              </a:r>
            </a:p>
          </p:txBody>
        </p:sp>
      </p:grpSp>
      <p:grpSp>
        <p:nvGrpSpPr>
          <p:cNvPr name="Group 10" id="10"/>
          <p:cNvGrpSpPr/>
          <p:nvPr/>
        </p:nvGrpSpPr>
        <p:grpSpPr>
          <a:xfrm rot="0">
            <a:off x="1028700" y="5687168"/>
            <a:ext cx="11438664" cy="4316525"/>
            <a:chOff x="0" y="0"/>
            <a:chExt cx="3012652" cy="1136863"/>
          </a:xfrm>
        </p:grpSpPr>
        <p:sp>
          <p:nvSpPr>
            <p:cNvPr name="Freeform 11" id="11"/>
            <p:cNvSpPr/>
            <p:nvPr/>
          </p:nvSpPr>
          <p:spPr>
            <a:xfrm flipH="false" flipV="false" rot="0">
              <a:off x="0" y="0"/>
              <a:ext cx="3012652" cy="1136862"/>
            </a:xfrm>
            <a:custGeom>
              <a:avLst/>
              <a:gdLst/>
              <a:ahLst/>
              <a:cxnLst/>
              <a:rect r="r" b="b" t="t" l="l"/>
              <a:pathLst>
                <a:path h="1136862" w="3012652">
                  <a:moveTo>
                    <a:pt x="34518" y="0"/>
                  </a:moveTo>
                  <a:lnTo>
                    <a:pt x="2978134" y="0"/>
                  </a:lnTo>
                  <a:cubicBezTo>
                    <a:pt x="2997198" y="0"/>
                    <a:pt x="3012652" y="15454"/>
                    <a:pt x="3012652" y="34518"/>
                  </a:cubicBezTo>
                  <a:lnTo>
                    <a:pt x="3012652" y="1102345"/>
                  </a:lnTo>
                  <a:cubicBezTo>
                    <a:pt x="3012652" y="1121408"/>
                    <a:pt x="2997198" y="1136862"/>
                    <a:pt x="2978134" y="1136862"/>
                  </a:cubicBezTo>
                  <a:lnTo>
                    <a:pt x="34518" y="1136862"/>
                  </a:lnTo>
                  <a:cubicBezTo>
                    <a:pt x="15454" y="1136862"/>
                    <a:pt x="0" y="1121408"/>
                    <a:pt x="0" y="1102345"/>
                  </a:cubicBezTo>
                  <a:lnTo>
                    <a:pt x="0" y="34518"/>
                  </a:lnTo>
                  <a:cubicBezTo>
                    <a:pt x="0" y="15454"/>
                    <a:pt x="15454" y="0"/>
                    <a:pt x="34518" y="0"/>
                  </a:cubicBezTo>
                  <a:close/>
                </a:path>
              </a:pathLst>
            </a:custGeom>
            <a:solidFill>
              <a:srgbClr val="EDEBE6"/>
            </a:solidFill>
          </p:spPr>
        </p:sp>
        <p:sp>
          <p:nvSpPr>
            <p:cNvPr name="TextBox 12" id="12"/>
            <p:cNvSpPr txBox="true"/>
            <p:nvPr/>
          </p:nvSpPr>
          <p:spPr>
            <a:xfrm>
              <a:off x="0" y="-66675"/>
              <a:ext cx="3012652" cy="1203538"/>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214956" y="6813616"/>
            <a:ext cx="10396810" cy="2390775"/>
          </a:xfrm>
          <a:prstGeom prst="rect">
            <a:avLst/>
          </a:prstGeom>
        </p:spPr>
        <p:txBody>
          <a:bodyPr anchor="t" rtlCol="false" tIns="0" lIns="0" bIns="0" rIns="0">
            <a:spAutoFit/>
          </a:bodyPr>
          <a:lstStyle/>
          <a:p>
            <a:pPr algn="just">
              <a:lnSpc>
                <a:spcPts val="2879"/>
              </a:lnSpc>
            </a:pPr>
            <a:r>
              <a:rPr lang="en-US" sz="2400" spc="117">
                <a:solidFill>
                  <a:srgbClr val="290606"/>
                </a:solidFill>
                <a:latin typeface="Arial"/>
                <a:ea typeface="Arial"/>
                <a:cs typeface="Arial"/>
                <a:sym typeface="Arial"/>
              </a:rPr>
              <a:t>This project analyzes customer feedback data using sentiment analysis and CSAT/NPS metrics to evaluate service satisfaction. Key insights include customer loyalty trends, issue categories, and overall service perception over time. All findings are visualized through Power BI dashboards.</a:t>
            </a:r>
          </a:p>
          <a:p>
            <a:pPr algn="just">
              <a:lnSpc>
                <a:spcPts val="4200"/>
              </a:lnSpc>
            </a:pPr>
          </a:p>
        </p:txBody>
      </p:sp>
      <p:grpSp>
        <p:nvGrpSpPr>
          <p:cNvPr name="Group 14" id="14"/>
          <p:cNvGrpSpPr/>
          <p:nvPr/>
        </p:nvGrpSpPr>
        <p:grpSpPr>
          <a:xfrm rot="0">
            <a:off x="1128992" y="5853740"/>
            <a:ext cx="11035132" cy="749521"/>
            <a:chOff x="0" y="0"/>
            <a:chExt cx="2906372" cy="197405"/>
          </a:xfrm>
        </p:grpSpPr>
        <p:sp>
          <p:nvSpPr>
            <p:cNvPr name="Freeform 15" id="15"/>
            <p:cNvSpPr/>
            <p:nvPr/>
          </p:nvSpPr>
          <p:spPr>
            <a:xfrm flipH="false" flipV="false" rot="0">
              <a:off x="0" y="0"/>
              <a:ext cx="2906372" cy="197405"/>
            </a:xfrm>
            <a:custGeom>
              <a:avLst/>
              <a:gdLst/>
              <a:ahLst/>
              <a:cxnLst/>
              <a:rect r="r" b="b" t="t" l="l"/>
              <a:pathLst>
                <a:path h="197405" w="2906372">
                  <a:moveTo>
                    <a:pt x="35780" y="0"/>
                  </a:moveTo>
                  <a:lnTo>
                    <a:pt x="2870592" y="0"/>
                  </a:lnTo>
                  <a:cubicBezTo>
                    <a:pt x="2880082" y="0"/>
                    <a:pt x="2889183" y="3770"/>
                    <a:pt x="2895893" y="10480"/>
                  </a:cubicBezTo>
                  <a:cubicBezTo>
                    <a:pt x="2902603" y="17190"/>
                    <a:pt x="2906372" y="26291"/>
                    <a:pt x="2906372" y="35780"/>
                  </a:cubicBezTo>
                  <a:lnTo>
                    <a:pt x="2906372" y="161625"/>
                  </a:lnTo>
                  <a:cubicBezTo>
                    <a:pt x="2906372" y="171114"/>
                    <a:pt x="2902603" y="180215"/>
                    <a:pt x="2895893" y="186925"/>
                  </a:cubicBezTo>
                  <a:cubicBezTo>
                    <a:pt x="2889183" y="193635"/>
                    <a:pt x="2880082" y="197405"/>
                    <a:pt x="2870592" y="197405"/>
                  </a:cubicBezTo>
                  <a:lnTo>
                    <a:pt x="35780" y="197405"/>
                  </a:lnTo>
                  <a:cubicBezTo>
                    <a:pt x="26291" y="197405"/>
                    <a:pt x="17190" y="193635"/>
                    <a:pt x="10480" y="186925"/>
                  </a:cubicBezTo>
                  <a:cubicBezTo>
                    <a:pt x="3770" y="180215"/>
                    <a:pt x="0" y="171114"/>
                    <a:pt x="0" y="161625"/>
                  </a:cubicBezTo>
                  <a:lnTo>
                    <a:pt x="0" y="35780"/>
                  </a:lnTo>
                  <a:cubicBezTo>
                    <a:pt x="0" y="26291"/>
                    <a:pt x="3770" y="17190"/>
                    <a:pt x="10480" y="10480"/>
                  </a:cubicBezTo>
                  <a:cubicBezTo>
                    <a:pt x="17190" y="3770"/>
                    <a:pt x="26291" y="0"/>
                    <a:pt x="35780" y="0"/>
                  </a:cubicBezTo>
                  <a:close/>
                </a:path>
              </a:pathLst>
            </a:custGeom>
            <a:solidFill>
              <a:srgbClr val="0CC0DF"/>
            </a:solidFill>
          </p:spPr>
        </p:sp>
        <p:sp>
          <p:nvSpPr>
            <p:cNvPr name="TextBox 16" id="16"/>
            <p:cNvSpPr txBox="true"/>
            <p:nvPr/>
          </p:nvSpPr>
          <p:spPr>
            <a:xfrm>
              <a:off x="0" y="-95250"/>
              <a:ext cx="2906372" cy="292655"/>
            </a:xfrm>
            <a:prstGeom prst="rect">
              <a:avLst/>
            </a:prstGeom>
          </p:spPr>
          <p:txBody>
            <a:bodyPr anchor="ctr" rtlCol="false" tIns="50800" lIns="50800" bIns="50800" rIns="50800"/>
            <a:lstStyle/>
            <a:p>
              <a:pPr algn="ctr">
                <a:lnSpc>
                  <a:spcPts val="3919"/>
                </a:lnSpc>
              </a:pPr>
              <a:r>
                <a:rPr lang="en-US" b="true" sz="2799">
                  <a:solidFill>
                    <a:srgbClr val="FFFFFF"/>
                  </a:solidFill>
                  <a:latin typeface="Telegraf Bold"/>
                  <a:ea typeface="Telegraf Bold"/>
                  <a:cs typeface="Telegraf Bold"/>
                  <a:sym typeface="Telegraf Bold"/>
                </a:rPr>
                <a:t>Customer Satisfaction &amp; Sentiment Analysis (3 - 8 May 2025)</a:t>
              </a:r>
            </a:p>
          </p:txBody>
        </p:sp>
      </p:grpSp>
      <p:sp>
        <p:nvSpPr>
          <p:cNvPr name="TextBox 17" id="17"/>
          <p:cNvSpPr txBox="true"/>
          <p:nvPr/>
        </p:nvSpPr>
        <p:spPr>
          <a:xfrm rot="0">
            <a:off x="6876712" y="5105400"/>
            <a:ext cx="5052699" cy="304800"/>
          </a:xfrm>
          <a:prstGeom prst="rect">
            <a:avLst/>
          </a:prstGeom>
        </p:spPr>
        <p:txBody>
          <a:bodyPr anchor="t" rtlCol="false" tIns="0" lIns="0" bIns="0" rIns="0">
            <a:spAutoFit/>
          </a:bodyPr>
          <a:lstStyle/>
          <a:p>
            <a:pPr algn="just">
              <a:lnSpc>
                <a:spcPts val="2160"/>
              </a:lnSpc>
            </a:pPr>
            <a:r>
              <a:rPr lang="en-US" sz="1800" spc="88" u="sng">
                <a:solidFill>
                  <a:srgbClr val="38B6FF"/>
                </a:solidFill>
                <a:latin typeface="Arial"/>
                <a:ea typeface="Arial"/>
                <a:cs typeface="Arial"/>
                <a:sym typeface="Arial"/>
                <a:hlinkClick r:id="rId2" tooltip="https://github.com/Dadipp/People_Analytics"/>
              </a:rPr>
              <a:t>https://github.com/Dadipp/People_Analytics</a:t>
            </a:r>
            <a:r>
              <a:rPr lang="en-US" sz="1800" spc="88">
                <a:solidFill>
                  <a:srgbClr val="290606"/>
                </a:solidFill>
                <a:latin typeface="Arial"/>
                <a:ea typeface="Arial"/>
                <a:cs typeface="Arial"/>
                <a:sym typeface="Arial"/>
              </a:rPr>
              <a:t> </a:t>
            </a:r>
          </a:p>
        </p:txBody>
      </p:sp>
      <p:sp>
        <p:nvSpPr>
          <p:cNvPr name="TextBox 18" id="18"/>
          <p:cNvSpPr txBox="true"/>
          <p:nvPr/>
        </p:nvSpPr>
        <p:spPr>
          <a:xfrm rot="0">
            <a:off x="3524107" y="9220200"/>
            <a:ext cx="8405304" cy="304800"/>
          </a:xfrm>
          <a:prstGeom prst="rect">
            <a:avLst/>
          </a:prstGeom>
        </p:spPr>
        <p:txBody>
          <a:bodyPr anchor="t" rtlCol="false" tIns="0" lIns="0" bIns="0" rIns="0">
            <a:spAutoFit/>
          </a:bodyPr>
          <a:lstStyle/>
          <a:p>
            <a:pPr algn="just">
              <a:lnSpc>
                <a:spcPts val="2160"/>
              </a:lnSpc>
            </a:pPr>
            <a:r>
              <a:rPr lang="en-US" sz="1800" spc="88" u="sng">
                <a:solidFill>
                  <a:srgbClr val="38B6FF"/>
                </a:solidFill>
                <a:latin typeface="Arial"/>
                <a:ea typeface="Arial"/>
                <a:cs typeface="Arial"/>
                <a:sym typeface="Arial"/>
                <a:hlinkClick r:id="rId3" tooltip="https://github.com/Dadipp/Customer_Satisfaction_and_Sentiment_Analysis"/>
              </a:rPr>
              <a:t>https://github.com/Dadipp/Customer_Satisfaction_and_Sentiment_Analysis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4863051" y="4204846"/>
            <a:ext cx="8561898" cy="1867782"/>
          </a:xfrm>
          <a:prstGeom prst="rect">
            <a:avLst/>
          </a:prstGeom>
        </p:spPr>
        <p:txBody>
          <a:bodyPr anchor="t" rtlCol="false" tIns="0" lIns="0" bIns="0" rIns="0">
            <a:spAutoFit/>
          </a:bodyPr>
          <a:lstStyle/>
          <a:p>
            <a:pPr algn="l">
              <a:lnSpc>
                <a:spcPts val="12229"/>
              </a:lnSpc>
            </a:pPr>
            <a:r>
              <a:rPr lang="en-US" sz="12229" spc="599">
                <a:solidFill>
                  <a:srgbClr val="290606"/>
                </a:solidFill>
                <a:latin typeface="Cheddar"/>
                <a:ea typeface="Cheddar"/>
                <a:cs typeface="Cheddar"/>
                <a:sym typeface="Cheddar"/>
              </a:rPr>
              <a:t>MAIN PROJECT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625203" y="1028700"/>
            <a:ext cx="4214572" cy="3621897"/>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4" id="4"/>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b="true" sz="3200">
                  <a:solidFill>
                    <a:srgbClr val="000000"/>
                  </a:solidFill>
                  <a:latin typeface="Telegraf Bold"/>
                  <a:ea typeface="Telegraf Bold"/>
                  <a:cs typeface="Telegraf Bold"/>
                  <a:sym typeface="Telegraf Bold"/>
                </a:rPr>
                <a:t>data preparation</a:t>
              </a:r>
            </a:p>
          </p:txBody>
        </p:sp>
      </p:grpSp>
      <p:grpSp>
        <p:nvGrpSpPr>
          <p:cNvPr name="Group 5" id="5"/>
          <p:cNvGrpSpPr/>
          <p:nvPr/>
        </p:nvGrpSpPr>
        <p:grpSpPr>
          <a:xfrm rot="0">
            <a:off x="8625203" y="4842807"/>
            <a:ext cx="4214572" cy="362189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7" id="7"/>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b="true" sz="3200">
                  <a:solidFill>
                    <a:srgbClr val="000000"/>
                  </a:solidFill>
                  <a:latin typeface="Telegraf Bold"/>
                  <a:ea typeface="Telegraf Bold"/>
                  <a:cs typeface="Telegraf Bold"/>
                  <a:sym typeface="Telegraf Bold"/>
                </a:rPr>
                <a:t>evaluation</a:t>
              </a:r>
            </a:p>
          </p:txBody>
        </p:sp>
      </p:grpSp>
      <p:grpSp>
        <p:nvGrpSpPr>
          <p:cNvPr name="Group 8" id="8"/>
          <p:cNvGrpSpPr/>
          <p:nvPr/>
        </p:nvGrpSpPr>
        <p:grpSpPr>
          <a:xfrm rot="0">
            <a:off x="5329780" y="2988141"/>
            <a:ext cx="4214572" cy="362189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0" id="10"/>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data understanding</a:t>
              </a:r>
            </a:p>
          </p:txBody>
        </p:sp>
      </p:grpSp>
      <p:grpSp>
        <p:nvGrpSpPr>
          <p:cNvPr name="Group 11" id="11"/>
          <p:cNvGrpSpPr/>
          <p:nvPr/>
        </p:nvGrpSpPr>
        <p:grpSpPr>
          <a:xfrm rot="0">
            <a:off x="11911102" y="2930991"/>
            <a:ext cx="4214572" cy="3621897"/>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3" id="13"/>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modeling</a:t>
              </a:r>
            </a:p>
          </p:txBody>
        </p:sp>
      </p:grpSp>
      <p:grpSp>
        <p:nvGrpSpPr>
          <p:cNvPr name="Group 14" id="14"/>
          <p:cNvGrpSpPr/>
          <p:nvPr/>
        </p:nvGrpSpPr>
        <p:grpSpPr>
          <a:xfrm rot="0">
            <a:off x="11920627" y="6720431"/>
            <a:ext cx="4214572" cy="3621897"/>
            <a:chOff x="0" y="0"/>
            <a:chExt cx="812800" cy="698500"/>
          </a:xfrm>
        </p:grpSpPr>
        <p:sp>
          <p:nvSpPr>
            <p:cNvPr name="Freeform 15" id="1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6" id="16"/>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b="true" sz="3200">
                  <a:solidFill>
                    <a:srgbClr val="FFFFFF"/>
                  </a:solidFill>
                  <a:latin typeface="Telegraf Bold"/>
                  <a:ea typeface="Telegraf Bold"/>
                  <a:cs typeface="Telegraf Bold"/>
                  <a:sym typeface="Telegraf Bold"/>
                </a:rPr>
                <a:t>deployment</a:t>
              </a:r>
            </a:p>
          </p:txBody>
        </p:sp>
      </p:grpSp>
      <p:grpSp>
        <p:nvGrpSpPr>
          <p:cNvPr name="Group 17" id="17"/>
          <p:cNvGrpSpPr/>
          <p:nvPr/>
        </p:nvGrpSpPr>
        <p:grpSpPr>
          <a:xfrm rot="0">
            <a:off x="2034356" y="4947582"/>
            <a:ext cx="4214572" cy="3621897"/>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9" id="19"/>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business understanding</a:t>
              </a:r>
            </a:p>
          </p:txBody>
        </p:sp>
      </p:grpSp>
      <p:sp>
        <p:nvSpPr>
          <p:cNvPr name="TextBox 20" id="20"/>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CRISP-DM</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PROJECT BACKGROUND</a:t>
            </a:r>
          </a:p>
        </p:txBody>
      </p:sp>
      <p:sp>
        <p:nvSpPr>
          <p:cNvPr name="TextBox 3" id="3"/>
          <p:cNvSpPr txBox="true"/>
          <p:nvPr/>
        </p:nvSpPr>
        <p:spPr>
          <a:xfrm rot="0">
            <a:off x="7641813" y="3491809"/>
            <a:ext cx="9617487" cy="2756535"/>
          </a:xfrm>
          <a:prstGeom prst="rect">
            <a:avLst/>
          </a:prstGeom>
        </p:spPr>
        <p:txBody>
          <a:bodyPr anchor="t" rtlCol="false" tIns="0" lIns="0" bIns="0" rIns="0">
            <a:spAutoFit/>
          </a:bodyPr>
          <a:lstStyle/>
          <a:p>
            <a:pPr algn="just">
              <a:lnSpc>
                <a:spcPts val="3600"/>
              </a:lnSpc>
            </a:pPr>
            <a:r>
              <a:rPr lang="en-US" sz="2400" spc="117">
                <a:solidFill>
                  <a:srgbClr val="290606"/>
                </a:solidFill>
                <a:latin typeface="Telegraf"/>
                <a:ea typeface="Telegraf"/>
                <a:cs typeface="Telegraf"/>
                <a:sym typeface="Telegraf"/>
              </a:rPr>
              <a:t>Menganalisis kelayakan kredit dari pemohon kartu kredit dengan mengevaluasi dari histori pembayaran dan finansial mereka, guna mengidentifikasi individu yang berisiko tinggi dan mempercepat proses persetujuan. Hal ini memungkinkan untuk mengurangi risiko gagal bayar, meningkatkan efisiensi operasional, dan mengoptimalkan kinerja portofolio kredit.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528289" y="1343779"/>
            <a:ext cx="15642223" cy="8943221"/>
            <a:chOff x="0" y="0"/>
            <a:chExt cx="4119762" cy="2355416"/>
          </a:xfrm>
        </p:grpSpPr>
        <p:sp>
          <p:nvSpPr>
            <p:cNvPr name="Freeform 3" id="3"/>
            <p:cNvSpPr/>
            <p:nvPr/>
          </p:nvSpPr>
          <p:spPr>
            <a:xfrm flipH="false" flipV="false" rot="0">
              <a:off x="0" y="0"/>
              <a:ext cx="4119762" cy="2355416"/>
            </a:xfrm>
            <a:custGeom>
              <a:avLst/>
              <a:gdLst/>
              <a:ahLst/>
              <a:cxnLst/>
              <a:rect r="r" b="b" t="t" l="l"/>
              <a:pathLst>
                <a:path h="2355416" w="4119762">
                  <a:moveTo>
                    <a:pt x="25242" y="0"/>
                  </a:moveTo>
                  <a:lnTo>
                    <a:pt x="4094521" y="0"/>
                  </a:lnTo>
                  <a:cubicBezTo>
                    <a:pt x="4101215" y="0"/>
                    <a:pt x="4107636" y="2659"/>
                    <a:pt x="4112370" y="7393"/>
                  </a:cubicBezTo>
                  <a:cubicBezTo>
                    <a:pt x="4117103" y="12127"/>
                    <a:pt x="4119762" y="18547"/>
                    <a:pt x="4119762" y="25242"/>
                  </a:cubicBezTo>
                  <a:lnTo>
                    <a:pt x="4119762" y="2330174"/>
                  </a:lnTo>
                  <a:cubicBezTo>
                    <a:pt x="4119762" y="2336869"/>
                    <a:pt x="4117103" y="2343289"/>
                    <a:pt x="4112370" y="2348023"/>
                  </a:cubicBezTo>
                  <a:cubicBezTo>
                    <a:pt x="4107636" y="2352757"/>
                    <a:pt x="4101215" y="2355416"/>
                    <a:pt x="4094521" y="2355416"/>
                  </a:cubicBezTo>
                  <a:lnTo>
                    <a:pt x="25242" y="2355416"/>
                  </a:lnTo>
                  <a:cubicBezTo>
                    <a:pt x="18547" y="2355416"/>
                    <a:pt x="12127" y="2352757"/>
                    <a:pt x="7393" y="2348023"/>
                  </a:cubicBezTo>
                  <a:cubicBezTo>
                    <a:pt x="2659" y="2343289"/>
                    <a:pt x="0" y="2336869"/>
                    <a:pt x="0" y="2330174"/>
                  </a:cubicBezTo>
                  <a:lnTo>
                    <a:pt x="0" y="25242"/>
                  </a:lnTo>
                  <a:cubicBezTo>
                    <a:pt x="0" y="18547"/>
                    <a:pt x="2659" y="12127"/>
                    <a:pt x="7393" y="7393"/>
                  </a:cubicBezTo>
                  <a:cubicBezTo>
                    <a:pt x="12127" y="2659"/>
                    <a:pt x="18547" y="0"/>
                    <a:pt x="25242" y="0"/>
                  </a:cubicBezTo>
                  <a:close/>
                </a:path>
              </a:pathLst>
            </a:custGeom>
            <a:solidFill>
              <a:srgbClr val="EDEBE6"/>
            </a:solidFill>
          </p:spPr>
        </p:sp>
        <p:sp>
          <p:nvSpPr>
            <p:cNvPr name="TextBox 4" id="4"/>
            <p:cNvSpPr txBox="true"/>
            <p:nvPr/>
          </p:nvSpPr>
          <p:spPr>
            <a:xfrm>
              <a:off x="0" y="-66675"/>
              <a:ext cx="4119762" cy="242209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528289" y="216842"/>
            <a:ext cx="14772946"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BUSINESS OBJECTIVE</a:t>
            </a:r>
          </a:p>
        </p:txBody>
      </p:sp>
      <p:grpSp>
        <p:nvGrpSpPr>
          <p:cNvPr name="Group 6" id="6"/>
          <p:cNvGrpSpPr/>
          <p:nvPr/>
        </p:nvGrpSpPr>
        <p:grpSpPr>
          <a:xfrm rot="0">
            <a:off x="1872146" y="1454644"/>
            <a:ext cx="3426053" cy="702564"/>
            <a:chOff x="0" y="0"/>
            <a:chExt cx="902335" cy="185038"/>
          </a:xfrm>
        </p:grpSpPr>
        <p:sp>
          <p:nvSpPr>
            <p:cNvPr name="Freeform 7" id="7"/>
            <p:cNvSpPr/>
            <p:nvPr/>
          </p:nvSpPr>
          <p:spPr>
            <a:xfrm flipH="false" flipV="false" rot="0">
              <a:off x="0" y="0"/>
              <a:ext cx="902335" cy="185038"/>
            </a:xfrm>
            <a:custGeom>
              <a:avLst/>
              <a:gdLst/>
              <a:ahLst/>
              <a:cxnLst/>
              <a:rect r="r" b="b" t="t" l="l"/>
              <a:pathLst>
                <a:path h="185038" w="902335">
                  <a:moveTo>
                    <a:pt x="92519" y="0"/>
                  </a:moveTo>
                  <a:lnTo>
                    <a:pt x="809816" y="0"/>
                  </a:lnTo>
                  <a:cubicBezTo>
                    <a:pt x="834354" y="0"/>
                    <a:pt x="857886" y="9747"/>
                    <a:pt x="875237" y="27098"/>
                  </a:cubicBezTo>
                  <a:cubicBezTo>
                    <a:pt x="892588" y="44449"/>
                    <a:pt x="902335" y="67981"/>
                    <a:pt x="902335" y="92519"/>
                  </a:cubicBezTo>
                  <a:lnTo>
                    <a:pt x="902335" y="92519"/>
                  </a:lnTo>
                  <a:cubicBezTo>
                    <a:pt x="902335" y="117056"/>
                    <a:pt x="892588" y="140589"/>
                    <a:pt x="875237" y="157939"/>
                  </a:cubicBezTo>
                  <a:cubicBezTo>
                    <a:pt x="857886" y="175290"/>
                    <a:pt x="834354" y="185038"/>
                    <a:pt x="809816" y="185038"/>
                  </a:cubicBezTo>
                  <a:lnTo>
                    <a:pt x="92519" y="185038"/>
                  </a:lnTo>
                  <a:cubicBezTo>
                    <a:pt x="67981" y="185038"/>
                    <a:pt x="44449" y="175290"/>
                    <a:pt x="27098" y="157939"/>
                  </a:cubicBezTo>
                  <a:cubicBezTo>
                    <a:pt x="9747" y="140589"/>
                    <a:pt x="0" y="117056"/>
                    <a:pt x="0" y="92519"/>
                  </a:cubicBezTo>
                  <a:lnTo>
                    <a:pt x="0" y="92519"/>
                  </a:lnTo>
                  <a:cubicBezTo>
                    <a:pt x="0" y="67981"/>
                    <a:pt x="9747" y="44449"/>
                    <a:pt x="27098" y="27098"/>
                  </a:cubicBezTo>
                  <a:cubicBezTo>
                    <a:pt x="44449" y="9747"/>
                    <a:pt x="67981" y="0"/>
                    <a:pt x="92519" y="0"/>
                  </a:cubicBezTo>
                  <a:close/>
                </a:path>
              </a:pathLst>
            </a:custGeom>
            <a:solidFill>
              <a:srgbClr val="02B676"/>
            </a:solidFill>
          </p:spPr>
        </p:sp>
        <p:sp>
          <p:nvSpPr>
            <p:cNvPr name="TextBox 8" id="8"/>
            <p:cNvSpPr txBox="true"/>
            <p:nvPr/>
          </p:nvSpPr>
          <p:spPr>
            <a:xfrm>
              <a:off x="0" y="-104775"/>
              <a:ext cx="902335" cy="289813"/>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Main Objective</a:t>
              </a:r>
            </a:p>
          </p:txBody>
        </p:sp>
      </p:grpSp>
      <p:grpSp>
        <p:nvGrpSpPr>
          <p:cNvPr name="Group 9" id="9"/>
          <p:cNvGrpSpPr/>
          <p:nvPr/>
        </p:nvGrpSpPr>
        <p:grpSpPr>
          <a:xfrm rot="0">
            <a:off x="1872146" y="4339717"/>
            <a:ext cx="4085880" cy="803783"/>
            <a:chOff x="0" y="0"/>
            <a:chExt cx="1076116" cy="211696"/>
          </a:xfrm>
        </p:grpSpPr>
        <p:sp>
          <p:nvSpPr>
            <p:cNvPr name="Freeform 10" id="10"/>
            <p:cNvSpPr/>
            <p:nvPr/>
          </p:nvSpPr>
          <p:spPr>
            <a:xfrm flipH="false" flipV="false" rot="0">
              <a:off x="0" y="0"/>
              <a:ext cx="1076116" cy="211696"/>
            </a:xfrm>
            <a:custGeom>
              <a:avLst/>
              <a:gdLst/>
              <a:ahLst/>
              <a:cxnLst/>
              <a:rect r="r" b="b" t="t" l="l"/>
              <a:pathLst>
                <a:path h="211696" w="1076116">
                  <a:moveTo>
                    <a:pt x="96635" y="0"/>
                  </a:moveTo>
                  <a:lnTo>
                    <a:pt x="979482" y="0"/>
                  </a:lnTo>
                  <a:cubicBezTo>
                    <a:pt x="1032852" y="0"/>
                    <a:pt x="1076116" y="43265"/>
                    <a:pt x="1076116" y="96635"/>
                  </a:cubicBezTo>
                  <a:lnTo>
                    <a:pt x="1076116" y="115061"/>
                  </a:lnTo>
                  <a:cubicBezTo>
                    <a:pt x="1076116" y="140690"/>
                    <a:pt x="1065935" y="165270"/>
                    <a:pt x="1047813" y="183392"/>
                  </a:cubicBezTo>
                  <a:cubicBezTo>
                    <a:pt x="1029690" y="201515"/>
                    <a:pt x="1005111" y="211696"/>
                    <a:pt x="979482" y="211696"/>
                  </a:cubicBezTo>
                  <a:lnTo>
                    <a:pt x="96635" y="211696"/>
                  </a:lnTo>
                  <a:cubicBezTo>
                    <a:pt x="71006" y="211696"/>
                    <a:pt x="46426" y="201515"/>
                    <a:pt x="28304" y="183392"/>
                  </a:cubicBezTo>
                  <a:cubicBezTo>
                    <a:pt x="10181" y="165270"/>
                    <a:pt x="0" y="140690"/>
                    <a:pt x="0" y="115061"/>
                  </a:cubicBezTo>
                  <a:lnTo>
                    <a:pt x="0" y="96635"/>
                  </a:lnTo>
                  <a:cubicBezTo>
                    <a:pt x="0" y="71006"/>
                    <a:pt x="10181" y="46426"/>
                    <a:pt x="28304" y="28304"/>
                  </a:cubicBezTo>
                  <a:cubicBezTo>
                    <a:pt x="46426" y="10181"/>
                    <a:pt x="71006" y="0"/>
                    <a:pt x="96635" y="0"/>
                  </a:cubicBezTo>
                  <a:close/>
                </a:path>
              </a:pathLst>
            </a:custGeom>
            <a:solidFill>
              <a:srgbClr val="02B676"/>
            </a:solidFill>
          </p:spPr>
        </p:sp>
        <p:sp>
          <p:nvSpPr>
            <p:cNvPr name="TextBox 11" id="11"/>
            <p:cNvSpPr txBox="true"/>
            <p:nvPr/>
          </p:nvSpPr>
          <p:spPr>
            <a:xfrm>
              <a:off x="0" y="-104775"/>
              <a:ext cx="1076116" cy="316471"/>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Specific Objective</a:t>
              </a:r>
            </a:p>
          </p:txBody>
        </p:sp>
      </p:grpSp>
      <p:sp>
        <p:nvSpPr>
          <p:cNvPr name="TextBox 12" id="12"/>
          <p:cNvSpPr txBox="true"/>
          <p:nvPr/>
        </p:nvSpPr>
        <p:spPr>
          <a:xfrm rot="0">
            <a:off x="1872146" y="2264246"/>
            <a:ext cx="10396810" cy="1857375"/>
          </a:xfrm>
          <a:prstGeom prst="rect">
            <a:avLst/>
          </a:prstGeom>
        </p:spPr>
        <p:txBody>
          <a:bodyPr anchor="t" rtlCol="false" tIns="0" lIns="0" bIns="0" rIns="0">
            <a:spAutoFit/>
          </a:bodyPr>
          <a:lstStyle/>
          <a:p>
            <a:pPr algn="just">
              <a:lnSpc>
                <a:spcPts val="2879"/>
              </a:lnSpc>
            </a:pPr>
            <a:r>
              <a:rPr lang="en-US" sz="2400" spc="117">
                <a:solidFill>
                  <a:srgbClr val="290606"/>
                </a:solidFill>
                <a:latin typeface="Arial"/>
                <a:ea typeface="Arial"/>
                <a:cs typeface="Arial"/>
                <a:sym typeface="Arial"/>
              </a:rPr>
              <a:t>Proyek ini bertujuan untuk membangun model prediksi kelayakan kredit yang membantu lembaga keuangan dalam menilai kelayakan pemohon kartu kredit secara otomatis. Tujuannya adalah untuk mengurangi risiko gagal bayar, mempercepat proses persetujuan, dan mendukung pengambilan keputusan berbasis data.</a:t>
            </a:r>
          </a:p>
        </p:txBody>
      </p:sp>
      <p:sp>
        <p:nvSpPr>
          <p:cNvPr name="TextBox 13" id="13"/>
          <p:cNvSpPr txBox="true"/>
          <p:nvPr/>
        </p:nvSpPr>
        <p:spPr>
          <a:xfrm rot="0">
            <a:off x="1872146" y="5406941"/>
            <a:ext cx="10396810" cy="3232785"/>
          </a:xfrm>
          <a:prstGeom prst="rect">
            <a:avLst/>
          </a:prstGeom>
        </p:spPr>
        <p:txBody>
          <a:bodyPr anchor="t" rtlCol="false" tIns="0" lIns="0" bIns="0" rIns="0">
            <a:spAutoFit/>
          </a:bodyPr>
          <a:lstStyle/>
          <a:p>
            <a:pPr algn="just" marL="518160" indent="-259080" lvl="1">
              <a:lnSpc>
                <a:spcPts val="3600"/>
              </a:lnSpc>
              <a:buAutoNum type="arabicPeriod" startAt="1"/>
            </a:pPr>
            <a:r>
              <a:rPr lang="en-US" sz="2400" spc="117">
                <a:solidFill>
                  <a:srgbClr val="290606"/>
                </a:solidFill>
                <a:latin typeface="Arial"/>
                <a:ea typeface="Arial"/>
                <a:cs typeface="Arial"/>
                <a:sym typeface="Arial"/>
              </a:rPr>
              <a:t>Menganalisis fitur yang mempengaruhi kelayakan kredit.</a:t>
            </a:r>
          </a:p>
          <a:p>
            <a:pPr algn="just" marL="518160" indent="-259080" lvl="1">
              <a:lnSpc>
                <a:spcPts val="3600"/>
              </a:lnSpc>
              <a:buAutoNum type="arabicPeriod" startAt="1"/>
            </a:pPr>
            <a:r>
              <a:rPr lang="en-US" sz="2400" spc="117">
                <a:solidFill>
                  <a:srgbClr val="290606"/>
                </a:solidFill>
                <a:latin typeface="Arial"/>
                <a:ea typeface="Arial"/>
                <a:cs typeface="Arial"/>
                <a:sym typeface="Arial"/>
              </a:rPr>
              <a:t>Mengklasifikasikan pemohon ke dalam kategori layak atau tidak layak berdasarkan profil risikonya.</a:t>
            </a:r>
          </a:p>
          <a:p>
            <a:pPr algn="just" marL="518160" indent="-259080" lvl="1">
              <a:lnSpc>
                <a:spcPts val="3600"/>
              </a:lnSpc>
              <a:buAutoNum type="arabicPeriod" startAt="1"/>
            </a:pPr>
            <a:r>
              <a:rPr lang="en-US" sz="2400" spc="117">
                <a:solidFill>
                  <a:srgbClr val="290606"/>
                </a:solidFill>
                <a:latin typeface="Arial"/>
                <a:ea typeface="Arial"/>
                <a:cs typeface="Arial"/>
                <a:sym typeface="Arial"/>
              </a:rPr>
              <a:t>Mengidentifikasi pemohon berisiko tinggi sejak awal untuk mengurangi risiko gagal bayar.</a:t>
            </a:r>
          </a:p>
          <a:p>
            <a:pPr algn="just" marL="518160" indent="-259080" lvl="1">
              <a:lnSpc>
                <a:spcPts val="3600"/>
              </a:lnSpc>
              <a:buAutoNum type="arabicPeriod" startAt="1"/>
            </a:pPr>
            <a:r>
              <a:rPr lang="en-US" sz="2400" spc="117">
                <a:solidFill>
                  <a:srgbClr val="290606"/>
                </a:solidFill>
                <a:latin typeface="Arial"/>
                <a:ea typeface="Arial"/>
                <a:cs typeface="Arial"/>
                <a:sym typeface="Arial"/>
              </a:rPr>
              <a:t>Mengevaluasi performa model klasifikasi Logistic Regression, Random Forest, dan XGBoost dalam memprediksi risiko kredit.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191104"/>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UNDERSTANDING</a:t>
            </a:r>
          </a:p>
        </p:txBody>
      </p:sp>
      <p:grpSp>
        <p:nvGrpSpPr>
          <p:cNvPr name="Group 3" id="3"/>
          <p:cNvGrpSpPr/>
          <p:nvPr/>
        </p:nvGrpSpPr>
        <p:grpSpPr>
          <a:xfrm rot="0">
            <a:off x="1028700" y="3345264"/>
            <a:ext cx="15661632" cy="4235974"/>
            <a:chOff x="0" y="0"/>
            <a:chExt cx="4124874" cy="1115648"/>
          </a:xfrm>
        </p:grpSpPr>
        <p:sp>
          <p:nvSpPr>
            <p:cNvPr name="Freeform 4" id="4"/>
            <p:cNvSpPr/>
            <p:nvPr/>
          </p:nvSpPr>
          <p:spPr>
            <a:xfrm flipH="false" flipV="false" rot="0">
              <a:off x="0" y="0"/>
              <a:ext cx="4124875" cy="1115648"/>
            </a:xfrm>
            <a:custGeom>
              <a:avLst/>
              <a:gdLst/>
              <a:ahLst/>
              <a:cxnLst/>
              <a:rect r="r" b="b" t="t" l="l"/>
              <a:pathLst>
                <a:path h="1115648" w="4124875">
                  <a:moveTo>
                    <a:pt x="25211" y="0"/>
                  </a:moveTo>
                  <a:lnTo>
                    <a:pt x="4099664" y="0"/>
                  </a:lnTo>
                  <a:cubicBezTo>
                    <a:pt x="4106350" y="0"/>
                    <a:pt x="4112763" y="2656"/>
                    <a:pt x="4117491" y="7384"/>
                  </a:cubicBezTo>
                  <a:cubicBezTo>
                    <a:pt x="4122219" y="12112"/>
                    <a:pt x="4124875" y="18524"/>
                    <a:pt x="4124875" y="25211"/>
                  </a:cubicBezTo>
                  <a:lnTo>
                    <a:pt x="4124875" y="1090437"/>
                  </a:lnTo>
                  <a:cubicBezTo>
                    <a:pt x="4124875" y="1097123"/>
                    <a:pt x="4122219" y="1103536"/>
                    <a:pt x="4117491" y="1108264"/>
                  </a:cubicBezTo>
                  <a:cubicBezTo>
                    <a:pt x="4112763" y="1112991"/>
                    <a:pt x="4106350" y="1115648"/>
                    <a:pt x="4099664" y="1115648"/>
                  </a:cubicBezTo>
                  <a:lnTo>
                    <a:pt x="25211" y="1115648"/>
                  </a:lnTo>
                  <a:cubicBezTo>
                    <a:pt x="18524" y="1115648"/>
                    <a:pt x="12112" y="1112991"/>
                    <a:pt x="7384" y="1108264"/>
                  </a:cubicBezTo>
                  <a:cubicBezTo>
                    <a:pt x="2656" y="1103536"/>
                    <a:pt x="0" y="1097123"/>
                    <a:pt x="0" y="1090437"/>
                  </a:cubicBezTo>
                  <a:lnTo>
                    <a:pt x="0" y="25211"/>
                  </a:lnTo>
                  <a:cubicBezTo>
                    <a:pt x="0" y="18524"/>
                    <a:pt x="2656" y="12112"/>
                    <a:pt x="7384" y="7384"/>
                  </a:cubicBezTo>
                  <a:cubicBezTo>
                    <a:pt x="12112" y="2656"/>
                    <a:pt x="18524" y="0"/>
                    <a:pt x="25211" y="0"/>
                  </a:cubicBezTo>
                  <a:close/>
                </a:path>
              </a:pathLst>
            </a:custGeom>
            <a:solidFill>
              <a:srgbClr val="02B676"/>
            </a:solidFill>
          </p:spPr>
        </p:sp>
        <p:sp>
          <p:nvSpPr>
            <p:cNvPr name="TextBox 5" id="5"/>
            <p:cNvSpPr txBox="true"/>
            <p:nvPr/>
          </p:nvSpPr>
          <p:spPr>
            <a:xfrm>
              <a:off x="0" y="-104775"/>
              <a:ext cx="4124874" cy="1220423"/>
            </a:xfrm>
            <a:prstGeom prst="rect">
              <a:avLst/>
            </a:prstGeom>
          </p:spPr>
          <p:txBody>
            <a:bodyPr anchor="ctr" rtlCol="false" tIns="50800" lIns="50800" bIns="50800" rIns="50800"/>
            <a:lstStyle/>
            <a:p>
              <a:pPr algn="l" marL="518160" indent="-259080" lvl="1">
                <a:lnSpc>
                  <a:spcPts val="3600"/>
                </a:lnSpc>
                <a:buFont typeface="Arial"/>
                <a:buChar char="•"/>
              </a:pPr>
              <a:r>
                <a:rPr lang="en-US" b="true" sz="2400">
                  <a:solidFill>
                    <a:srgbClr val="FFFFFF"/>
                  </a:solidFill>
                  <a:latin typeface="Telegraf Bold"/>
                  <a:ea typeface="Telegraf Bold"/>
                  <a:cs typeface="Telegraf Bold"/>
                  <a:sym typeface="Telegraf Bold"/>
                </a:rPr>
                <a:t>application_record.csv (data fitur) : 438,557 index dan 18 kolom. Berisi informasi seperti jenis kelamin, status pernikahan, jumlah anggota keluarga, status pekerjaan, dan pendapatan.</a:t>
              </a:r>
            </a:p>
            <a:p>
              <a:pPr algn="l" marL="518160" indent="-259080" lvl="1">
                <a:lnSpc>
                  <a:spcPts val="3600"/>
                </a:lnSpc>
                <a:buFont typeface="Arial"/>
                <a:buChar char="•"/>
              </a:pPr>
              <a:r>
                <a:rPr lang="en-US" b="true" sz="2400">
                  <a:solidFill>
                    <a:srgbClr val="FFFFFF"/>
                  </a:solidFill>
                  <a:latin typeface="Telegraf Bold"/>
                  <a:ea typeface="Telegraf Bold"/>
                  <a:cs typeface="Telegraf Bold"/>
                  <a:sym typeface="Telegraf Bold"/>
                </a:rPr>
                <a:t>credit_record.csv (data label) : 1,042,558 index dan 3 kolom. Berisi informasi histori/riwayat, status pembayaran (0–5), dan ID peminjam.</a:t>
              </a:r>
            </a:p>
            <a:p>
              <a:pPr algn="l" marL="518160" indent="-259080" lvl="1">
                <a:lnSpc>
                  <a:spcPts val="3600"/>
                </a:lnSpc>
                <a:buFont typeface="Arial"/>
                <a:buChar char="•"/>
              </a:pPr>
              <a:r>
                <a:rPr lang="en-US" b="true" sz="2400">
                  <a:solidFill>
                    <a:srgbClr val="FFFFFF"/>
                  </a:solidFill>
                  <a:latin typeface="Telegraf Bold"/>
                  <a:ea typeface="Telegraf Bold"/>
                  <a:cs typeface="Telegraf Bold"/>
                  <a:sym typeface="Telegraf Bold"/>
                </a:rPr>
                <a:t>Kedua dataset digabung berdasarkan ID agar setiap pemohon memiliki fitur dan label (approved atau rejected).</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DAGt5e-nSRs</dc:identifier>
  <dcterms:modified xsi:type="dcterms:W3CDTF">2011-08-01T06:04:30Z</dcterms:modified>
  <cp:revision>1</cp:revision>
  <dc:title>Green and Orange Vibrant Animated AI and Machine Learning Presentation</dc:title>
</cp:coreProperties>
</file>