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1" r:id="rId17"/>
    <p:sldId id="274" r:id="rId18"/>
    <p:sldId id="27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smtClean="0"/>
              <a:t>Tecnica CAHD 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106256" y="4125074"/>
            <a:ext cx="6935056" cy="1916129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Correlation Aware Anonymization of High-</a:t>
            </a:r>
            <a:r>
              <a:rPr lang="it-IT" dirty="0" err="1"/>
              <a:t>d</a:t>
            </a:r>
            <a:r>
              <a:rPr lang="it-IT" dirty="0" err="1" smtClean="0"/>
              <a:t>imensional</a:t>
            </a:r>
            <a:r>
              <a:rPr lang="it-IT" dirty="0" smtClean="0"/>
              <a:t> data</a:t>
            </a:r>
          </a:p>
          <a:p>
            <a:pPr algn="l"/>
            <a:endParaRPr lang="it-IT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dirty="0" smtClean="0"/>
              <a:t>Davide Caputo</a:t>
            </a:r>
            <a:endParaRPr lang="it-IT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dirty="0" smtClean="0"/>
              <a:t>Fabio Parodi </a:t>
            </a:r>
          </a:p>
        </p:txBody>
      </p:sp>
    </p:spTree>
    <p:extLst>
      <p:ext uri="{BB962C8B-B14F-4D97-AF65-F5344CB8AC3E}">
        <p14:creationId xmlns:p14="http://schemas.microsoft.com/office/powerpoint/2010/main" val="416014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235857"/>
            <a:ext cx="10018713" cy="1752599"/>
          </a:xfrm>
        </p:spPr>
        <p:txBody>
          <a:bodyPr/>
          <a:lstStyle/>
          <a:p>
            <a:r>
              <a:rPr lang="it-IT" dirty="0" smtClean="0"/>
              <a:t>2. Formazione Gruppi Anonimi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71396" y="2052561"/>
            <a:ext cx="10018713" cy="312420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dirty="0"/>
              <a:t>Dopo aver trasformato i dati in accordo </a:t>
            </a:r>
            <a:r>
              <a:rPr lang="it-IT" dirty="0" smtClean="0"/>
              <a:t>con l’euristica </a:t>
            </a:r>
            <a:r>
              <a:rPr lang="it-IT" dirty="0"/>
              <a:t>RCM, lo step successivo è quello di creare gruppi di </a:t>
            </a:r>
            <a:r>
              <a:rPr lang="it-IT" dirty="0" smtClean="0"/>
              <a:t>transazioni</a:t>
            </a:r>
            <a:r>
              <a:rPr lang="it-IT" dirty="0"/>
              <a:t>. Per </a:t>
            </a:r>
            <a:r>
              <a:rPr lang="it-IT" dirty="0" smtClean="0"/>
              <a:t>soddisfare il </a:t>
            </a:r>
            <a:r>
              <a:rPr lang="it-IT" dirty="0"/>
              <a:t>requisito della </a:t>
            </a:r>
            <a:r>
              <a:rPr lang="it-IT" dirty="0" smtClean="0"/>
              <a:t>privacy desiderato, </a:t>
            </a:r>
            <a:r>
              <a:rPr lang="it-IT" dirty="0"/>
              <a:t>ogni </a:t>
            </a:r>
            <a:r>
              <a:rPr lang="it-IT" dirty="0" smtClean="0"/>
              <a:t>transazione </a:t>
            </a:r>
            <a:r>
              <a:rPr lang="it-IT" dirty="0"/>
              <a:t>sensibile ha bisogno di essere raggruppata con </a:t>
            </a:r>
            <a:r>
              <a:rPr lang="it-IT" dirty="0" smtClean="0"/>
              <a:t>quelle non sensibili </a:t>
            </a:r>
            <a:r>
              <a:rPr lang="it-IT" dirty="0"/>
              <a:t>o con </a:t>
            </a:r>
            <a:r>
              <a:rPr lang="it-IT" dirty="0" smtClean="0"/>
              <a:t>altre transazioni che non contengono lo stesso item sensibile. 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Si è utilizzato CAHD </a:t>
            </a:r>
            <a:r>
              <a:rPr lang="it-IT" dirty="0"/>
              <a:t>(Correlation </a:t>
            </a:r>
            <a:r>
              <a:rPr lang="it-IT" dirty="0" smtClean="0"/>
              <a:t>Aware </a:t>
            </a:r>
            <a:r>
              <a:rPr lang="it-IT" dirty="0"/>
              <a:t>Anonymization of High-</a:t>
            </a:r>
            <a:r>
              <a:rPr lang="it-IT" dirty="0" err="1"/>
              <a:t>dimensional</a:t>
            </a:r>
            <a:r>
              <a:rPr lang="it-IT" dirty="0"/>
              <a:t> Data</a:t>
            </a:r>
            <a:r>
              <a:rPr lang="it-IT" dirty="0" smtClean="0"/>
              <a:t>), </a:t>
            </a:r>
            <a:r>
              <a:rPr lang="it-IT" dirty="0"/>
              <a:t>una euristica greedy che </a:t>
            </a:r>
            <a:r>
              <a:rPr lang="it-IT" dirty="0" smtClean="0"/>
              <a:t>si concentra sul mantenimento della correlazione </a:t>
            </a:r>
            <a:r>
              <a:rPr lang="it-IT" dirty="0"/>
              <a:t>dei dati, </a:t>
            </a:r>
            <a:r>
              <a:rPr lang="it-IT" dirty="0" smtClean="0"/>
              <a:t> raggruppando </a:t>
            </a:r>
            <a:r>
              <a:rPr lang="it-IT" dirty="0"/>
              <a:t>insieme </a:t>
            </a:r>
            <a:r>
              <a:rPr lang="it-IT" dirty="0" smtClean="0"/>
              <a:t>transazioni </a:t>
            </a:r>
            <a:r>
              <a:rPr lang="it-IT" dirty="0"/>
              <a:t>che sono vicine nella rappresentazione band matrix.</a:t>
            </a:r>
          </a:p>
        </p:txBody>
      </p:sp>
    </p:spTree>
    <p:extLst>
      <p:ext uri="{BB962C8B-B14F-4D97-AF65-F5344CB8AC3E}">
        <p14:creationId xmlns:p14="http://schemas.microsoft.com/office/powerpoint/2010/main" val="368649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347382" y="169683"/>
                <a:ext cx="5844618" cy="6381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dirty="0" smtClean="0"/>
                  <a:t>CAHD </a:t>
                </a:r>
                <a:r>
                  <a:rPr lang="it-IT" dirty="0"/>
                  <a:t>scansiona l’insieme delle </a:t>
                </a:r>
                <a:r>
                  <a:rPr lang="it-IT" dirty="0" smtClean="0"/>
                  <a:t>transazioni </a:t>
                </a:r>
                <a:r>
                  <a:rPr lang="it-IT" dirty="0"/>
                  <a:t>T nell’ordine delle righe, trova la prima </a:t>
                </a:r>
                <a:r>
                  <a:rPr lang="it-IT" dirty="0" smtClean="0"/>
                  <a:t>transazione </a:t>
                </a:r>
                <a:r>
                  <a:rPr lang="it-IT" dirty="0"/>
                  <a:t>sensibile nella sequenza e cerca di formare un gruppo anonimizzato per essa.</a:t>
                </a:r>
              </a:p>
              <a:p>
                <a:pPr marL="0" indent="0" algn="just">
                  <a:buNone/>
                </a:pPr>
                <a:r>
                  <a:rPr lang="it-IT" dirty="0"/>
                  <a:t>D</a:t>
                </a:r>
                <a:r>
                  <a:rPr lang="it-IT" dirty="0" smtClean="0"/>
                  <a:t>ue transazioni sono in </a:t>
                </a:r>
                <a:r>
                  <a:rPr lang="it-IT" dirty="0"/>
                  <a:t>conflitto se </a:t>
                </a:r>
                <a:r>
                  <a:rPr lang="it-IT" dirty="0" smtClean="0"/>
                  <a:t>presentano </a:t>
                </a:r>
                <a:r>
                  <a:rPr lang="it-IT" dirty="0"/>
                  <a:t>almeno un dato sensibile in comune.</a:t>
                </a:r>
              </a:p>
              <a:p>
                <a:pPr marL="0" indent="0" algn="just">
                  <a:buNone/>
                </a:pPr>
                <a:r>
                  <a:rPr lang="it-IT" dirty="0" smtClean="0"/>
                  <a:t>Assumiamo </a:t>
                </a:r>
                <a:r>
                  <a:rPr lang="it-IT" dirty="0"/>
                  <a:t>di voler anonimizzare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con un grado di privacy p. In questo caso, abbiamo bisogno di raggrupparla con almeno p -1 differenti transizioni.</a:t>
                </a:r>
              </a:p>
              <a:p>
                <a:pPr marL="0" indent="0" algn="just">
                  <a:buNone/>
                </a:pPr>
                <a:r>
                  <a:rPr lang="it-IT" dirty="0" smtClean="0"/>
                  <a:t>Viene adottata l’euristica «one-occurence-per-group».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382" y="169683"/>
                <a:ext cx="5844618" cy="6381946"/>
              </a:xfrm>
              <a:blipFill>
                <a:blip r:embed="rId2"/>
                <a:stretch>
                  <a:fillRect l="-1564" r="-16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962"/>
            <a:ext cx="6231467" cy="51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2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367645"/>
                <a:ext cx="10018713" cy="601430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dirty="0" smtClean="0"/>
                  <a:t>Funzionamento CAHD</a:t>
                </a:r>
              </a:p>
              <a:p>
                <a:pPr marL="0" indent="0" algn="just">
                  <a:buNone/>
                </a:pPr>
                <a:r>
                  <a:rPr lang="it-IT" dirty="0" smtClean="0"/>
                  <a:t>Data </a:t>
                </a:r>
                <a:r>
                  <a:rPr lang="it-IT" dirty="0"/>
                  <a:t>una </a:t>
                </a:r>
                <a:r>
                  <a:rPr lang="it-IT" dirty="0" smtClean="0"/>
                  <a:t>transazione </a:t>
                </a:r>
                <a:r>
                  <a:rPr lang="it-IT" dirty="0"/>
                  <a:t>sensibile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dirty="0"/>
                  <a:t> viene formata una lista di candidate </a:t>
                </a:r>
                <a:r>
                  <a:rPr lang="it-IT" dirty="0" smtClean="0"/>
                  <a:t>(CL)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transazioni </a:t>
                </a:r>
                <a:r>
                  <a:rPr lang="it-IT" dirty="0"/>
                  <a:t>che </a:t>
                </a:r>
                <a:r>
                  <a:rPr lang="it-IT" dirty="0" smtClean="0"/>
                  <a:t> </a:t>
                </a:r>
                <a:r>
                  <a:rPr lang="it-IT" dirty="0"/>
                  <a:t>precedono </a:t>
                </a:r>
                <a:r>
                  <a:rPr lang="it-IT" dirty="0" smtClean="0"/>
                  <a:t>e seguono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dirty="0" smtClean="0"/>
                  <a:t>che non sono in conflitto con quest’ultima e con nessun’altra all’interno della lista. Più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è </a:t>
                </a:r>
                <a:r>
                  <a:rPr lang="it-IT" dirty="0" smtClean="0"/>
                  <a:t>grande maggiori </a:t>
                </a:r>
                <a:r>
                  <a:rPr lang="it-IT" dirty="0"/>
                  <a:t>sono le </a:t>
                </a:r>
                <a:r>
                  <a:rPr lang="it-IT" dirty="0" smtClean="0"/>
                  <a:t>probabilità </a:t>
                </a:r>
                <a:r>
                  <a:rPr lang="it-IT" dirty="0"/>
                  <a:t>di includere in CL </a:t>
                </a:r>
                <a:r>
                  <a:rPr lang="it-IT" dirty="0" smtClean="0"/>
                  <a:t>transazioni simili (anche </a:t>
                </a:r>
                <a:r>
                  <a:rPr lang="it-IT" dirty="0"/>
                  <a:t>con valori piccoli si possono ottenere buoni risultati grazie all’organizzazione della band </a:t>
                </a:r>
                <a:r>
                  <a:rPr lang="it-IT" dirty="0" smtClean="0"/>
                  <a:t>matrix).</a:t>
                </a:r>
              </a:p>
              <a:p>
                <a:pPr marL="0" indent="0" algn="just">
                  <a:buNone/>
                </a:pPr>
                <a:r>
                  <a:rPr lang="it-IT" dirty="0" smtClean="0"/>
                  <a:t>Il gruppo anonimo viene quindi formato scegliendo le p-1 transazioni che hanno il maggior numero di QID in comune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it-IT" dirty="0"/>
                      <m:t>tra</m:t>
                    </m:r>
                    <m:r>
                      <m:rPr>
                        <m:nor/>
                      </m:rPr>
                      <a:rPr lang="it-IT" dirty="0"/>
                      <m:t> </m:t>
                    </m:r>
                    <m:r>
                      <m:rPr>
                        <m:nor/>
                      </m:rPr>
                      <a:rPr lang="it-IT" dirty="0"/>
                      <m:t>le</m:t>
                    </m:r>
                    <m:r>
                      <m:rPr>
                        <m:nor/>
                      </m:rPr>
                      <a:rPr lang="it-IT" dirty="0"/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it-IT" dirty="0"/>
                      <m:t> </m:t>
                    </m:r>
                    <m:r>
                      <m:rPr>
                        <m:nor/>
                      </m:rPr>
                      <a:rPr lang="it-IT" dirty="0"/>
                      <m:t>in</m:t>
                    </m:r>
                    <m:r>
                      <m:rPr>
                        <m:nor/>
                      </m:rPr>
                      <a:rPr lang="it-IT" dirty="0"/>
                      <m:t> </m:t>
                    </m:r>
                    <m:r>
                      <m:rPr>
                        <m:nor/>
                      </m:rPr>
                      <a:rPr lang="it-IT" dirty="0"/>
                      <m:t>CL</m:t>
                    </m:r>
                  </m:oMath>
                </a14:m>
                <a:r>
                  <a:rPr lang="it-IT" dirty="0" smtClean="0"/>
                  <a:t>, in altre parole le pi</a:t>
                </a:r>
                <a:r>
                  <a:rPr lang="it-IT" dirty="0"/>
                  <a:t>ù</a:t>
                </a:r>
                <a:r>
                  <a:rPr lang="it-IT" dirty="0" smtClean="0"/>
                  <a:t> simili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it-IT" dirty="0" smtClean="0"/>
                  <a:t>Più le </a:t>
                </a:r>
                <a:r>
                  <a:rPr lang="it-IT" dirty="0"/>
                  <a:t>transizioni hanno in comune gli stessi QID più è piccolo l’errore di ricostruzione.</a:t>
                </a:r>
              </a:p>
              <a:p>
                <a:pPr marL="0" indent="0">
                  <a:buNone/>
                </a:pP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367645"/>
                <a:ext cx="10018713" cy="6014301"/>
              </a:xfrm>
              <a:blipFill>
                <a:blip r:embed="rId2"/>
                <a:stretch>
                  <a:fillRect l="-912" r="-9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86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24913" y="537342"/>
            <a:ext cx="4950269" cy="58917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Utilizzando un algoritmo greedy si ha la necessità di garantire che venga trovata una soluzione. </a:t>
            </a:r>
          </a:p>
          <a:p>
            <a:pPr marL="0" indent="0" algn="just">
              <a:buNone/>
            </a:pPr>
            <a:r>
              <a:rPr lang="it-IT" dirty="0"/>
              <a:t>O</a:t>
            </a:r>
            <a:r>
              <a:rPr lang="it-IT" dirty="0" smtClean="0"/>
              <a:t>gni </a:t>
            </a:r>
            <a:r>
              <a:rPr lang="it-IT" dirty="0"/>
              <a:t>volta che si forma un </a:t>
            </a:r>
            <a:r>
              <a:rPr lang="it-IT" dirty="0" smtClean="0"/>
              <a:t>gruppo, quindi, non devono </a:t>
            </a:r>
            <a:r>
              <a:rPr lang="it-IT" dirty="0"/>
              <a:t>rimanere </a:t>
            </a:r>
            <a:r>
              <a:rPr lang="it-IT" dirty="0" smtClean="0"/>
              <a:t> insiemi </a:t>
            </a:r>
            <a:r>
              <a:rPr lang="it-IT" dirty="0"/>
              <a:t>di </a:t>
            </a:r>
            <a:r>
              <a:rPr lang="it-IT" dirty="0" smtClean="0"/>
              <a:t>transazioni </a:t>
            </a:r>
            <a:r>
              <a:rPr lang="it-IT" dirty="0"/>
              <a:t>che non </a:t>
            </a:r>
            <a:r>
              <a:rPr lang="it-IT" dirty="0" smtClean="0"/>
              <a:t>possano </a:t>
            </a:r>
            <a:r>
              <a:rPr lang="it-IT" dirty="0"/>
              <a:t>essere </a:t>
            </a:r>
            <a:r>
              <a:rPr lang="it-IT" dirty="0" smtClean="0"/>
              <a:t>anonimizzate. Per ovviare a questo problema viene mantenuto un istogramma che viene aggiornato ogni volta che un gruppo viene creato.</a:t>
            </a:r>
          </a:p>
          <a:p>
            <a:pPr marL="0" indent="0" algn="just">
              <a:buNone/>
            </a:pPr>
            <a:r>
              <a:rPr lang="it-IT" dirty="0" smtClean="0"/>
              <a:t>Ogni gruppo deve quindi essere convalidato.</a:t>
            </a:r>
          </a:p>
        </p:txBody>
      </p:sp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94266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2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3" y="398405"/>
            <a:ext cx="8012781" cy="60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88" y="0"/>
            <a:ext cx="10398919" cy="64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9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837" y="525546"/>
            <a:ext cx="8484122" cy="59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3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82" y="0"/>
            <a:ext cx="10182325" cy="65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4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21" y="556181"/>
            <a:ext cx="8662084" cy="58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49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01" y="0"/>
            <a:ext cx="10232906" cy="64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1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dirty="0" smtClean="0"/>
              <a:t>La tecnica proposta fornisce un metodo </a:t>
            </a:r>
            <a:r>
              <a:rPr lang="it-IT" dirty="0"/>
              <a:t>di anonimizzazione </a:t>
            </a:r>
            <a:r>
              <a:rPr lang="it-IT" dirty="0" smtClean="0"/>
              <a:t>per dati transazionali. </a:t>
            </a:r>
            <a:r>
              <a:rPr lang="it-IT" dirty="0"/>
              <a:t>I</a:t>
            </a:r>
            <a:r>
              <a:rPr lang="it-IT" dirty="0" smtClean="0"/>
              <a:t> classici metodi che si basano sulla generalizzazione o permutazione (k-Anonymity, l-diversity… ) non sono adatti per questo tipo di dati.</a:t>
            </a:r>
          </a:p>
          <a:p>
            <a:pPr algn="just"/>
            <a:r>
              <a:rPr lang="it-IT" dirty="0" smtClean="0"/>
              <a:t> La tecnica CAHD cerca di combinare i vantaggi dei metodi sopracitati anche per dati sparsi e ad alta dimensionalità garantendo un certo grado di privacy e allo stesso tempo mantenendo comunque un buon valore dell’utilità dei dati stessi.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776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607" y="357125"/>
            <a:ext cx="8930156" cy="62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7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78" y="-1"/>
            <a:ext cx="10497729" cy="6457361"/>
          </a:xfrm>
        </p:spPr>
      </p:pic>
    </p:spTree>
    <p:extLst>
      <p:ext uri="{BB962C8B-B14F-4D97-AF65-F5344CB8AC3E}">
        <p14:creationId xmlns:p14="http://schemas.microsoft.com/office/powerpoint/2010/main" val="80626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15678"/>
                <a:ext cx="10018713" cy="32616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dirty="0" smtClean="0"/>
                  <a:t>Notazioni</a:t>
                </a:r>
              </a:p>
              <a:p>
                <a:pPr algn="just"/>
                <a:r>
                  <a:rPr lang="it-IT" dirty="0" smtClean="0"/>
                  <a:t> </a:t>
                </a:r>
                <a:r>
                  <a:rPr lang="it-IT" dirty="0"/>
                  <a:t>I</a:t>
                </a:r>
                <a:r>
                  <a:rPr lang="it-IT" dirty="0" smtClean="0"/>
                  <a:t>nsiemi di transazioni da anonimizzare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 smtClean="0"/>
                  <a:t>.</a:t>
                </a:r>
              </a:p>
              <a:p>
                <a:pPr algn="just"/>
                <a:r>
                  <a:rPr lang="it-IT" dirty="0" smtClean="0"/>
                  <a:t>Insieme di item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 smtClean="0"/>
                  <a:t>.</a:t>
                </a:r>
              </a:p>
              <a:p>
                <a:pPr algn="just"/>
                <a:r>
                  <a:rPr lang="it-IT" dirty="0" smtClean="0"/>
                  <a:t>QID, quasi-</a:t>
                </a:r>
                <a:r>
                  <a:rPr lang="it-IT" dirty="0" err="1" smtClean="0"/>
                  <a:t>identifier</a:t>
                </a:r>
                <a:r>
                  <a:rPr lang="it-IT" dirty="0" smtClean="0"/>
                  <a:t>, se associati a conoscenza esterna può portare all’identificazione dell’individuo.</a:t>
                </a:r>
              </a:p>
              <a:p>
                <a:pPr algn="just"/>
                <a:r>
                  <a:rPr lang="it-IT" dirty="0" smtClean="0"/>
                  <a:t>S, sensitive item, che rappresentano una minaccia alla privacy qualora riescano ad essere associati ad una certa transazione.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15678"/>
                <a:ext cx="10018713" cy="3261675"/>
              </a:xfrm>
              <a:blipFill>
                <a:blip r:embed="rId2"/>
                <a:stretch>
                  <a:fillRect l="-1521" t="-1308" r="-912" b="-41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6165130" y="0"/>
            <a:ext cx="6026869" cy="6858000"/>
          </a:xfrm>
        </p:spPr>
        <p:txBody>
          <a:bodyPr/>
          <a:lstStyle/>
          <a:p>
            <a:r>
              <a:rPr lang="it-IT" dirty="0" smtClean="0"/>
              <a:t>Gli step della tecnica in esame sono: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Ottenere una nuova rappresentazione che sfrutta la sparsità dei dati, effettuando permutazioni di righe e colonne, in modo da ottenere transazioni vicine il più simili possibili (Fig. 1b).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Unire le transazioni vicine in gruppi, separando i QID dagli SD in tabelle riassuntive distinte (Fig. 1c), garantendo al tempo stesso il raggiungimento di un certo grado di privacy e il mantenimento dell’utilità dei dati .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pic>
        <p:nvPicPr>
          <p:cNvPr id="8" name="Segnaposto contenuto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65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111604" y="226242"/>
                <a:ext cx="9964131" cy="663175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Formalmente gli obiettivi posti sono due: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dirty="0" smtClean="0"/>
                  <a:t>Requisito di privacy.</a:t>
                </a:r>
              </a:p>
              <a:p>
                <a:pPr marL="0" indent="0">
                  <a:buNone/>
                </a:pPr>
                <a:r>
                  <a:rPr lang="it-IT" dirty="0"/>
                  <a:t>	</a:t>
                </a:r>
                <a:r>
                  <a:rPr lang="it-IT" dirty="0" smtClean="0"/>
                  <a:t>Nel gruppo G </a:t>
                </a:r>
                <a:r>
                  <a:rPr lang="it-IT" dirty="0"/>
                  <a:t> </a:t>
                </a:r>
                <a:r>
                  <a:rPr lang="it-IT" dirty="0" smtClean="0"/>
                  <a:t>	la privacy risulta</a:t>
                </a:r>
                <a:r>
                  <a:rPr lang="it-IT" dirty="0"/>
                  <a:t> 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</m:e>
                    </m:func>
                  </m:oMath>
                </a14:m>
                <a:endParaRPr lang="it-IT" dirty="0" smtClean="0"/>
              </a:p>
              <a:p>
                <a:pPr marL="0" indent="0">
                  <a:buNone/>
                </a:pPr>
                <a:r>
                  <a:rPr lang="it-IT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it-IT" dirty="0" smtClean="0"/>
                  <a:t>, numero di occorrenze dell’item sensibile </a:t>
                </a:r>
                <a:r>
                  <a:rPr lang="it-IT" i="1" dirty="0" smtClean="0"/>
                  <a:t>i</a:t>
                </a:r>
                <a:r>
                  <a:rPr lang="it-IT" dirty="0" smtClean="0"/>
                  <a:t> nel gruppo G.</a:t>
                </a:r>
              </a:p>
              <a:p>
                <a:pPr marL="0" indent="0">
                  <a:buNone/>
                </a:pPr>
                <a:r>
                  <a:rPr lang="it-IT" dirty="0"/>
                  <a:t>	</a:t>
                </a:r>
                <a:r>
                  <a:rPr lang="it-IT" dirty="0" smtClean="0"/>
                  <a:t>Nell’intero partizionamento P di T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</m:e>
                    </m:func>
                  </m:oMath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it-IT" dirty="0" smtClean="0"/>
                  <a:t>Requisito di utilità.</a:t>
                </a:r>
              </a:p>
              <a:p>
                <a:pPr marL="0" indent="0" algn="just">
                  <a:buNone/>
                </a:pPr>
                <a:r>
                  <a:rPr lang="it-IT" dirty="0"/>
                  <a:t>	</a:t>
                </a:r>
                <a:r>
                  <a:rPr lang="it-IT" dirty="0" smtClean="0"/>
                  <a:t> </a:t>
                </a:r>
                <a:r>
                  <a:rPr lang="it-IT" dirty="0"/>
                  <a:t>N</a:t>
                </a:r>
                <a:r>
                  <a:rPr lang="it-IT" dirty="0" smtClean="0"/>
                  <a:t>el nostro caso si vuole minimizzare l’errore di ricostruzione. </a:t>
                </a:r>
                <a:r>
                  <a:rPr lang="it-IT" dirty="0"/>
                  <a:t>S</a:t>
                </a:r>
                <a:r>
                  <a:rPr lang="it-IT" dirty="0" smtClean="0"/>
                  <a:t>i fornisce 	quindi 	una metrica per valutare il totale delle informazioni perse dopo 	aver eseguito l’anonimizzazione dei dati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𝐷𝑖𝑣𝑒𝑟𝑔𝑒𝑛𝑐𝑒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𝐴𝑐𝑡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𝐸𝑠𝑡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𝐴𝑐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𝐴𝑐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𝐸𝑠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1604" y="226242"/>
                <a:ext cx="9964131" cy="6631757"/>
              </a:xfrm>
              <a:blipFill>
                <a:blip r:embed="rId2"/>
                <a:stretch>
                  <a:fillRect l="-1774" t="-1471" r="-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5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4566" y="0"/>
            <a:ext cx="10018713" cy="1752599"/>
          </a:xfrm>
        </p:spPr>
        <p:txBody>
          <a:bodyPr/>
          <a:lstStyle/>
          <a:p>
            <a:r>
              <a:rPr lang="it-IT" dirty="0" smtClean="0"/>
              <a:t>1. Rappresentazione Band Matrix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4595" y="1682760"/>
            <a:ext cx="10018713" cy="3745584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/>
              <a:t>Al fine di semplificare le operazioni di raggruppamento si vuole «avvicinare» transazioni tra loro definite come simili (maggior numero di QID in comune).</a:t>
            </a:r>
          </a:p>
          <a:p>
            <a:pPr marL="0" indent="0" algn="just">
              <a:buNone/>
            </a:pPr>
            <a:r>
              <a:rPr lang="it-IT" dirty="0" smtClean="0"/>
              <a:t>La tabella dei dati viene convertita in una </a:t>
            </a:r>
            <a:r>
              <a:rPr lang="it-IT" dirty="0"/>
              <a:t>matrice </a:t>
            </a:r>
            <a:r>
              <a:rPr lang="it-IT" dirty="0" smtClean="0"/>
              <a:t>A, eseguendo permutazioni di righe e colonne in modo tale </a:t>
            </a:r>
            <a:r>
              <a:rPr lang="it-IT" dirty="0"/>
              <a:t>che le righe consecutive </a:t>
            </a:r>
            <a:r>
              <a:rPr lang="it-IT" dirty="0" smtClean="0"/>
              <a:t>condividano </a:t>
            </a:r>
            <a:r>
              <a:rPr lang="it-IT" dirty="0"/>
              <a:t>un grande numero comune di items. </a:t>
            </a: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La matrice ottenuta viene detta </a:t>
            </a:r>
            <a:r>
              <a:rPr lang="it-IT" i="1" dirty="0" smtClean="0"/>
              <a:t>Band Matrix</a:t>
            </a:r>
            <a:r>
              <a:rPr lang="it-IT" dirty="0" smtClean="0"/>
              <a:t>.</a:t>
            </a:r>
          </a:p>
          <a:p>
            <a:pPr marL="0" indent="0" algn="just">
              <a:buNone/>
            </a:pPr>
            <a:r>
              <a:rPr lang="it-IT" dirty="0" smtClean="0"/>
              <a:t>E’ un problema NP-C.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943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174699" y="90390"/>
            <a:ext cx="9891511" cy="638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 								</a:t>
            </a:r>
            <a:r>
              <a:rPr lang="it-IT" i="1" dirty="0" smtClean="0"/>
              <a:t>Band Matrix</a:t>
            </a:r>
            <a:endParaRPr lang="it-IT" dirty="0" smtClean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 miglior euristica attualmente presente è la </a:t>
            </a:r>
            <a:r>
              <a:rPr lang="it-IT" i="1" dirty="0" smtClean="0"/>
              <a:t>Reverse Cuthill-McKee (RCM) Algorithm.</a:t>
            </a:r>
            <a:endParaRPr lang="it-IT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57" y="1296610"/>
            <a:ext cx="5462209" cy="36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97" y="1113802"/>
            <a:ext cx="9893251" cy="5059293"/>
          </a:xfrm>
        </p:spPr>
      </p:pic>
      <p:sp>
        <p:nvSpPr>
          <p:cNvPr id="9" name="CasellaDiTesto 8"/>
          <p:cNvSpPr txBox="1"/>
          <p:nvPr/>
        </p:nvSpPr>
        <p:spPr>
          <a:xfrm>
            <a:off x="1968691" y="282805"/>
            <a:ext cx="887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Nelle figure sottostanti è possibile osservare la rappresentazione a bande dei dataset analizzati</a:t>
            </a:r>
            <a:endParaRPr lang="it-IT" sz="2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308049" y="6262538"/>
            <a:ext cx="691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Fig. 1bn Matrice a Bande del dataset BMS1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1461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4" y="340372"/>
            <a:ext cx="10580016" cy="5165381"/>
          </a:xfrm>
        </p:spPr>
      </p:pic>
      <p:sp>
        <p:nvSpPr>
          <p:cNvPr id="5" name="CasellaDiTesto 4"/>
          <p:cNvSpPr txBox="1"/>
          <p:nvPr/>
        </p:nvSpPr>
        <p:spPr>
          <a:xfrm>
            <a:off x="3984396" y="5759777"/>
            <a:ext cx="5835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Fig. 2bn </a:t>
            </a:r>
            <a:r>
              <a:rPr lang="it-IT" sz="2400" dirty="0"/>
              <a:t>Matrice a Bande del dataset </a:t>
            </a:r>
            <a:r>
              <a:rPr lang="it-IT" sz="2400" dirty="0" smtClean="0"/>
              <a:t>BMS2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7752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249</TotalTime>
  <Words>513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Corbel</vt:lpstr>
      <vt:lpstr>Parallasse</vt:lpstr>
      <vt:lpstr>Tecnica CAHD  </vt:lpstr>
      <vt:lpstr>Introduzione</vt:lpstr>
      <vt:lpstr>Presentazione standard di PowerPoint</vt:lpstr>
      <vt:lpstr>Presentazione standard di PowerPoint</vt:lpstr>
      <vt:lpstr>Presentazione standard di PowerPoint</vt:lpstr>
      <vt:lpstr>1. Rappresentazione Band Matrix</vt:lpstr>
      <vt:lpstr>Presentazione standard di PowerPoint</vt:lpstr>
      <vt:lpstr>Presentazione standard di PowerPoint</vt:lpstr>
      <vt:lpstr>Presentazione standard di PowerPoint</vt:lpstr>
      <vt:lpstr>2. Formazione Gruppi Anonimi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 CAHD</dc:title>
  <dc:creator>Davide Caputo</dc:creator>
  <cp:lastModifiedBy>Davide Caputo</cp:lastModifiedBy>
  <cp:revision>30</cp:revision>
  <dcterms:created xsi:type="dcterms:W3CDTF">2018-01-15T14:55:52Z</dcterms:created>
  <dcterms:modified xsi:type="dcterms:W3CDTF">2018-01-18T14:08:39Z</dcterms:modified>
</cp:coreProperties>
</file>