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07880-5CDB-CB9E-AFCD-4358DEC0F457}" v="192" dt="2025-04-27T12:49:26.565"/>
    <p1510:client id="{888A54ED-DCD2-AC2C-CC97-582C2061B915}" v="192" dt="2025-04-25T21:46:09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Z75oa1KoaA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rawing of a plane&#10;&#10;AI-generated content may be incorrect.">
            <a:extLst>
              <a:ext uri="{FF2B5EF4-FFF2-40B4-BE49-F238E27FC236}">
                <a16:creationId xmlns:a16="http://schemas.microsoft.com/office/drawing/2014/main" id="{8D09B05F-1FDD-27CC-7F16-295DE0B7D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82"/>
            <a:ext cx="8703467" cy="685323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1E471F0-6AE8-839D-038D-E63474E0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68019"/>
            <a:ext cx="9144000" cy="2387600"/>
          </a:xfrm>
        </p:spPr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Тримовање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командних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површина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2E2A5-BAA7-49BE-4250-45203AA39E7F}"/>
              </a:ext>
            </a:extLst>
          </p:cNvPr>
          <p:cNvSpPr txBox="1"/>
          <p:nvPr/>
        </p:nvSpPr>
        <p:spPr>
          <a:xfrm>
            <a:off x="4288" y="1912392"/>
            <a:ext cx="1528762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err="1">
                <a:latin typeface="Times New Roman"/>
                <a:cs typeface="Times New Roman"/>
              </a:rPr>
              <a:t>Давид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Каран</a:t>
            </a:r>
            <a:r>
              <a:rPr lang="en-US" sz="2600" dirty="0">
                <a:latin typeface="Times New Roman"/>
                <a:cs typeface="Times New Roman"/>
              </a:rPr>
              <a:t> II-10 27/4/2025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D2F78-E58A-8624-E5DD-21291CB80F26}"/>
              </a:ext>
            </a:extLst>
          </p:cNvPr>
          <p:cNvSpPr txBox="1"/>
          <p:nvPr/>
        </p:nvSpPr>
        <p:spPr>
          <a:xfrm>
            <a:off x="1522968" y="344830"/>
            <a:ext cx="3040855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"</a:t>
            </a:r>
            <a:r>
              <a:rPr lang="en-US" sz="2600" err="1">
                <a:latin typeface="Times New Roman"/>
                <a:cs typeface="Times New Roman"/>
              </a:rPr>
              <a:t>Ваздухопловна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Академија</a:t>
            </a:r>
            <a:r>
              <a:rPr lang="en-US" sz="2600" dirty="0">
                <a:latin typeface="Times New Roman"/>
                <a:cs typeface="Times New Roman"/>
              </a:rPr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3E051-D02A-0471-D5F5-CD9CB03CC955}"/>
              </a:ext>
            </a:extLst>
          </p:cNvPr>
          <p:cNvSpPr txBox="1"/>
          <p:nvPr/>
        </p:nvSpPr>
        <p:spPr>
          <a:xfrm>
            <a:off x="10224909" y="2300413"/>
            <a:ext cx="196929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err="1">
                <a:latin typeface="Times New Roman"/>
                <a:cs typeface="Times New Roman"/>
              </a:rPr>
              <a:t>Школска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err="1">
                <a:latin typeface="Times New Roman"/>
                <a:cs typeface="Times New Roman"/>
              </a:rPr>
              <a:t>година</a:t>
            </a:r>
            <a:r>
              <a:rPr lang="en-US" sz="2600" dirty="0">
                <a:latin typeface="Times New Roman"/>
                <a:cs typeface="Times New Roman"/>
              </a:rPr>
              <a:t> (2024/25)</a:t>
            </a:r>
          </a:p>
        </p:txBody>
      </p:sp>
      <p:pic>
        <p:nvPicPr>
          <p:cNvPr id="5" name="Picture 4" descr="A blue logo with a bird head and a black background&#10;&#10;AI-generated content may be incorrect.">
            <a:extLst>
              <a:ext uri="{FF2B5EF4-FFF2-40B4-BE49-F238E27FC236}">
                <a16:creationId xmlns:a16="http://schemas.microsoft.com/office/drawing/2014/main" id="{0444931E-3D12-4904-26AC-4E41A914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75" y="904872"/>
            <a:ext cx="2129399" cy="1619252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66FC063-8B47-6E56-1E45-7722DD8BC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2FD0-9E0A-EEDB-8289-46DFCAC6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731" y="-3969"/>
            <a:ext cx="10515600" cy="1325563"/>
          </a:xfrm>
        </p:spPr>
        <p:txBody>
          <a:bodyPr/>
          <a:lstStyle/>
          <a:p>
            <a:r>
              <a:rPr lang="en-US" err="1">
                <a:latin typeface="Times New Roman"/>
                <a:ea typeface="+mj-lt"/>
                <a:cs typeface="+mj-lt"/>
              </a:rPr>
              <a:t>Основе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err="1">
                <a:latin typeface="Times New Roman"/>
                <a:ea typeface="+mj-lt"/>
                <a:cs typeface="+mj-lt"/>
              </a:rPr>
              <a:t>тримовања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C429-D9B3-0940-7F2E-4AC42B2D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" y="1825625"/>
            <a:ext cx="47172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Омогућава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ослобађање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притиска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команде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Корисно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у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нормалним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и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ванредним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ситуацијама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Табови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крећу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супротно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од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површина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(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осим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код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антибаланс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функције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)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Основна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подела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: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трим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таб</a:t>
            </a:r>
            <a:r>
              <a:rPr lang="en-US" sz="2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серво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таб</a:t>
            </a:r>
            <a:r>
              <a:rPr lang="en-US" sz="2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балансни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таб</a:t>
            </a:r>
            <a:r>
              <a:rPr lang="en-US" sz="2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таб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опругом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How it works: Tweaking pitch - AOPA">
            <a:extLst>
              <a:ext uri="{FF2B5EF4-FFF2-40B4-BE49-F238E27FC236}">
                <a16:creationId xmlns:a16="http://schemas.microsoft.com/office/drawing/2014/main" id="{F3214AEB-FAB2-4441-9423-D8C340740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06" y="1323976"/>
            <a:ext cx="7458074" cy="419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2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30518-02D0-AFFD-1E88-5B24A7BC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ea typeface="+mj-lt"/>
                <a:cs typeface="+mj-lt"/>
              </a:rPr>
              <a:t>Врсте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err="1">
                <a:latin typeface="Times New Roman"/>
                <a:ea typeface="+mj-lt"/>
                <a:cs typeface="+mj-lt"/>
              </a:rPr>
              <a:t>табова</a:t>
            </a:r>
            <a:endParaRPr lang="en-US"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63E2-F35E-317A-152F-CB49AE38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27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 err="1">
                <a:latin typeface="Times New Roman"/>
                <a:ea typeface="+mn-lt"/>
                <a:cs typeface="+mn-lt"/>
              </a:rPr>
              <a:t>Трим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b="1" dirty="0" err="1">
                <a:latin typeface="Times New Roman"/>
                <a:ea typeface="+mn-lt"/>
                <a:cs typeface="+mn-lt"/>
              </a:rPr>
              <a:t>табови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: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корекција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неуравнотеженог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стања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b="1" err="1">
                <a:latin typeface="Times New Roman"/>
                <a:ea typeface="+mn-lt"/>
                <a:cs typeface="+mn-lt"/>
              </a:rPr>
              <a:t>Серво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b="1" err="1">
                <a:latin typeface="Times New Roman"/>
                <a:ea typeface="+mn-lt"/>
                <a:cs typeface="+mn-lt"/>
              </a:rPr>
              <a:t>табови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: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иницирају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отклон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главне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површине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b="1" err="1">
                <a:latin typeface="Times New Roman"/>
                <a:ea typeface="+mn-lt"/>
                <a:cs typeface="+mn-lt"/>
              </a:rPr>
              <a:t>Балансни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b="1" err="1">
                <a:latin typeface="Times New Roman"/>
                <a:ea typeface="+mn-lt"/>
                <a:cs typeface="+mn-lt"/>
              </a:rPr>
              <a:t>табови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: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помажу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кретање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примарне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контролне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површине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b="1" err="1">
                <a:latin typeface="Times New Roman"/>
                <a:ea typeface="+mn-lt"/>
                <a:cs typeface="+mn-lt"/>
              </a:rPr>
              <a:t>Табови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b="1" err="1">
                <a:latin typeface="Times New Roman"/>
                <a:ea typeface="+mn-lt"/>
                <a:cs typeface="+mn-lt"/>
              </a:rPr>
              <a:t>са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b="1" err="1">
                <a:latin typeface="Times New Roman"/>
                <a:ea typeface="+mn-lt"/>
                <a:cs typeface="+mn-lt"/>
              </a:rPr>
              <a:t>опругом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: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механичка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подршка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уместо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актуатора</a:t>
            </a:r>
            <a:endParaRPr lang="en-US" sz="260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495D5-9A4A-EAFA-447F-E219EA77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481012"/>
            <a:ext cx="36957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4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390E-B180-7565-3FE7-E8E30534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69"/>
            <a:ext cx="10515600" cy="1325563"/>
          </a:xfrm>
        </p:spPr>
        <p:txBody>
          <a:bodyPr/>
          <a:lstStyle/>
          <a:p>
            <a:r>
              <a:rPr lang="en-US" dirty="0" err="1">
                <a:latin typeface="Times New Roman"/>
                <a:ea typeface="+mj-lt"/>
                <a:cs typeface="+mj-lt"/>
              </a:rPr>
              <a:t>Променљиви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dirty="0" err="1">
                <a:latin typeface="Times New Roman"/>
                <a:ea typeface="+mj-lt"/>
                <a:cs typeface="+mj-lt"/>
              </a:rPr>
              <a:t>хоризонтални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dirty="0" err="1">
                <a:latin typeface="Times New Roman"/>
                <a:ea typeface="+mj-lt"/>
                <a:cs typeface="+mj-lt"/>
              </a:rPr>
              <a:t>стабилизатор</a:t>
            </a:r>
            <a:endParaRPr lang="en-US" dirty="0">
              <a:latin typeface="Times New Roman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22C2-7B33-5D85-1055-53E6EF64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43" y="1682750"/>
            <a:ext cx="488394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err="1">
                <a:latin typeface="Times New Roman"/>
                <a:ea typeface="+mn-lt"/>
                <a:cs typeface="+mn-lt"/>
              </a:rPr>
              <a:t>Цела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површина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ротира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(pitch trim)</a:t>
            </a: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Мења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нападни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угао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у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лету</a:t>
            </a:r>
            <a:endParaRPr lang="en-US" sz="2600" dirty="0">
              <a:latin typeface="Times New Roman"/>
              <a:ea typeface="+mn-lt"/>
              <a:cs typeface="+mn-lt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Управљање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преко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трим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прекидача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у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кокпиту</a:t>
            </a:r>
          </a:p>
          <a:p>
            <a:r>
              <a:rPr lang="en-US" sz="2600" err="1">
                <a:latin typeface="Times New Roman"/>
                <a:ea typeface="+mn-lt"/>
                <a:cs typeface="+mn-lt"/>
              </a:rPr>
              <a:t>Аутоматски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систем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при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промени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тежишта</a:t>
            </a:r>
            <a:endParaRPr lang="en-US" sz="2600">
              <a:latin typeface="Times New Roman"/>
              <a:ea typeface="+mn-lt"/>
              <a:cs typeface="+mn-lt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Комбиновано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елеватором</a:t>
            </a:r>
            <a:endParaRPr lang="en-US" sz="2600" dirty="0">
              <a:latin typeface="Times New Roman"/>
              <a:ea typeface="+mn-lt"/>
              <a:cs typeface="+mn-lt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close up of a device&#10;&#10;AI-generated content may be incorrect.">
            <a:extLst>
              <a:ext uri="{FF2B5EF4-FFF2-40B4-BE49-F238E27FC236}">
                <a16:creationId xmlns:a16="http://schemas.microsoft.com/office/drawing/2014/main" id="{2EA211A3-A11F-98DF-E55B-9F20C671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1259681"/>
            <a:ext cx="66198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0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49EE-72CE-365D-74EC-12573B48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12" y="341313"/>
            <a:ext cx="8551069" cy="658814"/>
          </a:xfrm>
        </p:spPr>
        <p:txBody>
          <a:bodyPr>
            <a:normAutofit fontScale="90000"/>
          </a:bodyPr>
          <a:lstStyle/>
          <a:p>
            <a:r>
              <a:rPr lang="en-US" err="1">
                <a:latin typeface="Times New Roman"/>
                <a:ea typeface="+mj-lt"/>
                <a:cs typeface="+mj-lt"/>
              </a:rPr>
              <a:t>Активна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err="1">
                <a:latin typeface="Times New Roman"/>
                <a:ea typeface="+mj-lt"/>
                <a:cs typeface="+mj-lt"/>
              </a:rPr>
              <a:t>контрола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err="1">
                <a:latin typeface="Times New Roman"/>
                <a:ea typeface="+mj-lt"/>
                <a:cs typeface="+mj-lt"/>
              </a:rPr>
              <a:t>оптерећења</a:t>
            </a:r>
            <a:r>
              <a:rPr lang="en-US" dirty="0">
                <a:latin typeface="Times New Roman"/>
                <a:ea typeface="+mj-lt"/>
                <a:cs typeface="+mj-lt"/>
              </a:rPr>
              <a:t> (ACLS)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1A799-5D19-B6FA-8DAC-379F8425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" y="1456533"/>
            <a:ext cx="5348287" cy="6196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 err="1">
                <a:latin typeface="Times New Roman"/>
                <a:ea typeface="+mn-lt"/>
                <a:cs typeface="+mn-lt"/>
              </a:rPr>
              <a:t>Расподела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напрезања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дуж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крила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Смањује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потребу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за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структурним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ојачањем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→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мања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празна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маса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Пример</a:t>
            </a:r>
            <a:r>
              <a:rPr lang="en-US" sz="2600" dirty="0">
                <a:latin typeface="Times New Roman"/>
                <a:ea typeface="+mn-lt"/>
                <a:cs typeface="+mn-lt"/>
              </a:rPr>
              <a:t>: </a:t>
            </a:r>
            <a:r>
              <a:rPr lang="en-US" sz="2600" b="1" dirty="0">
                <a:latin typeface="Times New Roman"/>
                <a:ea typeface="+mn-lt"/>
                <a:cs typeface="+mn-lt"/>
              </a:rPr>
              <a:t>CRMLA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Замена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спољних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елерона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Ослањање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унутрашње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елероне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и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предње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секундарне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површине</a:t>
            </a:r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Повећање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брзине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ваљања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код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борбених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авиона</a:t>
            </a:r>
            <a:endParaRPr lang="en-US" sz="2600" dirty="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5" name="Picture 4" descr="A diagram of an airplane&#10;&#10;AI-generated content may be incorrect.">
            <a:extLst>
              <a:ext uri="{FF2B5EF4-FFF2-40B4-BE49-F238E27FC236}">
                <a16:creationId xmlns:a16="http://schemas.microsoft.com/office/drawing/2014/main" id="{78680581-7019-EE38-BDC9-86EFE2D5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194" y="1452563"/>
            <a:ext cx="6829424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6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D6B7-619C-2408-02CB-5DB70DBE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 New Roman"/>
                <a:ea typeface="+mj-lt"/>
                <a:cs typeface="+mj-lt"/>
              </a:rPr>
              <a:t>Савремени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err="1">
                <a:latin typeface="Times New Roman"/>
                <a:ea typeface="+mj-lt"/>
                <a:cs typeface="+mj-lt"/>
              </a:rPr>
              <a:t>системи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err="1">
                <a:latin typeface="Times New Roman"/>
                <a:ea typeface="+mj-lt"/>
                <a:cs typeface="+mj-lt"/>
              </a:rPr>
              <a:t>управљања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E9E7-738A-1C53-24E3-7B82E8DC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" y="1682750"/>
            <a:ext cx="6229351" cy="5160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err="1">
                <a:latin typeface="Times New Roman"/>
                <a:ea typeface="+mn-lt"/>
                <a:cs typeface="+mn-lt"/>
              </a:rPr>
              <a:t>Сви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маневри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праћени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компјутерским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системом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err="1">
                <a:latin typeface="Times New Roman"/>
                <a:ea typeface="+mn-lt"/>
                <a:cs typeface="+mn-lt"/>
              </a:rPr>
              <a:t>Аутоматско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праћење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и </a:t>
            </a:r>
            <a:r>
              <a:rPr lang="en-US" sz="2600" err="1">
                <a:latin typeface="Times New Roman"/>
                <a:ea typeface="+mn-lt"/>
                <a:cs typeface="+mn-lt"/>
              </a:rPr>
              <a:t>одбијање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опасних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команди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err="1">
                <a:latin typeface="Times New Roman"/>
                <a:ea typeface="+mn-lt"/>
                <a:cs typeface="+mn-lt"/>
              </a:rPr>
              <a:t>Пилот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може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„</a:t>
            </a:r>
            <a:r>
              <a:rPr lang="en-US" sz="2600" err="1">
                <a:latin typeface="Times New Roman"/>
                <a:ea typeface="+mn-lt"/>
                <a:cs typeface="+mn-lt"/>
              </a:rPr>
              <a:t>пробијати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“ </a:t>
            </a:r>
            <a:r>
              <a:rPr lang="en-US" sz="2600" err="1">
                <a:latin typeface="Times New Roman"/>
                <a:ea typeface="+mn-lt"/>
                <a:cs typeface="+mn-lt"/>
              </a:rPr>
              <a:t>заштите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до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3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пута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у </a:t>
            </a:r>
            <a:r>
              <a:rPr lang="en-US" sz="2600" err="1">
                <a:latin typeface="Times New Roman"/>
                <a:ea typeface="+mn-lt"/>
                <a:cs typeface="+mn-lt"/>
              </a:rPr>
              <a:t>хитној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ситуацији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err="1">
                <a:latin typeface="Times New Roman"/>
                <a:ea typeface="+mn-lt"/>
                <a:cs typeface="+mn-lt"/>
              </a:rPr>
              <a:t>Очување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интегритета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летелице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и </a:t>
            </a:r>
            <a:r>
              <a:rPr lang="en-US" sz="2600" err="1">
                <a:latin typeface="Times New Roman"/>
                <a:ea typeface="+mn-lt"/>
                <a:cs typeface="+mn-lt"/>
              </a:rPr>
              <a:t>стабилности</a:t>
            </a:r>
            <a:endParaRPr lang="en-US" sz="260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diagram of a flight monitoring system&#10;&#10;AI-generated content may be incorrect.">
            <a:extLst>
              <a:ext uri="{FF2B5EF4-FFF2-40B4-BE49-F238E27FC236}">
                <a16:creationId xmlns:a16="http://schemas.microsoft.com/office/drawing/2014/main" id="{C5F4D39D-ED33-1EFD-111E-4C5642437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37" y="1504950"/>
            <a:ext cx="59436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6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1D93-9034-98AB-0BB9-79617C1F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294" y="-3970"/>
            <a:ext cx="5193507" cy="765970"/>
          </a:xfrm>
        </p:spPr>
        <p:txBody>
          <a:bodyPr/>
          <a:lstStyle/>
          <a:p>
            <a:r>
              <a:rPr lang="en-US" err="1">
                <a:latin typeface="Times New Roman"/>
                <a:ea typeface="+mj-lt"/>
                <a:cs typeface="+mj-lt"/>
              </a:rPr>
              <a:t>Мах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err="1">
                <a:latin typeface="Times New Roman"/>
                <a:ea typeface="+mj-lt"/>
                <a:cs typeface="+mj-lt"/>
              </a:rPr>
              <a:t>тримовање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9ADA-D184-C633-8A3D-C5892A789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" y="1313655"/>
            <a:ext cx="5193507" cy="55300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 err="1">
                <a:latin typeface="Times New Roman"/>
                <a:ea typeface="+mn-lt"/>
                <a:cs typeface="+mn-lt"/>
              </a:rPr>
              <a:t>Центар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притиска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се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помера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при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брзинама &gt; 0.7 Маха</a:t>
            </a: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Изазива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обарање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носа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→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коригује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се мах тримом</a:t>
            </a: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Систем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аутоматски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делује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удвостручен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ради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сигурности</a:t>
            </a:r>
          </a:p>
          <a:p>
            <a:r>
              <a:rPr lang="en-US" sz="2600" dirty="0" err="1">
                <a:latin typeface="Times New Roman"/>
                <a:ea typeface="+mn-lt"/>
                <a:cs typeface="+mn-lt"/>
              </a:rPr>
              <a:t>Брзина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звука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варира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с </a:t>
            </a:r>
            <a:r>
              <a:rPr lang="en-US" sz="2600" dirty="0" err="1">
                <a:latin typeface="Times New Roman"/>
                <a:ea typeface="+mn-lt"/>
                <a:cs typeface="+mn-lt"/>
              </a:rPr>
              <a:t>температуром</a:t>
            </a: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diagram of a jet engine&#10;&#10;AI-generated content may be incorrect.">
            <a:extLst>
              <a:ext uri="{FF2B5EF4-FFF2-40B4-BE49-F238E27FC236}">
                <a16:creationId xmlns:a16="http://schemas.microsoft.com/office/drawing/2014/main" id="{54493373-1C61-C400-49B9-3B5AD1CF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40" y="1107282"/>
            <a:ext cx="6987150" cy="57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93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E217-35CF-CAE3-F33C-687AB442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544" y="7938"/>
            <a:ext cx="4788694" cy="1349375"/>
          </a:xfrm>
        </p:spPr>
        <p:txBody>
          <a:bodyPr/>
          <a:lstStyle/>
          <a:p>
            <a:r>
              <a:rPr lang="en-US" err="1">
                <a:latin typeface="Times New Roman"/>
                <a:ea typeface="+mj-lt"/>
                <a:cs typeface="+mj-lt"/>
              </a:rPr>
              <a:t>Мртва</a:t>
            </a:r>
            <a:r>
              <a:rPr lang="en-US" dirty="0">
                <a:latin typeface="Times New Roman"/>
                <a:ea typeface="+mj-lt"/>
                <a:cs typeface="+mj-lt"/>
              </a:rPr>
              <a:t> </a:t>
            </a:r>
            <a:r>
              <a:rPr lang="en-US" err="1">
                <a:latin typeface="Times New Roman"/>
                <a:ea typeface="+mj-lt"/>
                <a:cs typeface="+mj-lt"/>
              </a:rPr>
              <a:t>зона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040E-6808-D731-2042-C9249CDD1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" y="1254125"/>
            <a:ext cx="73842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err="1">
                <a:latin typeface="Times New Roman"/>
                <a:ea typeface="+mn-lt"/>
                <a:cs typeface="+mn-lt"/>
              </a:rPr>
              <a:t>Јавља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се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близу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критичног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мах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броја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err="1">
                <a:latin typeface="Times New Roman"/>
                <a:ea typeface="+mn-lt"/>
                <a:cs typeface="+mn-lt"/>
              </a:rPr>
              <a:t>Превлачење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код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смањења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брзине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600" err="1">
                <a:latin typeface="Times New Roman"/>
                <a:ea typeface="+mn-lt"/>
                <a:cs typeface="+mn-lt"/>
              </a:rPr>
              <a:t>губитак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узгона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код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повећања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dirty="0">
                <a:latin typeface="Times New Roman"/>
                <a:ea typeface="+mn-lt"/>
                <a:cs typeface="+mn-lt"/>
              </a:rPr>
              <a:t>Max </a:t>
            </a:r>
            <a:r>
              <a:rPr lang="en-US" sz="2600" err="1">
                <a:latin typeface="Times New Roman"/>
                <a:ea typeface="+mn-lt"/>
                <a:cs typeface="+mn-lt"/>
              </a:rPr>
              <a:t>трим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држи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авион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ван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мртве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зоне</a:t>
            </a:r>
            <a:endParaRPr lang="en-US" sz="2600">
              <a:latin typeface="Times New Roman"/>
              <a:cs typeface="Times New Roman"/>
            </a:endParaRPr>
          </a:p>
          <a:p>
            <a:r>
              <a:rPr lang="en-US" sz="2600" err="1">
                <a:latin typeface="Times New Roman"/>
                <a:ea typeface="+mn-lt"/>
                <a:cs typeface="+mn-lt"/>
              </a:rPr>
              <a:t>Системски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мах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трим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аутоматски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прати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</a:t>
            </a:r>
            <a:r>
              <a:rPr lang="en-US" sz="2600" err="1">
                <a:latin typeface="Times New Roman"/>
                <a:ea typeface="+mn-lt"/>
                <a:cs typeface="+mn-lt"/>
              </a:rPr>
              <a:t>ситуацију</a:t>
            </a:r>
            <a:r>
              <a:rPr lang="en-US" sz="2600" dirty="0">
                <a:latin typeface="Times New Roman"/>
                <a:ea typeface="+mn-lt"/>
                <a:cs typeface="+mn-lt"/>
              </a:rPr>
              <a:t> у </a:t>
            </a:r>
            <a:r>
              <a:rPr lang="en-US" sz="2600" err="1">
                <a:latin typeface="Times New Roman"/>
                <a:ea typeface="+mn-lt"/>
                <a:cs typeface="+mn-lt"/>
              </a:rPr>
              <a:t>лету</a:t>
            </a:r>
            <a:endParaRPr lang="en-US" sz="2600">
              <a:latin typeface="Times New Roman"/>
              <a:cs typeface="Times New Roman"/>
            </a:endParaRPr>
          </a:p>
          <a:p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CB406-1AD5-58A0-C63C-4A1F9B0D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782" y="359569"/>
            <a:ext cx="4798218" cy="68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A163-4BFE-0D66-718E-4AB8438C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/>
                <a:ea typeface="+mj-lt"/>
                <a:cs typeface="+mj-lt"/>
              </a:rPr>
              <a:t>Крај</a:t>
            </a:r>
            <a:endParaRPr lang="en-US" dirty="0" err="1"/>
          </a:p>
        </p:txBody>
      </p:sp>
      <p:pic>
        <p:nvPicPr>
          <p:cNvPr id="4" name="Picture 3" descr="Cheerful Pilot in Command of Aircraft | Premium AI-generated image">
            <a:extLst>
              <a:ext uri="{FF2B5EF4-FFF2-40B4-BE49-F238E27FC236}">
                <a16:creationId xmlns:a16="http://schemas.microsoft.com/office/drawing/2014/main" id="{202C61CA-512E-7119-FF72-496FD7654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1" y="1336612"/>
            <a:ext cx="8291511" cy="551827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BD536-03BD-AEBD-93D8-43DCB071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919" y="71834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  <a:hlinkClick r:id="rId3"/>
              </a:rPr>
              <a:t>https://www.youtube.com/watch?v=BZ75oa1KoaA</a:t>
            </a:r>
            <a:endParaRPr lang="en-US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8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Тримовање командних површина</vt:lpstr>
      <vt:lpstr>Основе тримовања</vt:lpstr>
      <vt:lpstr>Врсте табова</vt:lpstr>
      <vt:lpstr>Променљиви хоризонтални стабилизатор</vt:lpstr>
      <vt:lpstr>Активна контрола оптерећења (ACLS)</vt:lpstr>
      <vt:lpstr>Савремени системи управљања</vt:lpstr>
      <vt:lpstr>Мах тримовање</vt:lpstr>
      <vt:lpstr>Мртва зона</vt:lpstr>
      <vt:lpstr>Крај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188</cp:revision>
  <dcterms:created xsi:type="dcterms:W3CDTF">2025-04-24T20:27:20Z</dcterms:created>
  <dcterms:modified xsi:type="dcterms:W3CDTF">2025-04-27T12:49:56Z</dcterms:modified>
</cp:coreProperties>
</file>