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b87ed78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b87ed78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d53e44b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d53e44b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f28ec51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f28ec51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b87ed78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6b87ed78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f28ec51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6f28ec51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b87ed78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6b87ed78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d53e44bb8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d53e44bb8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d53e44bb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d53e44bb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d53e44bb8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6d53e44bb8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f28ec510a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f28ec510a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b79b81c7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b79b81c7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f28ec51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f28ec51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6f28ec510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6f28ec510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f28ec510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f28ec51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f28ec510a_1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6f28ec510a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f28ec510a_1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6f28ec510a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f28ec510a_1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6f28ec510a_1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b79b81c75_3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b79b81c75_3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b79b81c7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b79b81c7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Occupancy sensor data will be published by another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focused on light sensor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d53e44b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d53e44b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b87ed7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b87ed7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d53e44bb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d53e44bb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f28ec5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f28ec5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b87ed78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b87ed78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9" Type="http://schemas.openxmlformats.org/officeDocument/2006/relationships/image" Target="../media/image15.jpg"/><Relationship Id="rId5" Type="http://schemas.openxmlformats.org/officeDocument/2006/relationships/image" Target="../media/image14.png"/><Relationship Id="rId6" Type="http://schemas.openxmlformats.org/officeDocument/2006/relationships/image" Target="../media/image8.jpg"/><Relationship Id="rId7" Type="http://schemas.openxmlformats.org/officeDocument/2006/relationships/image" Target="../media/image7.jp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44625" y="687375"/>
            <a:ext cx="6954000" cy="25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CO326-2022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90"/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 Smart Building Project</a:t>
            </a:r>
            <a:endParaRPr sz="3900"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4948500" y="3472950"/>
            <a:ext cx="41955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990"/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Group B - Lighting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25" y="1622400"/>
            <a:ext cx="3272125" cy="17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 txBox="1"/>
          <p:nvPr>
            <p:ph type="title"/>
          </p:nvPr>
        </p:nvSpPr>
        <p:spPr>
          <a:xfrm>
            <a:off x="1128175" y="690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SCADA Interface - Input from SCADA</a:t>
            </a:r>
            <a:endParaRPr sz="2500"/>
          </a:p>
        </p:txBody>
      </p:sp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1128175" y="1246625"/>
            <a:ext cx="7317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Function to allow user to setup default threshold level of the system components</a:t>
            </a:r>
            <a:endParaRPr sz="80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 txBox="1"/>
          <p:nvPr>
            <p:ph idx="1" type="body"/>
          </p:nvPr>
        </p:nvSpPr>
        <p:spPr>
          <a:xfrm>
            <a:off x="1128175" y="3545388"/>
            <a:ext cx="7317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Function to allow user to set the mode for the </a:t>
            </a: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functioning</a:t>
            </a:r>
            <a:endParaRPr sz="80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325" y="3916025"/>
            <a:ext cx="5240028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to Database</a:t>
            </a:r>
            <a:endParaRPr/>
          </a:p>
        </p:txBody>
      </p:sp>
      <p:sp>
        <p:nvSpPr>
          <p:cNvPr id="379" name="Google Shape;379;p23"/>
          <p:cNvSpPr txBox="1"/>
          <p:nvPr>
            <p:ph idx="1" type="body"/>
          </p:nvPr>
        </p:nvSpPr>
        <p:spPr>
          <a:xfrm>
            <a:off x="5232875" y="3545600"/>
            <a:ext cx="3268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75"/>
              <a:t>Us</a:t>
            </a:r>
            <a:r>
              <a:rPr lang="en" sz="4775"/>
              <a:t>ed Collections on MongoDB,</a:t>
            </a:r>
            <a:endParaRPr sz="4775"/>
          </a:p>
          <a:p>
            <a:pPr indent="-304417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ct val="105523"/>
              <a:buChar char="●"/>
            </a:pPr>
            <a:r>
              <a:rPr lang="en" sz="4525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co326_lighting_sensor_data</a:t>
            </a:r>
            <a:endParaRPr sz="4525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44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5599"/>
              <a:buChar char="●"/>
            </a:pPr>
            <a:r>
              <a:rPr lang="en" sz="4464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co326_lighting_control</a:t>
            </a:r>
            <a:endParaRPr sz="4464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067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6059"/>
              <a:buChar char="●"/>
            </a:pPr>
            <a:r>
              <a:rPr lang="en" sz="4125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co326_lighting_status</a:t>
            </a:r>
            <a:endParaRPr sz="4125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709725"/>
            <a:ext cx="71056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1130325" y="731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SCADA Interface - Historical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 txBox="1"/>
          <p:nvPr>
            <p:ph idx="1" type="body"/>
          </p:nvPr>
        </p:nvSpPr>
        <p:spPr>
          <a:xfrm>
            <a:off x="901300" y="1384700"/>
            <a:ext cx="77970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Source of data 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Collections from MongoDB Database</a:t>
            </a: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Charts and tables showing the variation against the time in the node red dashboard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Data display can be categorized as,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Sensor Reading vs Time (LDR Sensor readings)</a:t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Data vs Time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Status Data vs Time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1148600" y="709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SCADA Interface - Historical data</a:t>
            </a:r>
            <a:endParaRPr/>
          </a:p>
        </p:txBody>
      </p:sp>
      <p:pic>
        <p:nvPicPr>
          <p:cNvPr id="392" name="Google Shape;392;p25"/>
          <p:cNvPicPr preferRelativeResize="0"/>
          <p:nvPr/>
        </p:nvPicPr>
        <p:blipFill rotWithShape="1">
          <a:blip r:embed="rId3">
            <a:alphaModFix/>
          </a:blip>
          <a:srcRect b="45903" l="7953" r="74025" t="9008"/>
          <a:stretch/>
        </p:blipFill>
        <p:spPr>
          <a:xfrm>
            <a:off x="814025" y="1504750"/>
            <a:ext cx="2810326" cy="3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5"/>
          <p:cNvSpPr txBox="1"/>
          <p:nvPr/>
        </p:nvSpPr>
        <p:spPr>
          <a:xfrm>
            <a:off x="4802325" y="4155025"/>
            <a:ext cx="36987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E101A"/>
                </a:solidFill>
              </a:rPr>
              <a:t>Sensor Reading vs Time-</a:t>
            </a:r>
            <a:r>
              <a:rPr b="1" lang="en" sz="1500">
                <a:solidFill>
                  <a:srgbClr val="0E101A"/>
                </a:solidFill>
              </a:rPr>
              <a:t> </a:t>
            </a:r>
            <a:endParaRPr b="1" sz="1500">
              <a:solidFill>
                <a:srgbClr val="0E101A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101A"/>
                </a:solidFill>
              </a:rPr>
              <a:t>LDR Sensor readings</a:t>
            </a:r>
            <a:endParaRPr sz="15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5"/>
          <p:cNvPicPr preferRelativeResize="0"/>
          <p:nvPr/>
        </p:nvPicPr>
        <p:blipFill rotWithShape="1">
          <a:blip r:embed="rId3">
            <a:alphaModFix/>
          </a:blip>
          <a:srcRect b="0" l="7953" r="63660" t="54912"/>
          <a:stretch/>
        </p:blipFill>
        <p:spPr>
          <a:xfrm>
            <a:off x="4412400" y="1504750"/>
            <a:ext cx="3608951" cy="268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6"/>
          <p:cNvPicPr preferRelativeResize="0"/>
          <p:nvPr/>
        </p:nvPicPr>
        <p:blipFill rotWithShape="1">
          <a:blip r:embed="rId3">
            <a:alphaModFix/>
          </a:blip>
          <a:srcRect b="0" l="35774" r="35837" t="9008"/>
          <a:stretch/>
        </p:blipFill>
        <p:spPr>
          <a:xfrm>
            <a:off x="591500" y="598575"/>
            <a:ext cx="2811276" cy="4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 b="0" l="64214" r="7397" t="9008"/>
          <a:stretch/>
        </p:blipFill>
        <p:spPr>
          <a:xfrm>
            <a:off x="5974475" y="598575"/>
            <a:ext cx="2811276" cy="42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3586450" y="761025"/>
            <a:ext cx="22743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Control Data vs Time </a:t>
            </a:r>
            <a:endParaRPr b="1"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0: Manual Off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1: Auto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2: Manual On</a:t>
            </a:r>
            <a:endParaRPr sz="1600"/>
          </a:p>
        </p:txBody>
      </p:sp>
      <p:sp>
        <p:nvSpPr>
          <p:cNvPr id="402" name="Google Shape;402;p26"/>
          <p:cNvSpPr txBox="1"/>
          <p:nvPr/>
        </p:nvSpPr>
        <p:spPr>
          <a:xfrm>
            <a:off x="3673925" y="3149075"/>
            <a:ext cx="3350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E101A"/>
                </a:solidFill>
              </a:rPr>
              <a:t>Status Data vs Time</a:t>
            </a:r>
            <a:endParaRPr b="1" sz="16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</a:rPr>
              <a:t>Light Intensity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0 : Light Off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1 : light On</a:t>
            </a:r>
            <a:endParaRPr sz="16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</a:t>
            </a:r>
            <a:endParaRPr/>
          </a:p>
        </p:txBody>
      </p:sp>
      <p:sp>
        <p:nvSpPr>
          <p:cNvPr id="408" name="Google Shape;408;p27"/>
          <p:cNvSpPr txBox="1"/>
          <p:nvPr>
            <p:ph idx="1" type="body"/>
          </p:nvPr>
        </p:nvSpPr>
        <p:spPr>
          <a:xfrm>
            <a:off x="1303800" y="1472800"/>
            <a:ext cx="7030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our lighting controllers, there are two main processes.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Turn the lights ON/OFF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Adjust light output up and down using a dimmer.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Main control strategies.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Manual control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Occupancy based control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scheduling control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 according to the Daylight response(Using LDRs)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1303800" y="1529450"/>
            <a:ext cx="70305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Combining the main control strategies we developed four process control techniques using four algorithms.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Non Dimmable lights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 control + Daylight response + Time scheduling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 control + Time scheduling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 control + Occupancy control + Daylight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Dimmable lights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Daylight response</a:t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6242450" y="2742775"/>
            <a:ext cx="90600" cy="22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6242450" y="3024925"/>
            <a:ext cx="243000" cy="139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 txBox="1"/>
          <p:nvPr/>
        </p:nvSpPr>
        <p:spPr>
          <a:xfrm>
            <a:off x="6537000" y="2757025"/>
            <a:ext cx="155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Outside lights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6582325" y="3614050"/>
            <a:ext cx="1132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Inside lights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50" y="367775"/>
            <a:ext cx="2498650" cy="41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/>
        </p:nvSpPr>
        <p:spPr>
          <a:xfrm>
            <a:off x="394525" y="4633675"/>
            <a:ext cx="36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Manual control + Daylight response + Time scheduling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5647875" y="4633675"/>
            <a:ext cx="25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Manual control + Time scheduling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726" y="367775"/>
            <a:ext cx="1933032" cy="41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50" y="526275"/>
            <a:ext cx="2628531" cy="36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0"/>
          <p:cNvSpPr txBox="1"/>
          <p:nvPr/>
        </p:nvSpPr>
        <p:spPr>
          <a:xfrm>
            <a:off x="768400" y="4395750"/>
            <a:ext cx="36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Manual control + Daylight response + Time scheduling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5112425" y="4395750"/>
            <a:ext cx="36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Manual control + Daylight response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5112425" y="526275"/>
            <a:ext cx="36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Dimmable lights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5" name="Google Shape;4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106" y="1016900"/>
            <a:ext cx="14478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ctrTitle"/>
          </p:nvPr>
        </p:nvSpPr>
        <p:spPr>
          <a:xfrm>
            <a:off x="718200" y="1178775"/>
            <a:ext cx="6954000" cy="25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Hardware Demonstration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30300" y="659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Overview</a:t>
            </a:r>
            <a:endParaRPr sz="33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19000" y="1963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Controlling lighting based on Occupancy 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Controlling lighting based on Light intensity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Time stamping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24549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Main Objectives</a:t>
            </a:r>
            <a:endParaRPr sz="2400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type="title"/>
          </p:nvPr>
        </p:nvSpPr>
        <p:spPr>
          <a:xfrm>
            <a:off x="1099700" y="74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 txBox="1"/>
          <p:nvPr>
            <p:ph idx="1" type="body"/>
          </p:nvPr>
        </p:nvSpPr>
        <p:spPr>
          <a:xfrm>
            <a:off x="12500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Source of data -</a:t>
            </a:r>
            <a:endParaRPr b="1"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Collections from MongoDB Database</a:t>
            </a:r>
            <a:endParaRPr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Historical data from SCADA interface</a:t>
            </a:r>
            <a:endParaRPr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Outputs -</a:t>
            </a:r>
            <a:endParaRPr b="1"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Graphs to show correlation between time and the sensor readings and time and the control signals.</a:t>
            </a:r>
            <a:endParaRPr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	Threshold value calculation for future predictions and optimization of resources.</a:t>
            </a:r>
            <a:endParaRPr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79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79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1056750" y="72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LDR Sensor Readings Vs Time (For a dummy data set) </a:t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1120650" y="4149725"/>
            <a:ext cx="69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threshold time for a LDR reading above 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specific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value can be obtained by analysing reasonable amount of data in this kind of a graph.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3" name="Google Shape;453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50" y="1720325"/>
            <a:ext cx="7030501" cy="2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1056750" y="72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decision (0,1 or 2)</a:t>
            </a:r>
            <a:r>
              <a:rPr lang="en"/>
              <a:t> Vs Time 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120650" y="4149725"/>
            <a:ext cx="690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From this it can be predicted usual time slots that the light is needed to be ON and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time slots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that usually don’t need to turn ON the lights.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0" name="Google Shape;460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75" y="1778725"/>
            <a:ext cx="7126375" cy="2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1056750" y="72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Control Decisions with </a:t>
            </a:r>
            <a:r>
              <a:rPr lang="en"/>
              <a:t>different</a:t>
            </a:r>
            <a:r>
              <a:rPr lang="en"/>
              <a:t> lights</a:t>
            </a:r>
            <a:endParaRPr/>
          </a:p>
        </p:txBody>
      </p:sp>
      <p:pic>
        <p:nvPicPr>
          <p:cNvPr id="466" name="Google Shape;466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25" y="1992900"/>
            <a:ext cx="4009374" cy="24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875" y="1992901"/>
            <a:ext cx="4096275" cy="2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type="title"/>
          </p:nvPr>
        </p:nvSpPr>
        <p:spPr>
          <a:xfrm>
            <a:off x="1056750" y="72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Control Decisions with different lights</a:t>
            </a:r>
            <a:endParaRPr/>
          </a:p>
        </p:txBody>
      </p:sp>
      <p:pic>
        <p:nvPicPr>
          <p:cNvPr id="473" name="Google Shape;473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625" y="1522850"/>
            <a:ext cx="4406751" cy="2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 txBox="1"/>
          <p:nvPr/>
        </p:nvSpPr>
        <p:spPr>
          <a:xfrm>
            <a:off x="1456375" y="4126825"/>
            <a:ext cx="690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 analysing above graphs it can be observed that usually which lights are ON or OFF in a particular time period and this can be used for future optimizations and predictions.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ctrTitle"/>
          </p:nvPr>
        </p:nvSpPr>
        <p:spPr>
          <a:xfrm>
            <a:off x="738625" y="1291650"/>
            <a:ext cx="6954000" cy="25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99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224200" y="700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system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288" y="1699675"/>
            <a:ext cx="1094525" cy="10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450" y="1747286"/>
            <a:ext cx="1030947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5">
            <a:alphaModFix/>
          </a:blip>
          <a:srcRect b="12193" l="9049" r="12733" t="9596"/>
          <a:stretch/>
        </p:blipFill>
        <p:spPr>
          <a:xfrm>
            <a:off x="2172450" y="1699662"/>
            <a:ext cx="1094525" cy="10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3988" y="1747274"/>
            <a:ext cx="127768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0475" y="3796025"/>
            <a:ext cx="808287" cy="9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8">
            <a:alphaModFix/>
          </a:blip>
          <a:srcRect b="12727" l="12674" r="11251" t="12186"/>
          <a:stretch/>
        </p:blipFill>
        <p:spPr>
          <a:xfrm>
            <a:off x="588675" y="1779700"/>
            <a:ext cx="946750" cy="93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406475" y="279420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Light Sensors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2172513" y="2686500"/>
            <a:ext cx="10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NodeMCU ESP8266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3951800" y="2824200"/>
            <a:ext cx="1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Mqtt Server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5866563" y="2794200"/>
            <a:ext cx="1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7446977" y="289560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Web Interface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4968788" y="4483350"/>
            <a:ext cx="1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SCADA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3297924" y="2187450"/>
            <a:ext cx="602400" cy="21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rot="-5400000">
            <a:off x="4194325" y="3358650"/>
            <a:ext cx="540600" cy="21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6350" y="3729225"/>
            <a:ext cx="946725" cy="9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/>
          <p:nvPr/>
        </p:nvSpPr>
        <p:spPr>
          <a:xfrm>
            <a:off x="2080863" y="4675950"/>
            <a:ext cx="1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Output Bulb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/>
          <p:nvPr/>
        </p:nvSpPr>
        <p:spPr>
          <a:xfrm rot="5400000">
            <a:off x="2479550" y="3328500"/>
            <a:ext cx="480300" cy="212100"/>
          </a:xfrm>
          <a:prstGeom prst="rightArrow">
            <a:avLst>
              <a:gd fmla="val 50000" name="adj1"/>
              <a:gd fmla="val 677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539100" y="2140875"/>
            <a:ext cx="6024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6704800" y="2140875"/>
            <a:ext cx="6024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5229500" y="2140863"/>
            <a:ext cx="6024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1171150" y="664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Inputs</a:t>
            </a:r>
            <a:endParaRPr sz="3600"/>
          </a:p>
        </p:txBody>
      </p:sp>
      <p:sp>
        <p:nvSpPr>
          <p:cNvPr id="316" name="Google Shape;316;p16"/>
          <p:cNvSpPr txBox="1"/>
          <p:nvPr>
            <p:ph idx="1" type="body"/>
          </p:nvPr>
        </p:nvSpPr>
        <p:spPr>
          <a:xfrm>
            <a:off x="1056750" y="1663450"/>
            <a:ext cx="69342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Lato"/>
              <a:buChar char="➔"/>
            </a:pPr>
            <a:r>
              <a:rPr lang="en" sz="1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Sensors</a:t>
            </a:r>
            <a:endParaRPr sz="1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Lato"/>
              <a:buChar char="◆"/>
            </a:pPr>
            <a:r>
              <a:rPr lang="en" sz="1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Light sensor - LDR</a:t>
            </a:r>
            <a:endParaRPr sz="1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Lato"/>
              <a:buChar char="◆"/>
            </a:pPr>
            <a:r>
              <a:rPr lang="en" sz="1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Occupancy sensor</a:t>
            </a:r>
            <a:endParaRPr sz="1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Lato"/>
              <a:buChar char="➔"/>
            </a:pPr>
            <a:r>
              <a:rPr lang="en" sz="1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Switches from dashboard</a:t>
            </a:r>
            <a:endParaRPr sz="1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13" y="3303000"/>
            <a:ext cx="7263669" cy="1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377600" y="1510400"/>
            <a:ext cx="81540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Using the NodeMCU ESP8266 and the LDR sensor was connected to the analog pin (A0) to read sensor data.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Programmed using Arduino IDE to read sensor data every 2 seconds and publish to the MQTT server.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1202200" y="830400"/>
            <a:ext cx="706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Reading Light Sensor Data &amp; Publishing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Outputs</a:t>
            </a:r>
            <a:endParaRPr sz="3600"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1019550" y="2407100"/>
            <a:ext cx="70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➔"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210700" y="2671000"/>
            <a:ext cx="1364700" cy="6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Broker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2503575" y="2671000"/>
            <a:ext cx="1884000" cy="6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 ESP8266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5735700" y="2026600"/>
            <a:ext cx="1364700" cy="6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4-channel Relay Module</a:t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7813850" y="2026600"/>
            <a:ext cx="1146900" cy="6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Bulbs</a:t>
            </a:r>
            <a:endParaRPr/>
          </a:p>
        </p:txBody>
      </p:sp>
      <p:cxnSp>
        <p:nvCxnSpPr>
          <p:cNvPr id="334" name="Google Shape;334;p18"/>
          <p:cNvCxnSpPr>
            <a:stCxn id="330" idx="3"/>
            <a:endCxn id="331" idx="1"/>
          </p:cNvCxnSpPr>
          <p:nvPr/>
        </p:nvCxnSpPr>
        <p:spPr>
          <a:xfrm>
            <a:off x="1575400" y="29932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8"/>
          <p:cNvSpPr txBox="1"/>
          <p:nvPr/>
        </p:nvSpPr>
        <p:spPr>
          <a:xfrm>
            <a:off x="1575400" y="25930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Subscribe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6" name="Google Shape;336;p18"/>
          <p:cNvCxnSpPr>
            <a:stCxn id="331" idx="3"/>
            <a:endCxn id="332" idx="1"/>
          </p:cNvCxnSpPr>
          <p:nvPr/>
        </p:nvCxnSpPr>
        <p:spPr>
          <a:xfrm flipH="1" rot="10800000">
            <a:off x="4387575" y="2348800"/>
            <a:ext cx="13482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32" idx="3"/>
            <a:endCxn id="333" idx="1"/>
          </p:cNvCxnSpPr>
          <p:nvPr/>
        </p:nvCxnSpPr>
        <p:spPr>
          <a:xfrm>
            <a:off x="7100400" y="2348800"/>
            <a:ext cx="71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18"/>
          <p:cNvSpPr txBox="1"/>
          <p:nvPr/>
        </p:nvSpPr>
        <p:spPr>
          <a:xfrm>
            <a:off x="3859275" y="2148700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Output - ON/OFF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7063200" y="1890300"/>
            <a:ext cx="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Control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0" name="Google Shape;340;p18"/>
          <p:cNvCxnSpPr>
            <a:stCxn id="331" idx="3"/>
            <a:endCxn id="341" idx="1"/>
          </p:cNvCxnSpPr>
          <p:nvPr/>
        </p:nvCxnSpPr>
        <p:spPr>
          <a:xfrm>
            <a:off x="4387575" y="2993200"/>
            <a:ext cx="1583100" cy="7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18"/>
          <p:cNvSpPr/>
          <p:nvPr/>
        </p:nvSpPr>
        <p:spPr>
          <a:xfrm>
            <a:off x="5970550" y="3393025"/>
            <a:ext cx="647100" cy="6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3425550" y="3515125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Output 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Brightness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value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1251800" y="1536850"/>
            <a:ext cx="39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➔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3 Light bulbs and 1 LED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1279000" y="598575"/>
            <a:ext cx="703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Steps</a:t>
            </a:r>
            <a:endParaRPr sz="2200"/>
          </a:p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768425" y="1450150"/>
            <a:ext cx="82545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2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53"/>
              <a:buFont typeface="Lato"/>
              <a:buChar char="●"/>
            </a:pPr>
            <a:r>
              <a:rPr lang="en" sz="175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Subscribe  MQTT broker on following topic convention to get the command to whether light is on or off and to change the brightness value of LED.</a:t>
            </a:r>
            <a:endParaRPr sz="1752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326project/smartbuilding/lighting/</a:t>
            </a:r>
            <a:r>
              <a:rPr lang="en" sz="120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&lt;floor_number&gt;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200">
                <a:solidFill>
                  <a:srgbClr val="00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&lt;room_number&gt;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/switch/inside/</a:t>
            </a:r>
            <a:r>
              <a:rPr lang="en" sz="1200">
                <a:solidFill>
                  <a:srgbClr val="FF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&lt;led_number&gt;/</a:t>
            </a:r>
            <a:endParaRPr sz="1752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Then NodeMCU is programmed using Arduino IDE to control 3 digital pins as ‘High’ or ‘Low’ and 1 digital pin to change brightness value depending on the result of subscribed mqtt topics.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Control decisions taken by NodeMCU are transferred to 4-channel relay module and then light bulbs are powered using relay based on the control decisions.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Finally the status of the bulb is published to  MQTT broker.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236650" y="612025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SCADA Interface</a:t>
            </a:r>
            <a:endParaRPr/>
          </a:p>
        </p:txBody>
      </p:sp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236650" y="1383450"/>
            <a:ext cx="7317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Read data from MQTT Server and </a:t>
            </a: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the status of system on SCADA 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Source of data -  MQTT server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SCADA is considered as a MQTT client which subscribed to relevant topics, so that the published data of sensors and actuators can be read.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326project/smartbuilding/lighting/</a:t>
            </a:r>
            <a:r>
              <a:rPr lang="en" sz="120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&lt;floor_number&gt;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200">
                <a:solidFill>
                  <a:srgbClr val="00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&lt;room_number&gt;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/lightsensor/inside/</a:t>
            </a:r>
            <a:r>
              <a:rPr lang="en" sz="1200">
                <a:solidFill>
                  <a:srgbClr val="FF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&lt;sensor_number&gt;/</a:t>
            </a:r>
            <a:endParaRPr sz="1200">
              <a:solidFill>
                <a:srgbClr val="FFFF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326project/smartbuilding/lighting/</a:t>
            </a:r>
            <a:r>
              <a:rPr lang="en" sz="120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&lt;floor_number&gt;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200">
                <a:solidFill>
                  <a:srgbClr val="00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&lt;room_number&gt;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/switch/inside/</a:t>
            </a:r>
            <a:r>
              <a:rPr lang="en" sz="1200">
                <a:solidFill>
                  <a:srgbClr val="FF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&lt;led_number&gt;/</a:t>
            </a:r>
            <a:endParaRPr sz="1200">
              <a:solidFill>
                <a:srgbClr val="FFFF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326project/smartbuilding/lighting/</a:t>
            </a:r>
            <a:r>
              <a:rPr lang="en" sz="1200">
                <a:solidFill>
                  <a:srgbClr val="FF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&lt;floor_number&gt;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200">
                <a:solidFill>
                  <a:srgbClr val="00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&lt;room_number&gt;</a:t>
            </a:r>
            <a:r>
              <a:rPr lang="en" sz="1200">
                <a:solidFill>
                  <a:srgbClr val="BABABA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/switch/outside/</a:t>
            </a:r>
            <a:r>
              <a:rPr lang="en" sz="1200">
                <a:solidFill>
                  <a:srgbClr val="FFFF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&lt;led_number&gt;/</a:t>
            </a:r>
            <a:endParaRPr sz="1200">
              <a:solidFill>
                <a:srgbClr val="FFFF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Output - Status of the system </a:t>
            </a:r>
            <a:endParaRPr b="1"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Displayed through node red dashboard.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Components status and other relevant details of the lighting subsystem.</a:t>
            </a:r>
            <a:endParaRPr sz="1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type="title"/>
          </p:nvPr>
        </p:nvSpPr>
        <p:spPr>
          <a:xfrm>
            <a:off x="1128175" y="690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SCADA Interface - Real time data</a:t>
            </a:r>
            <a:endParaRPr sz="2500"/>
          </a:p>
        </p:txBody>
      </p:sp>
      <p:pic>
        <p:nvPicPr>
          <p:cNvPr id="361" name="Google Shape;361;p21"/>
          <p:cNvPicPr preferRelativeResize="0"/>
          <p:nvPr/>
        </p:nvPicPr>
        <p:blipFill rotWithShape="1">
          <a:blip r:embed="rId3">
            <a:alphaModFix/>
          </a:blip>
          <a:srcRect b="2419" l="17987" r="1172" t="2342"/>
          <a:stretch/>
        </p:blipFill>
        <p:spPr>
          <a:xfrm>
            <a:off x="1128175" y="2164425"/>
            <a:ext cx="3443825" cy="200472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1"/>
          <p:cNvSpPr txBox="1"/>
          <p:nvPr>
            <p:ph idx="1" type="body"/>
          </p:nvPr>
        </p:nvSpPr>
        <p:spPr>
          <a:xfrm>
            <a:off x="1128175" y="1246625"/>
            <a:ext cx="7317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b="1"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or Data							   Actuators Status</a:t>
            </a:r>
            <a:r>
              <a:rPr b="1" lang="en" sz="80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966" y="2164425"/>
            <a:ext cx="3360034" cy="20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 txBox="1"/>
          <p:nvPr>
            <p:ph idx="1" type="body"/>
          </p:nvPr>
        </p:nvSpPr>
        <p:spPr>
          <a:xfrm>
            <a:off x="1128175" y="1705525"/>
            <a:ext cx="7317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Light intensity level</a:t>
            </a:r>
            <a:r>
              <a:rPr lang="en" sz="5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						   Brightness level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